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drawings/drawing1.xml" ContentType="application/vnd.openxmlformats-officedocument.drawingml.chartshapes+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charts/chart12.xml" ContentType="application/vnd.openxmlformats-officedocument.drawingml.chart+xml"/>
  <Override PartName="/ppt/charts/style12.xml" ContentType="application/vnd.ms-office.chartstyle+xml"/>
  <Override PartName="/ppt/charts/colors12.xml" ContentType="application/vnd.ms-office.chartcolorstyl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3" r:id="rId2"/>
  </p:sldMasterIdLst>
  <p:notesMasterIdLst>
    <p:notesMasterId r:id="rId14"/>
  </p:notesMasterIdLst>
  <p:sldIdLst>
    <p:sldId id="256" r:id="rId3"/>
    <p:sldId id="272" r:id="rId4"/>
    <p:sldId id="273" r:id="rId5"/>
    <p:sldId id="259" r:id="rId6"/>
    <p:sldId id="270" r:id="rId7"/>
    <p:sldId id="277" r:id="rId8"/>
    <p:sldId id="278" r:id="rId9"/>
    <p:sldId id="279" r:id="rId10"/>
    <p:sldId id="266" r:id="rId11"/>
    <p:sldId id="268" r:id="rId12"/>
    <p:sldId id="271"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7078E9A-2B92-450E-91B7-3726438128A9}" v="2178" dt="2024-04-24T09:53:03.13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5788"/>
  </p:normalViewPr>
  <p:slideViewPr>
    <p:cSldViewPr snapToGrid="0">
      <p:cViewPr varScale="1">
        <p:scale>
          <a:sx n="107" d="100"/>
          <a:sy n="107" d="100"/>
        </p:scale>
        <p:origin x="672"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19" Type="http://schemas.microsoft.com/office/2016/11/relationships/changesInfo" Target="changesInfos/changesInfo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Nguyen Thi Mai" userId="a9d9626c-e67e-47b4-b623-24cc2748f3c7" providerId="ADAL" clId="{B7078E9A-2B92-450E-91B7-3726438128A9}"/>
    <pc:docChg chg="undo redo custSel addSld delSld modSld">
      <pc:chgData name="Nguyen Thi Mai" userId="a9d9626c-e67e-47b4-b623-24cc2748f3c7" providerId="ADAL" clId="{B7078E9A-2B92-450E-91B7-3726438128A9}" dt="2024-04-24T10:09:14.993" v="20165" actId="27918"/>
      <pc:docMkLst>
        <pc:docMk/>
      </pc:docMkLst>
      <pc:sldChg chg="modSp mod">
        <pc:chgData name="Nguyen Thi Mai" userId="a9d9626c-e67e-47b4-b623-24cc2748f3c7" providerId="ADAL" clId="{B7078E9A-2B92-450E-91B7-3726438128A9}" dt="2024-04-24T09:47:28.981" v="19877" actId="20577"/>
        <pc:sldMkLst>
          <pc:docMk/>
          <pc:sldMk cId="3994656863" sldId="256"/>
        </pc:sldMkLst>
        <pc:spChg chg="mod">
          <ac:chgData name="Nguyen Thi Mai" userId="a9d9626c-e67e-47b4-b623-24cc2748f3c7" providerId="ADAL" clId="{B7078E9A-2B92-450E-91B7-3726438128A9}" dt="2024-04-24T09:47:28.981" v="19877" actId="20577"/>
          <ac:spMkLst>
            <pc:docMk/>
            <pc:sldMk cId="3994656863" sldId="256"/>
            <ac:spMk id="3" creationId="{EB897C1D-10F9-4E77-8FFC-D17948BF702A}"/>
          </ac:spMkLst>
        </pc:spChg>
        <pc:spChg chg="mod">
          <ac:chgData name="Nguyen Thi Mai" userId="a9d9626c-e67e-47b4-b623-24cc2748f3c7" providerId="ADAL" clId="{B7078E9A-2B92-450E-91B7-3726438128A9}" dt="2024-03-29T02:09:27.282" v="86" actId="20577"/>
          <ac:spMkLst>
            <pc:docMk/>
            <pc:sldMk cId="3994656863" sldId="256"/>
            <ac:spMk id="10" creationId="{44B7FA03-8EBD-414A-96CB-9ACCA02A83B4}"/>
          </ac:spMkLst>
        </pc:spChg>
      </pc:sldChg>
      <pc:sldChg chg="addSp delSp modSp mod">
        <pc:chgData name="Nguyen Thi Mai" userId="a9d9626c-e67e-47b4-b623-24cc2748f3c7" providerId="ADAL" clId="{B7078E9A-2B92-450E-91B7-3726438128A9}" dt="2024-04-15T04:34:03.373" v="19352"/>
        <pc:sldMkLst>
          <pc:docMk/>
          <pc:sldMk cId="2406385031" sldId="259"/>
        </pc:sldMkLst>
        <pc:spChg chg="mod">
          <ac:chgData name="Nguyen Thi Mai" userId="a9d9626c-e67e-47b4-b623-24cc2748f3c7" providerId="ADAL" clId="{B7078E9A-2B92-450E-91B7-3726438128A9}" dt="2024-04-08T10:48:00.163" v="11490" actId="20577"/>
          <ac:spMkLst>
            <pc:docMk/>
            <pc:sldMk cId="2406385031" sldId="259"/>
            <ac:spMk id="2" creationId="{09BF5FAD-FB75-4875-A6AB-AE3FC17D905B}"/>
          </ac:spMkLst>
        </pc:spChg>
        <pc:spChg chg="mod">
          <ac:chgData name="Nguyen Thi Mai" userId="a9d9626c-e67e-47b4-b623-24cc2748f3c7" providerId="ADAL" clId="{B7078E9A-2B92-450E-91B7-3726438128A9}" dt="2024-04-02T02:12:33.529" v="5327" actId="20577"/>
          <ac:spMkLst>
            <pc:docMk/>
            <pc:sldMk cId="2406385031" sldId="259"/>
            <ac:spMk id="16" creationId="{B20E1AA1-FEFD-A875-3D2E-1C8C22700AE6}"/>
          </ac:spMkLst>
        </pc:spChg>
        <pc:graphicFrameChg chg="del mod">
          <ac:chgData name="Nguyen Thi Mai" userId="a9d9626c-e67e-47b4-b623-24cc2748f3c7" providerId="ADAL" clId="{B7078E9A-2B92-450E-91B7-3726438128A9}" dt="2024-03-29T07:09:07.303" v="1807" actId="478"/>
          <ac:graphicFrameMkLst>
            <pc:docMk/>
            <pc:sldMk cId="2406385031" sldId="259"/>
            <ac:graphicFrameMk id="8" creationId="{AA23B043-AD2F-D3D2-D4B6-8A38868B8384}"/>
          </ac:graphicFrameMkLst>
        </pc:graphicFrameChg>
        <pc:graphicFrameChg chg="add mod">
          <ac:chgData name="Nguyen Thi Mai" userId="a9d9626c-e67e-47b4-b623-24cc2748f3c7" providerId="ADAL" clId="{B7078E9A-2B92-450E-91B7-3726438128A9}" dt="2024-03-29T07:10:24.619" v="1831" actId="1076"/>
          <ac:graphicFrameMkLst>
            <pc:docMk/>
            <pc:sldMk cId="2406385031" sldId="259"/>
            <ac:graphicFrameMk id="10" creationId="{A8F5097D-CFEB-D21D-E470-5FB2D8CD3A14}"/>
          </ac:graphicFrameMkLst>
        </pc:graphicFrameChg>
        <pc:graphicFrameChg chg="add mod">
          <ac:chgData name="Nguyen Thi Mai" userId="a9d9626c-e67e-47b4-b623-24cc2748f3c7" providerId="ADAL" clId="{B7078E9A-2B92-450E-91B7-3726438128A9}" dt="2024-04-15T04:34:03.373" v="19352"/>
          <ac:graphicFrameMkLst>
            <pc:docMk/>
            <pc:sldMk cId="2406385031" sldId="259"/>
            <ac:graphicFrameMk id="11" creationId="{98383397-BCDF-E7A8-569F-B57989E923F8}"/>
          </ac:graphicFrameMkLst>
        </pc:graphicFrameChg>
        <pc:graphicFrameChg chg="del">
          <ac:chgData name="Nguyen Thi Mai" userId="a9d9626c-e67e-47b4-b623-24cc2748f3c7" providerId="ADAL" clId="{B7078E9A-2B92-450E-91B7-3726438128A9}" dt="2024-03-29T07:00:56.549" v="1773" actId="478"/>
          <ac:graphicFrameMkLst>
            <pc:docMk/>
            <pc:sldMk cId="2406385031" sldId="259"/>
            <ac:graphicFrameMk id="12" creationId="{5BF26124-2637-9DDB-F9CC-FFCF2BB73418}"/>
          </ac:graphicFrameMkLst>
        </pc:graphicFrameChg>
      </pc:sldChg>
      <pc:sldChg chg="modSp del mod">
        <pc:chgData name="Nguyen Thi Mai" userId="a9d9626c-e67e-47b4-b623-24cc2748f3c7" providerId="ADAL" clId="{B7078E9A-2B92-450E-91B7-3726438128A9}" dt="2024-04-09T04:15:49.059" v="11517" actId="47"/>
        <pc:sldMkLst>
          <pc:docMk/>
          <pc:sldMk cId="335268566" sldId="264"/>
        </pc:sldMkLst>
        <pc:spChg chg="mod">
          <ac:chgData name="Nguyen Thi Mai" userId="a9d9626c-e67e-47b4-b623-24cc2748f3c7" providerId="ADAL" clId="{B7078E9A-2B92-450E-91B7-3726438128A9}" dt="2024-04-09T04:15:45.859" v="11516" actId="20577"/>
          <ac:spMkLst>
            <pc:docMk/>
            <pc:sldMk cId="335268566" sldId="264"/>
            <ac:spMk id="12" creationId="{CC31AFDF-A6BC-BC40-9AF8-BCABFA21BC3D}"/>
          </ac:spMkLst>
        </pc:spChg>
      </pc:sldChg>
      <pc:sldChg chg="del">
        <pc:chgData name="Nguyen Thi Mai" userId="a9d9626c-e67e-47b4-b623-24cc2748f3c7" providerId="ADAL" clId="{B7078E9A-2B92-450E-91B7-3726438128A9}" dt="2024-04-02T10:20:07.955" v="8406" actId="47"/>
        <pc:sldMkLst>
          <pc:docMk/>
          <pc:sldMk cId="150482297" sldId="265"/>
        </pc:sldMkLst>
      </pc:sldChg>
      <pc:sldChg chg="addSp delSp modSp mod">
        <pc:chgData name="Nguyen Thi Mai" userId="a9d9626c-e67e-47b4-b623-24cc2748f3c7" providerId="ADAL" clId="{B7078E9A-2B92-450E-91B7-3726438128A9}" dt="2024-04-15T08:13:56.529" v="19650"/>
        <pc:sldMkLst>
          <pc:docMk/>
          <pc:sldMk cId="955323138" sldId="266"/>
        </pc:sldMkLst>
        <pc:spChg chg="mod">
          <ac:chgData name="Nguyen Thi Mai" userId="a9d9626c-e67e-47b4-b623-24cc2748f3c7" providerId="ADAL" clId="{B7078E9A-2B92-450E-91B7-3726438128A9}" dt="2024-04-10T06:59:02.406" v="18602" actId="20577"/>
          <ac:spMkLst>
            <pc:docMk/>
            <pc:sldMk cId="955323138" sldId="266"/>
            <ac:spMk id="12" creationId="{41DE93CE-25A7-4C5A-8131-F4BB0D6166A1}"/>
          </ac:spMkLst>
        </pc:spChg>
        <pc:spChg chg="mod">
          <ac:chgData name="Nguyen Thi Mai" userId="a9d9626c-e67e-47b4-b623-24cc2748f3c7" providerId="ADAL" clId="{B7078E9A-2B92-450E-91B7-3726438128A9}" dt="2024-04-10T07:05:49.941" v="18716" actId="20577"/>
          <ac:spMkLst>
            <pc:docMk/>
            <pc:sldMk cId="955323138" sldId="266"/>
            <ac:spMk id="14" creationId="{A663E22B-7FBD-462D-91E6-709A5771DE3E}"/>
          </ac:spMkLst>
        </pc:spChg>
        <pc:spChg chg="mod">
          <ac:chgData name="Nguyen Thi Mai" userId="a9d9626c-e67e-47b4-b623-24cc2748f3c7" providerId="ADAL" clId="{B7078E9A-2B92-450E-91B7-3726438128A9}" dt="2024-04-10T07:06:02.340" v="18719" actId="1076"/>
          <ac:spMkLst>
            <pc:docMk/>
            <pc:sldMk cId="955323138" sldId="266"/>
            <ac:spMk id="16" creationId="{196C8EF3-8B6F-4DDD-8596-2557D2FAFF36}"/>
          </ac:spMkLst>
        </pc:spChg>
        <pc:spChg chg="mod">
          <ac:chgData name="Nguyen Thi Mai" userId="a9d9626c-e67e-47b4-b623-24cc2748f3c7" providerId="ADAL" clId="{B7078E9A-2B92-450E-91B7-3726438128A9}" dt="2024-04-10T07:05:58.475" v="18718" actId="1076"/>
          <ac:spMkLst>
            <pc:docMk/>
            <pc:sldMk cId="955323138" sldId="266"/>
            <ac:spMk id="17" creationId="{64AFAE58-48EB-4C2D-8354-0218DD714837}"/>
          </ac:spMkLst>
        </pc:spChg>
        <pc:graphicFrameChg chg="add mod">
          <ac:chgData name="Nguyen Thi Mai" userId="a9d9626c-e67e-47b4-b623-24cc2748f3c7" providerId="ADAL" clId="{B7078E9A-2B92-450E-91B7-3726438128A9}" dt="2024-04-15T02:51:56.400" v="19331"/>
          <ac:graphicFrameMkLst>
            <pc:docMk/>
            <pc:sldMk cId="955323138" sldId="266"/>
            <ac:graphicFrameMk id="2" creationId="{5EF19D56-D622-C58E-551C-859772F7758A}"/>
          </ac:graphicFrameMkLst>
        </pc:graphicFrameChg>
        <pc:graphicFrameChg chg="del">
          <ac:chgData name="Nguyen Thi Mai" userId="a9d9626c-e67e-47b4-b623-24cc2748f3c7" providerId="ADAL" clId="{B7078E9A-2B92-450E-91B7-3726438128A9}" dt="2024-04-09T06:13:03.135" v="11530" actId="478"/>
          <ac:graphicFrameMkLst>
            <pc:docMk/>
            <pc:sldMk cId="955323138" sldId="266"/>
            <ac:graphicFrameMk id="3" creationId="{1D587262-2999-931E-9662-622248B18A5D}"/>
          </ac:graphicFrameMkLst>
        </pc:graphicFrameChg>
        <pc:graphicFrameChg chg="del">
          <ac:chgData name="Nguyen Thi Mai" userId="a9d9626c-e67e-47b4-b623-24cc2748f3c7" providerId="ADAL" clId="{B7078E9A-2B92-450E-91B7-3726438128A9}" dt="2024-04-09T07:18:27.289" v="11753" actId="478"/>
          <ac:graphicFrameMkLst>
            <pc:docMk/>
            <pc:sldMk cId="955323138" sldId="266"/>
            <ac:graphicFrameMk id="4" creationId="{8A05C35B-39C0-EE23-836B-56B05B07331C}"/>
          </ac:graphicFrameMkLst>
        </pc:graphicFrameChg>
        <pc:graphicFrameChg chg="del mod">
          <ac:chgData name="Nguyen Thi Mai" userId="a9d9626c-e67e-47b4-b623-24cc2748f3c7" providerId="ADAL" clId="{B7078E9A-2B92-450E-91B7-3726438128A9}" dt="2024-04-09T06:18:10.771" v="11542" actId="478"/>
          <ac:graphicFrameMkLst>
            <pc:docMk/>
            <pc:sldMk cId="955323138" sldId="266"/>
            <ac:graphicFrameMk id="6" creationId="{37111D8B-8F63-8995-982F-60A79EB0E998}"/>
          </ac:graphicFrameMkLst>
        </pc:graphicFrameChg>
        <pc:graphicFrameChg chg="add del mod">
          <ac:chgData name="Nguyen Thi Mai" userId="a9d9626c-e67e-47b4-b623-24cc2748f3c7" providerId="ADAL" clId="{B7078E9A-2B92-450E-91B7-3726438128A9}" dt="2024-04-09T06:18:15.610" v="11544" actId="478"/>
          <ac:graphicFrameMkLst>
            <pc:docMk/>
            <pc:sldMk cId="955323138" sldId="266"/>
            <ac:graphicFrameMk id="11" creationId="{15011A3A-D5AF-0835-70BC-9DF6961B8571}"/>
          </ac:graphicFrameMkLst>
        </pc:graphicFrameChg>
        <pc:graphicFrameChg chg="add del mod">
          <ac:chgData name="Nguyen Thi Mai" userId="a9d9626c-e67e-47b4-b623-24cc2748f3c7" providerId="ADAL" clId="{B7078E9A-2B92-450E-91B7-3726438128A9}" dt="2024-04-15T08:13:56.529" v="19650"/>
          <ac:graphicFrameMkLst>
            <pc:docMk/>
            <pc:sldMk cId="955323138" sldId="266"/>
            <ac:graphicFrameMk id="13" creationId="{15011A3A-D5AF-0835-70BC-9DF6961B8571}"/>
          </ac:graphicFrameMkLst>
        </pc:graphicFrameChg>
        <pc:graphicFrameChg chg="add mod">
          <ac:chgData name="Nguyen Thi Mai" userId="a9d9626c-e67e-47b4-b623-24cc2748f3c7" providerId="ADAL" clId="{B7078E9A-2B92-450E-91B7-3726438128A9}" dt="2024-04-10T06:59:27.671" v="18604" actId="404"/>
          <ac:graphicFrameMkLst>
            <pc:docMk/>
            <pc:sldMk cId="955323138" sldId="266"/>
            <ac:graphicFrameMk id="15" creationId="{C24D623F-19A0-3775-B6CD-3203F0C24E07}"/>
          </ac:graphicFrameMkLst>
        </pc:graphicFrameChg>
        <pc:cxnChg chg="add del mod">
          <ac:chgData name="Nguyen Thi Mai" userId="a9d9626c-e67e-47b4-b623-24cc2748f3c7" providerId="ADAL" clId="{B7078E9A-2B92-450E-91B7-3726438128A9}" dt="2024-04-15T02:50:10.822" v="19325" actId="478"/>
          <ac:cxnSpMkLst>
            <pc:docMk/>
            <pc:sldMk cId="955323138" sldId="266"/>
            <ac:cxnSpMk id="4" creationId="{91E793E4-8337-2EF3-8A4D-3B6D52D78B8A}"/>
          </ac:cxnSpMkLst>
        </pc:cxnChg>
        <pc:cxnChg chg="add del mod">
          <ac:chgData name="Nguyen Thi Mai" userId="a9d9626c-e67e-47b4-b623-24cc2748f3c7" providerId="ADAL" clId="{B7078E9A-2B92-450E-91B7-3726438128A9}" dt="2024-04-15T03:03:47.378" v="19344" actId="478"/>
          <ac:cxnSpMkLst>
            <pc:docMk/>
            <pc:sldMk cId="955323138" sldId="266"/>
            <ac:cxnSpMk id="11" creationId="{501F3981-2E21-D374-9D0E-A95E9D6EBA58}"/>
          </ac:cxnSpMkLst>
        </pc:cxnChg>
      </pc:sldChg>
      <pc:sldChg chg="addSp delSp modSp mod">
        <pc:chgData name="Nguyen Thi Mai" userId="a9d9626c-e67e-47b4-b623-24cc2748f3c7" providerId="ADAL" clId="{B7078E9A-2B92-450E-91B7-3726438128A9}" dt="2024-04-22T08:47:53.835" v="19827" actId="20577"/>
        <pc:sldMkLst>
          <pc:docMk/>
          <pc:sldMk cId="920831856" sldId="268"/>
        </pc:sldMkLst>
        <pc:spChg chg="mod">
          <ac:chgData name="Nguyen Thi Mai" userId="a9d9626c-e67e-47b4-b623-24cc2748f3c7" providerId="ADAL" clId="{B7078E9A-2B92-450E-91B7-3726438128A9}" dt="2024-04-12T08:37:29.342" v="19272" actId="14100"/>
          <ac:spMkLst>
            <pc:docMk/>
            <pc:sldMk cId="920831856" sldId="268"/>
            <ac:spMk id="13" creationId="{1D704A4F-63A4-4FBE-99DF-E029788EC0C1}"/>
          </ac:spMkLst>
        </pc:spChg>
        <pc:spChg chg="mod">
          <ac:chgData name="Nguyen Thi Mai" userId="a9d9626c-e67e-47b4-b623-24cc2748f3c7" providerId="ADAL" clId="{B7078E9A-2B92-450E-91B7-3726438128A9}" dt="2024-04-12T08:36:55.529" v="19263" actId="1076"/>
          <ac:spMkLst>
            <pc:docMk/>
            <pc:sldMk cId="920831856" sldId="268"/>
            <ac:spMk id="14" creationId="{DE54E6AD-1DA9-49FA-97FB-2A3AF8FDD2DD}"/>
          </ac:spMkLst>
        </pc:spChg>
        <pc:spChg chg="mod">
          <ac:chgData name="Nguyen Thi Mai" userId="a9d9626c-e67e-47b4-b623-24cc2748f3c7" providerId="ADAL" clId="{B7078E9A-2B92-450E-91B7-3726438128A9}" dt="2024-04-12T08:38:35.222" v="19288" actId="1076"/>
          <ac:spMkLst>
            <pc:docMk/>
            <pc:sldMk cId="920831856" sldId="268"/>
            <ac:spMk id="15" creationId="{69E3D774-244F-4738-A556-AF948B8934A5}"/>
          </ac:spMkLst>
        </pc:spChg>
        <pc:spChg chg="mod">
          <ac:chgData name="Nguyen Thi Mai" userId="a9d9626c-e67e-47b4-b623-24cc2748f3c7" providerId="ADAL" clId="{B7078E9A-2B92-450E-91B7-3726438128A9}" dt="2024-04-22T08:46:13.197" v="19822" actId="20577"/>
          <ac:spMkLst>
            <pc:docMk/>
            <pc:sldMk cId="920831856" sldId="268"/>
            <ac:spMk id="17" creationId="{4E73D586-F23A-4B02-9DDF-82C30CE78777}"/>
          </ac:spMkLst>
        </pc:spChg>
        <pc:graphicFrameChg chg="add mod modGraphic">
          <ac:chgData name="Nguyen Thi Mai" userId="a9d9626c-e67e-47b4-b623-24cc2748f3c7" providerId="ADAL" clId="{B7078E9A-2B92-450E-91B7-3726438128A9}" dt="2024-04-22T08:47:53.835" v="19827" actId="20577"/>
          <ac:graphicFrameMkLst>
            <pc:docMk/>
            <pc:sldMk cId="920831856" sldId="268"/>
            <ac:graphicFrameMk id="2" creationId="{513D8F9A-04FD-D52E-BABA-697AA2096594}"/>
          </ac:graphicFrameMkLst>
        </pc:graphicFrameChg>
        <pc:graphicFrameChg chg="add mod">
          <ac:chgData name="Nguyen Thi Mai" userId="a9d9626c-e67e-47b4-b623-24cc2748f3c7" providerId="ADAL" clId="{B7078E9A-2B92-450E-91B7-3726438128A9}" dt="2024-04-15T08:19:40.195" v="19817" actId="113"/>
          <ac:graphicFrameMkLst>
            <pc:docMk/>
            <pc:sldMk cId="920831856" sldId="268"/>
            <ac:graphicFrameMk id="3" creationId="{B27882BD-0D93-68FF-CD2B-7C88A248B3A0}"/>
          </ac:graphicFrameMkLst>
        </pc:graphicFrameChg>
        <pc:graphicFrameChg chg="add mod modGraphic">
          <ac:chgData name="Nguyen Thi Mai" userId="a9d9626c-e67e-47b4-b623-24cc2748f3c7" providerId="ADAL" clId="{B7078E9A-2B92-450E-91B7-3726438128A9}" dt="2024-04-15T08:12:46.947" v="19648" actId="14734"/>
          <ac:graphicFrameMkLst>
            <pc:docMk/>
            <pc:sldMk cId="920831856" sldId="268"/>
            <ac:graphicFrameMk id="4" creationId="{A1B34319-023C-C5FD-708D-6A11D236FDF0}"/>
          </ac:graphicFrameMkLst>
        </pc:graphicFrameChg>
        <pc:graphicFrameChg chg="del">
          <ac:chgData name="Nguyen Thi Mai" userId="a9d9626c-e67e-47b4-b623-24cc2748f3c7" providerId="ADAL" clId="{B7078E9A-2B92-450E-91B7-3726438128A9}" dt="2024-04-10T03:54:57.817" v="17513" actId="478"/>
          <ac:graphicFrameMkLst>
            <pc:docMk/>
            <pc:sldMk cId="920831856" sldId="268"/>
            <ac:graphicFrameMk id="12" creationId="{3236B0E2-1C24-4B84-A238-9EAEE57BCC3D}"/>
          </ac:graphicFrameMkLst>
        </pc:graphicFrameChg>
      </pc:sldChg>
      <pc:sldChg chg="modSp mod">
        <pc:chgData name="Nguyen Thi Mai" userId="a9d9626c-e67e-47b4-b623-24cc2748f3c7" providerId="ADAL" clId="{B7078E9A-2B92-450E-91B7-3726438128A9}" dt="2024-04-08T10:46:10.241" v="11488" actId="20577"/>
        <pc:sldMkLst>
          <pc:docMk/>
          <pc:sldMk cId="3864197127" sldId="270"/>
        </pc:sldMkLst>
        <pc:spChg chg="mod">
          <ac:chgData name="Nguyen Thi Mai" userId="a9d9626c-e67e-47b4-b623-24cc2748f3c7" providerId="ADAL" clId="{B7078E9A-2B92-450E-91B7-3726438128A9}" dt="2024-04-08T10:46:10.241" v="11488" actId="20577"/>
          <ac:spMkLst>
            <pc:docMk/>
            <pc:sldMk cId="3864197127" sldId="270"/>
            <ac:spMk id="3" creationId="{A1A7ADB6-2583-9172-A62B-5A875B90CB0C}"/>
          </ac:spMkLst>
        </pc:spChg>
        <pc:graphicFrameChg chg="mod">
          <ac:chgData name="Nguyen Thi Mai" userId="a9d9626c-e67e-47b4-b623-24cc2748f3c7" providerId="ADAL" clId="{B7078E9A-2B92-450E-91B7-3726438128A9}" dt="2024-04-08T08:16:04.303" v="11203" actId="14100"/>
          <ac:graphicFrameMkLst>
            <pc:docMk/>
            <pc:sldMk cId="3864197127" sldId="270"/>
            <ac:graphicFrameMk id="8" creationId="{7AE4314E-2C57-2213-7D12-BE88B229411E}"/>
          </ac:graphicFrameMkLst>
        </pc:graphicFrameChg>
      </pc:sldChg>
      <pc:sldChg chg="addSp delSp modSp mod">
        <pc:chgData name="Nguyen Thi Mai" userId="a9d9626c-e67e-47b4-b623-24cc2748f3c7" providerId="ADAL" clId="{B7078E9A-2B92-450E-91B7-3726438128A9}" dt="2024-04-24T10:09:14.993" v="20165" actId="27918"/>
        <pc:sldMkLst>
          <pc:docMk/>
          <pc:sldMk cId="3506948985" sldId="272"/>
        </pc:sldMkLst>
        <pc:spChg chg="mod">
          <ac:chgData name="Nguyen Thi Mai" userId="a9d9626c-e67e-47b4-b623-24cc2748f3c7" providerId="ADAL" clId="{B7078E9A-2B92-450E-91B7-3726438128A9}" dt="2024-04-24T09:56:51.483" v="20112" actId="27636"/>
          <ac:spMkLst>
            <pc:docMk/>
            <pc:sldMk cId="3506948985" sldId="272"/>
            <ac:spMk id="11" creationId="{7F8405E9-B89E-61AC-73C5-A8D376851DB6}"/>
          </ac:spMkLst>
        </pc:spChg>
        <pc:spChg chg="mod">
          <ac:chgData name="Nguyen Thi Mai" userId="a9d9626c-e67e-47b4-b623-24cc2748f3c7" providerId="ADAL" clId="{B7078E9A-2B92-450E-91B7-3726438128A9}" dt="2024-04-15T02:27:52.916" v="19307" actId="20577"/>
          <ac:spMkLst>
            <pc:docMk/>
            <pc:sldMk cId="3506948985" sldId="272"/>
            <ac:spMk id="32" creationId="{0F997269-D6E5-4E95-9737-3D77A4FA71CC}"/>
          </ac:spMkLst>
        </pc:spChg>
        <pc:spChg chg="mod">
          <ac:chgData name="Nguyen Thi Mai" userId="a9d9626c-e67e-47b4-b623-24cc2748f3c7" providerId="ADAL" clId="{B7078E9A-2B92-450E-91B7-3726438128A9}" dt="2024-04-24T09:56:59.759" v="20117" actId="1035"/>
          <ac:spMkLst>
            <pc:docMk/>
            <pc:sldMk cId="3506948985" sldId="272"/>
            <ac:spMk id="36" creationId="{A7416614-A827-42C1-884F-76F432D45A4D}"/>
          </ac:spMkLst>
        </pc:spChg>
        <pc:graphicFrameChg chg="add mod">
          <ac:chgData name="Nguyen Thi Mai" userId="a9d9626c-e67e-47b4-b623-24cc2748f3c7" providerId="ADAL" clId="{B7078E9A-2B92-450E-91B7-3726438128A9}" dt="2024-04-15T04:36:11.008" v="19364"/>
          <ac:graphicFrameMkLst>
            <pc:docMk/>
            <pc:sldMk cId="3506948985" sldId="272"/>
            <ac:graphicFrameMk id="2" creationId="{ECED7EEB-925D-1490-DEB5-B07B6C5BDAAF}"/>
          </ac:graphicFrameMkLst>
        </pc:graphicFrameChg>
        <pc:graphicFrameChg chg="del">
          <ac:chgData name="Nguyen Thi Mai" userId="a9d9626c-e67e-47b4-b623-24cc2748f3c7" providerId="ADAL" clId="{B7078E9A-2B92-450E-91B7-3726438128A9}" dt="2024-04-15T04:33:42.798" v="19346" actId="478"/>
          <ac:graphicFrameMkLst>
            <pc:docMk/>
            <pc:sldMk cId="3506948985" sldId="272"/>
            <ac:graphicFrameMk id="5" creationId="{0B95C3A0-311A-356B-0EF5-0BF091ABBE30}"/>
          </ac:graphicFrameMkLst>
        </pc:graphicFrameChg>
        <pc:graphicFrameChg chg="mod modGraphic">
          <ac:chgData name="Nguyen Thi Mai" userId="a9d9626c-e67e-47b4-b623-24cc2748f3c7" providerId="ADAL" clId="{B7078E9A-2B92-450E-91B7-3726438128A9}" dt="2024-04-24T09:53:34.070" v="19886" actId="120"/>
          <ac:graphicFrameMkLst>
            <pc:docMk/>
            <pc:sldMk cId="3506948985" sldId="272"/>
            <ac:graphicFrameMk id="10" creationId="{49F638D2-F478-3910-410F-FA3652CE423A}"/>
          </ac:graphicFrameMkLst>
        </pc:graphicFrameChg>
        <pc:graphicFrameChg chg="modGraphic">
          <ac:chgData name="Nguyen Thi Mai" userId="a9d9626c-e67e-47b4-b623-24cc2748f3c7" providerId="ADAL" clId="{B7078E9A-2B92-450E-91B7-3726438128A9}" dt="2024-04-24T09:54:31.812" v="19902" actId="20577"/>
          <ac:graphicFrameMkLst>
            <pc:docMk/>
            <pc:sldMk cId="3506948985" sldId="272"/>
            <ac:graphicFrameMk id="20" creationId="{EA5B30D6-BF41-4ACD-95EA-9C0E88613586}"/>
          </ac:graphicFrameMkLst>
        </pc:graphicFrameChg>
        <pc:graphicFrameChg chg="mod modGraphic">
          <ac:chgData name="Nguyen Thi Mai" userId="a9d9626c-e67e-47b4-b623-24cc2748f3c7" providerId="ADAL" clId="{B7078E9A-2B92-450E-91B7-3726438128A9}" dt="2024-04-24T09:55:37.490" v="19918" actId="207"/>
          <ac:graphicFrameMkLst>
            <pc:docMk/>
            <pc:sldMk cId="3506948985" sldId="272"/>
            <ac:graphicFrameMk id="24" creationId="{87A0C455-DF0D-4DA2-A25A-9D9F25C15588}"/>
          </ac:graphicFrameMkLst>
        </pc:graphicFrameChg>
      </pc:sldChg>
      <pc:sldChg chg="addSp delSp modSp mod">
        <pc:chgData name="Nguyen Thi Mai" userId="a9d9626c-e67e-47b4-b623-24cc2748f3c7" providerId="ADAL" clId="{B7078E9A-2B92-450E-91B7-3726438128A9}" dt="2024-04-10T07:17:33.982" v="18797" actId="14100"/>
        <pc:sldMkLst>
          <pc:docMk/>
          <pc:sldMk cId="747039709" sldId="273"/>
        </pc:sldMkLst>
        <pc:spChg chg="add mod">
          <ac:chgData name="Nguyen Thi Mai" userId="a9d9626c-e67e-47b4-b623-24cc2748f3c7" providerId="ADAL" clId="{B7078E9A-2B92-450E-91B7-3726438128A9}" dt="2024-04-08T10:37:48.322" v="11301" actId="1035"/>
          <ac:spMkLst>
            <pc:docMk/>
            <pc:sldMk cId="747039709" sldId="273"/>
            <ac:spMk id="2" creationId="{D7F330D9-D3F8-640A-55FA-F3DFCD83673D}"/>
          </ac:spMkLst>
        </pc:spChg>
        <pc:spChg chg="add del mod">
          <ac:chgData name="Nguyen Thi Mai" userId="a9d9626c-e67e-47b4-b623-24cc2748f3c7" providerId="ADAL" clId="{B7078E9A-2B92-450E-91B7-3726438128A9}" dt="2024-04-01T03:13:46.892" v="3298" actId="478"/>
          <ac:spMkLst>
            <pc:docMk/>
            <pc:sldMk cId="747039709" sldId="273"/>
            <ac:spMk id="3" creationId="{5253F2C5-3C99-A531-3EE6-F9C72D5EAF4F}"/>
          </ac:spMkLst>
        </pc:spChg>
        <pc:spChg chg="add del">
          <ac:chgData name="Nguyen Thi Mai" userId="a9d9626c-e67e-47b4-b623-24cc2748f3c7" providerId="ADAL" clId="{B7078E9A-2B92-450E-91B7-3726438128A9}" dt="2024-03-29T03:11:25.246" v="1420" actId="478"/>
          <ac:spMkLst>
            <pc:docMk/>
            <pc:sldMk cId="747039709" sldId="273"/>
            <ac:spMk id="3" creationId="{AEA767B2-46C8-5CB0-4C33-58954535C2A8}"/>
          </ac:spMkLst>
        </pc:spChg>
        <pc:spChg chg="del mod">
          <ac:chgData name="Nguyen Thi Mai" userId="a9d9626c-e67e-47b4-b623-24cc2748f3c7" providerId="ADAL" clId="{B7078E9A-2B92-450E-91B7-3726438128A9}" dt="2024-03-29T03:58:14.296" v="1503" actId="478"/>
          <ac:spMkLst>
            <pc:docMk/>
            <pc:sldMk cId="747039709" sldId="273"/>
            <ac:spMk id="14" creationId="{55321178-6D8E-E941-8E3D-0579B3566BE2}"/>
          </ac:spMkLst>
        </pc:spChg>
        <pc:spChg chg="add mod">
          <ac:chgData name="Nguyen Thi Mai" userId="a9d9626c-e67e-47b4-b623-24cc2748f3c7" providerId="ADAL" clId="{B7078E9A-2B92-450E-91B7-3726438128A9}" dt="2024-04-08T10:36:14.451" v="11231" actId="1036"/>
          <ac:spMkLst>
            <pc:docMk/>
            <pc:sldMk cId="747039709" sldId="273"/>
            <ac:spMk id="22" creationId="{07DACD6E-1709-B08F-AE8A-6AEA2E582CE7}"/>
          </ac:spMkLst>
        </pc:spChg>
        <pc:spChg chg="mod">
          <ac:chgData name="Nguyen Thi Mai" userId="a9d9626c-e67e-47b4-b623-24cc2748f3c7" providerId="ADAL" clId="{B7078E9A-2B92-450E-91B7-3726438128A9}" dt="2024-04-08T10:36:05.657" v="11216" actId="14100"/>
          <ac:spMkLst>
            <pc:docMk/>
            <pc:sldMk cId="747039709" sldId="273"/>
            <ac:spMk id="31" creationId="{F1747FF1-5038-4272-8158-F5EF9F5DCE6D}"/>
          </ac:spMkLst>
        </pc:spChg>
        <pc:spChg chg="del">
          <ac:chgData name="Nguyen Thi Mai" userId="a9d9626c-e67e-47b4-b623-24cc2748f3c7" providerId="ADAL" clId="{B7078E9A-2B92-450E-91B7-3726438128A9}" dt="2024-03-29T03:11:04.543" v="1417" actId="478"/>
          <ac:spMkLst>
            <pc:docMk/>
            <pc:sldMk cId="747039709" sldId="273"/>
            <ac:spMk id="32" creationId="{0F997269-D6E5-4E95-9737-3D77A4FA71CC}"/>
          </ac:spMkLst>
        </pc:spChg>
        <pc:spChg chg="del">
          <ac:chgData name="Nguyen Thi Mai" userId="a9d9626c-e67e-47b4-b623-24cc2748f3c7" providerId="ADAL" clId="{B7078E9A-2B92-450E-91B7-3726438128A9}" dt="2024-03-29T03:11:06.927" v="1418" actId="478"/>
          <ac:spMkLst>
            <pc:docMk/>
            <pc:sldMk cId="747039709" sldId="273"/>
            <ac:spMk id="35" creationId="{5051F3E7-CA69-4712-AB45-A9B779FDBEC7}"/>
          </ac:spMkLst>
        </pc:spChg>
        <pc:graphicFrameChg chg="del modGraphic">
          <ac:chgData name="Nguyen Thi Mai" userId="a9d9626c-e67e-47b4-b623-24cc2748f3c7" providerId="ADAL" clId="{B7078E9A-2B92-450E-91B7-3726438128A9}" dt="2024-03-29T03:57:32.844" v="1445" actId="478"/>
          <ac:graphicFrameMkLst>
            <pc:docMk/>
            <pc:sldMk cId="747039709" sldId="273"/>
            <ac:graphicFrameMk id="2" creationId="{7B477922-D9AE-5148-E481-CD0DA99C7C6D}"/>
          </ac:graphicFrameMkLst>
        </pc:graphicFrameChg>
        <pc:graphicFrameChg chg="add mod modGraphic">
          <ac:chgData name="Nguyen Thi Mai" userId="a9d9626c-e67e-47b4-b623-24cc2748f3c7" providerId="ADAL" clId="{B7078E9A-2B92-450E-91B7-3726438128A9}" dt="2024-04-08T10:37:43.028" v="11292" actId="1035"/>
          <ac:graphicFrameMkLst>
            <pc:docMk/>
            <pc:sldMk cId="747039709" sldId="273"/>
            <ac:graphicFrameMk id="5" creationId="{A8224A71-760B-0B5D-4F82-4E0BB28D9706}"/>
          </ac:graphicFrameMkLst>
        </pc:graphicFrameChg>
        <pc:graphicFrameChg chg="del mod">
          <ac:chgData name="Nguyen Thi Mai" userId="a9d9626c-e67e-47b4-b623-24cc2748f3c7" providerId="ADAL" clId="{B7078E9A-2B92-450E-91B7-3726438128A9}" dt="2024-03-29T03:10:57.728" v="1416" actId="478"/>
          <ac:graphicFrameMkLst>
            <pc:docMk/>
            <pc:sldMk cId="747039709" sldId="273"/>
            <ac:graphicFrameMk id="8" creationId="{8B070A7D-03D1-5599-0062-92CC111C0260}"/>
          </ac:graphicFrameMkLst>
        </pc:graphicFrameChg>
        <pc:graphicFrameChg chg="mod modGraphic">
          <ac:chgData name="Nguyen Thi Mai" userId="a9d9626c-e67e-47b4-b623-24cc2748f3c7" providerId="ADAL" clId="{B7078E9A-2B92-450E-91B7-3726438128A9}" dt="2024-04-10T07:17:33.982" v="18797" actId="14100"/>
          <ac:graphicFrameMkLst>
            <pc:docMk/>
            <pc:sldMk cId="747039709" sldId="273"/>
            <ac:graphicFrameMk id="11" creationId="{971B87D8-9E32-DC92-8673-3BC2206565D5}"/>
          </ac:graphicFrameMkLst>
        </pc:graphicFrameChg>
        <pc:picChg chg="add del mod modCrop">
          <ac:chgData name="Nguyen Thi Mai" userId="a9d9626c-e67e-47b4-b623-24cc2748f3c7" providerId="ADAL" clId="{B7078E9A-2B92-450E-91B7-3726438128A9}" dt="2024-03-29T03:58:21.092" v="1505" actId="478"/>
          <ac:picMkLst>
            <pc:docMk/>
            <pc:sldMk cId="747039709" sldId="273"/>
            <ac:picMk id="10" creationId="{E261CB6C-87AF-7F2E-3735-681998E3ECDD}"/>
          </ac:picMkLst>
        </pc:picChg>
        <pc:picChg chg="add del mod">
          <ac:chgData name="Nguyen Thi Mai" userId="a9d9626c-e67e-47b4-b623-24cc2748f3c7" providerId="ADAL" clId="{B7078E9A-2B92-450E-91B7-3726438128A9}" dt="2024-03-29T03:57:27.690" v="1442" actId="478"/>
          <ac:picMkLst>
            <pc:docMk/>
            <pc:sldMk cId="747039709" sldId="273"/>
            <ac:picMk id="13" creationId="{74E875FF-7E0E-8FEE-A1FF-C123489874D9}"/>
          </ac:picMkLst>
        </pc:picChg>
        <pc:picChg chg="add mod">
          <ac:chgData name="Nguyen Thi Mai" userId="a9d9626c-e67e-47b4-b623-24cc2748f3c7" providerId="ADAL" clId="{B7078E9A-2B92-450E-91B7-3726438128A9}" dt="2024-04-08T10:37:35.115" v="11289" actId="1038"/>
          <ac:picMkLst>
            <pc:docMk/>
            <pc:sldMk cId="747039709" sldId="273"/>
            <ac:picMk id="16" creationId="{A8A58CE6-CB8C-46CC-AC3D-8E7E1F261037}"/>
          </ac:picMkLst>
        </pc:picChg>
        <pc:picChg chg="add mod">
          <ac:chgData name="Nguyen Thi Mai" userId="a9d9626c-e67e-47b4-b623-24cc2748f3c7" providerId="ADAL" clId="{B7078E9A-2B92-450E-91B7-3726438128A9}" dt="2024-04-08T10:36:20.101" v="11244" actId="1035"/>
          <ac:picMkLst>
            <pc:docMk/>
            <pc:sldMk cId="747039709" sldId="273"/>
            <ac:picMk id="19" creationId="{1906FEBF-FBFC-95B6-455B-F92C421C49EE}"/>
          </ac:picMkLst>
        </pc:picChg>
        <pc:picChg chg="add del mod">
          <ac:chgData name="Nguyen Thi Mai" userId="a9d9626c-e67e-47b4-b623-24cc2748f3c7" providerId="ADAL" clId="{B7078E9A-2B92-450E-91B7-3726438128A9}" dt="2024-03-29T04:00:59.233" v="1544" actId="478"/>
          <ac:picMkLst>
            <pc:docMk/>
            <pc:sldMk cId="747039709" sldId="273"/>
            <ac:picMk id="21" creationId="{FBC1FAED-C418-D38D-0704-AC4AAA79512D}"/>
          </ac:picMkLst>
        </pc:picChg>
      </pc:sldChg>
      <pc:sldChg chg="del">
        <pc:chgData name="Nguyen Thi Mai" userId="a9d9626c-e67e-47b4-b623-24cc2748f3c7" providerId="ADAL" clId="{B7078E9A-2B92-450E-91B7-3726438128A9}" dt="2024-04-02T10:20:16.912" v="8407" actId="47"/>
        <pc:sldMkLst>
          <pc:docMk/>
          <pc:sldMk cId="2115908868" sldId="274"/>
        </pc:sldMkLst>
      </pc:sldChg>
      <pc:sldChg chg="del">
        <pc:chgData name="Nguyen Thi Mai" userId="a9d9626c-e67e-47b4-b623-24cc2748f3c7" providerId="ADAL" clId="{B7078E9A-2B92-450E-91B7-3726438128A9}" dt="2024-03-29T08:16:26.566" v="3151" actId="47"/>
        <pc:sldMkLst>
          <pc:docMk/>
          <pc:sldMk cId="3810933496" sldId="275"/>
        </pc:sldMkLst>
      </pc:sldChg>
      <pc:sldChg chg="modSp del mod">
        <pc:chgData name="Nguyen Thi Mai" userId="a9d9626c-e67e-47b4-b623-24cc2748f3c7" providerId="ADAL" clId="{B7078E9A-2B92-450E-91B7-3726438128A9}" dt="2024-04-02T10:28:31.150" v="8828" actId="47"/>
        <pc:sldMkLst>
          <pc:docMk/>
          <pc:sldMk cId="1211660381" sldId="276"/>
        </pc:sldMkLst>
        <pc:spChg chg="mod">
          <ac:chgData name="Nguyen Thi Mai" userId="a9d9626c-e67e-47b4-b623-24cc2748f3c7" providerId="ADAL" clId="{B7078E9A-2B92-450E-91B7-3726438128A9}" dt="2024-04-02T08:02:19.785" v="5441" actId="20577"/>
          <ac:spMkLst>
            <pc:docMk/>
            <pc:sldMk cId="1211660381" sldId="276"/>
            <ac:spMk id="9" creationId="{30EC1F8A-C669-5148-87EB-09D635976B77}"/>
          </ac:spMkLst>
        </pc:spChg>
        <pc:spChg chg="mod">
          <ac:chgData name="Nguyen Thi Mai" userId="a9d9626c-e67e-47b4-b623-24cc2748f3c7" providerId="ADAL" clId="{B7078E9A-2B92-450E-91B7-3726438128A9}" dt="2024-04-02T10:17:04.113" v="8405" actId="20577"/>
          <ac:spMkLst>
            <pc:docMk/>
            <pc:sldMk cId="1211660381" sldId="276"/>
            <ac:spMk id="12" creationId="{4AEB07E2-555D-AB4C-8807-9781A1DFE074}"/>
          </ac:spMkLst>
        </pc:spChg>
      </pc:sldChg>
      <pc:sldChg chg="addSp delSp modSp add mod">
        <pc:chgData name="Nguyen Thi Mai" userId="a9d9626c-e67e-47b4-b623-24cc2748f3c7" providerId="ADAL" clId="{B7078E9A-2B92-450E-91B7-3726438128A9}" dt="2024-04-24T09:57:56.369" v="20140" actId="2062"/>
        <pc:sldMkLst>
          <pc:docMk/>
          <pc:sldMk cId="1329536117" sldId="277"/>
        </pc:sldMkLst>
        <pc:spChg chg="add del mod">
          <ac:chgData name="Nguyen Thi Mai" userId="a9d9626c-e67e-47b4-b623-24cc2748f3c7" providerId="ADAL" clId="{B7078E9A-2B92-450E-91B7-3726438128A9}" dt="2024-04-10T06:26:57.935" v="18422" actId="20577"/>
          <ac:spMkLst>
            <pc:docMk/>
            <pc:sldMk cId="1329536117" sldId="277"/>
            <ac:spMk id="3" creationId="{A1A7ADB6-2583-9172-A62B-5A875B90CB0C}"/>
          </ac:spMkLst>
        </pc:spChg>
        <pc:spChg chg="mod">
          <ac:chgData name="Nguyen Thi Mai" userId="a9d9626c-e67e-47b4-b623-24cc2748f3c7" providerId="ADAL" clId="{B7078E9A-2B92-450E-91B7-3726438128A9}" dt="2024-04-01T03:48:59.175" v="3914" actId="1076"/>
          <ac:spMkLst>
            <pc:docMk/>
            <pc:sldMk cId="1329536117" sldId="277"/>
            <ac:spMk id="4" creationId="{9988AAA7-449B-4719-9DB5-56226CD25925}"/>
          </ac:spMkLst>
        </pc:spChg>
        <pc:spChg chg="del">
          <ac:chgData name="Nguyen Thi Mai" userId="a9d9626c-e67e-47b4-b623-24cc2748f3c7" providerId="ADAL" clId="{B7078E9A-2B92-450E-91B7-3726438128A9}" dt="2024-03-29T08:32:59.957" v="3156" actId="478"/>
          <ac:spMkLst>
            <pc:docMk/>
            <pc:sldMk cId="1329536117" sldId="277"/>
            <ac:spMk id="5" creationId="{08DC0F19-2AEC-A5D8-4AF0-6778FC2BB4A0}"/>
          </ac:spMkLst>
        </pc:spChg>
        <pc:spChg chg="add mod">
          <ac:chgData name="Nguyen Thi Mai" userId="a9d9626c-e67e-47b4-b623-24cc2748f3c7" providerId="ADAL" clId="{B7078E9A-2B92-450E-91B7-3726438128A9}" dt="2024-04-08T07:58:32.217" v="10957" actId="1035"/>
          <ac:spMkLst>
            <pc:docMk/>
            <pc:sldMk cId="1329536117" sldId="277"/>
            <ac:spMk id="13" creationId="{98C5BD14-175F-CBD7-7E5D-ABE8054C9974}"/>
          </ac:spMkLst>
        </pc:spChg>
        <pc:graphicFrameChg chg="add del mod">
          <ac:chgData name="Nguyen Thi Mai" userId="a9d9626c-e67e-47b4-b623-24cc2748f3c7" providerId="ADAL" clId="{B7078E9A-2B92-450E-91B7-3726438128A9}" dt="2024-04-03T09:01:32.488" v="9305" actId="478"/>
          <ac:graphicFrameMkLst>
            <pc:docMk/>
            <pc:sldMk cId="1329536117" sldId="277"/>
            <ac:graphicFrameMk id="2" creationId="{3DE3ED17-6215-F752-6FFF-B081F935DFDE}"/>
          </ac:graphicFrameMkLst>
        </pc:graphicFrameChg>
        <pc:graphicFrameChg chg="add mod">
          <ac:chgData name="Nguyen Thi Mai" userId="a9d9626c-e67e-47b4-b623-24cc2748f3c7" providerId="ADAL" clId="{B7078E9A-2B92-450E-91B7-3726438128A9}" dt="2024-04-08T08:08:00.334" v="11169" actId="14100"/>
          <ac:graphicFrameMkLst>
            <pc:docMk/>
            <pc:sldMk cId="1329536117" sldId="277"/>
            <ac:graphicFrameMk id="2" creationId="{829BBFAF-09D0-3151-73DB-FC4AB9D7DBCA}"/>
          </ac:graphicFrameMkLst>
        </pc:graphicFrameChg>
        <pc:graphicFrameChg chg="add del mod">
          <ac:chgData name="Nguyen Thi Mai" userId="a9d9626c-e67e-47b4-b623-24cc2748f3c7" providerId="ADAL" clId="{B7078E9A-2B92-450E-91B7-3726438128A9}" dt="2024-04-03T09:56:48.630" v="9315" actId="478"/>
          <ac:graphicFrameMkLst>
            <pc:docMk/>
            <pc:sldMk cId="1329536117" sldId="277"/>
            <ac:graphicFrameMk id="5" creationId="{A835D52C-8F18-313B-2540-A2A464D79A28}"/>
          </ac:graphicFrameMkLst>
        </pc:graphicFrameChg>
        <pc:graphicFrameChg chg="add del mod">
          <ac:chgData name="Nguyen Thi Mai" userId="a9d9626c-e67e-47b4-b623-24cc2748f3c7" providerId="ADAL" clId="{B7078E9A-2B92-450E-91B7-3726438128A9}" dt="2024-04-08T03:40:25.217" v="9807" actId="478"/>
          <ac:graphicFrameMkLst>
            <pc:docMk/>
            <pc:sldMk cId="1329536117" sldId="277"/>
            <ac:graphicFrameMk id="8" creationId="{5CFD44E7-5FB2-DAE3-0210-F51E81B59023}"/>
          </ac:graphicFrameMkLst>
        </pc:graphicFrameChg>
        <pc:graphicFrameChg chg="del">
          <ac:chgData name="Nguyen Thi Mai" userId="a9d9626c-e67e-47b4-b623-24cc2748f3c7" providerId="ADAL" clId="{B7078E9A-2B92-450E-91B7-3726438128A9}" dt="2024-03-29T08:33:01.767" v="3157" actId="478"/>
          <ac:graphicFrameMkLst>
            <pc:docMk/>
            <pc:sldMk cId="1329536117" sldId="277"/>
            <ac:graphicFrameMk id="8" creationId="{7AE4314E-2C57-2213-7D12-BE88B229411E}"/>
          </ac:graphicFrameMkLst>
        </pc:graphicFrameChg>
        <pc:graphicFrameChg chg="add mod modGraphic">
          <ac:chgData name="Nguyen Thi Mai" userId="a9d9626c-e67e-47b4-b623-24cc2748f3c7" providerId="ADAL" clId="{B7078E9A-2B92-450E-91B7-3726438128A9}" dt="2024-04-24T09:57:56.369" v="20140" actId="2062"/>
          <ac:graphicFrameMkLst>
            <pc:docMk/>
            <pc:sldMk cId="1329536117" sldId="277"/>
            <ac:graphicFrameMk id="10" creationId="{0F5995A4-582D-894D-610D-58F09E1A58E4}"/>
          </ac:graphicFrameMkLst>
        </pc:graphicFrameChg>
        <pc:graphicFrameChg chg="del">
          <ac:chgData name="Nguyen Thi Mai" userId="a9d9626c-e67e-47b4-b623-24cc2748f3c7" providerId="ADAL" clId="{B7078E9A-2B92-450E-91B7-3726438128A9}" dt="2024-03-29T08:32:58.424" v="3155" actId="478"/>
          <ac:graphicFrameMkLst>
            <pc:docMk/>
            <pc:sldMk cId="1329536117" sldId="277"/>
            <ac:graphicFrameMk id="10" creationId="{B101E560-BAAA-8AA6-933D-EEA1D43F0A16}"/>
          </ac:graphicFrameMkLst>
        </pc:graphicFrameChg>
        <pc:graphicFrameChg chg="add del">
          <ac:chgData name="Nguyen Thi Mai" userId="a9d9626c-e67e-47b4-b623-24cc2748f3c7" providerId="ADAL" clId="{B7078E9A-2B92-450E-91B7-3726438128A9}" dt="2024-04-03T09:01:51.266" v="9309" actId="26606"/>
          <ac:graphicFrameMkLst>
            <pc:docMk/>
            <pc:sldMk cId="1329536117" sldId="277"/>
            <ac:graphicFrameMk id="21" creationId="{CD0530B4-F343-9A6F-D4B3-36EC3A9C7CC1}"/>
          </ac:graphicFrameMkLst>
        </pc:graphicFrameChg>
        <pc:picChg chg="add mod">
          <ac:chgData name="Nguyen Thi Mai" userId="a9d9626c-e67e-47b4-b623-24cc2748f3c7" providerId="ADAL" clId="{B7078E9A-2B92-450E-91B7-3726438128A9}" dt="2024-04-08T08:08:04.599" v="11170" actId="14100"/>
          <ac:picMkLst>
            <pc:docMk/>
            <pc:sldMk cId="1329536117" sldId="277"/>
            <ac:picMk id="5" creationId="{E061F589-895C-97DF-7CD6-BB94848EB5BE}"/>
          </ac:picMkLst>
        </pc:picChg>
        <pc:picChg chg="add del mod">
          <ac:chgData name="Nguyen Thi Mai" userId="a9d9626c-e67e-47b4-b623-24cc2748f3c7" providerId="ADAL" clId="{B7078E9A-2B92-450E-91B7-3726438128A9}" dt="2024-04-08T07:37:38.071" v="10266" actId="478"/>
          <ac:picMkLst>
            <pc:docMk/>
            <pc:sldMk cId="1329536117" sldId="277"/>
            <ac:picMk id="11" creationId="{6C4EBD35-D160-1FF1-8777-F85E299BA92B}"/>
          </ac:picMkLst>
        </pc:picChg>
      </pc:sldChg>
      <pc:sldChg chg="addSp delSp modSp add mod">
        <pc:chgData name="Nguyen Thi Mai" userId="a9d9626c-e67e-47b4-b623-24cc2748f3c7" providerId="ADAL" clId="{B7078E9A-2B92-450E-91B7-3726438128A9}" dt="2024-04-24T09:58:11.999" v="20142" actId="2062"/>
        <pc:sldMkLst>
          <pc:docMk/>
          <pc:sldMk cId="2558489833" sldId="278"/>
        </pc:sldMkLst>
        <pc:spChg chg="add mod">
          <ac:chgData name="Nguyen Thi Mai" userId="a9d9626c-e67e-47b4-b623-24cc2748f3c7" providerId="ADAL" clId="{B7078E9A-2B92-450E-91B7-3726438128A9}" dt="2024-04-03T07:43:19.713" v="9283" actId="20577"/>
          <ac:spMkLst>
            <pc:docMk/>
            <pc:sldMk cId="2558489833" sldId="278"/>
            <ac:spMk id="3" creationId="{EFD60477-8B73-DBDB-6DF5-031C7BFD910A}"/>
          </ac:spMkLst>
        </pc:spChg>
        <pc:spChg chg="add mod">
          <ac:chgData name="Nguyen Thi Mai" userId="a9d9626c-e67e-47b4-b623-24cc2748f3c7" providerId="ADAL" clId="{B7078E9A-2B92-450E-91B7-3726438128A9}" dt="2024-04-09T09:41:22.485" v="13332" actId="14100"/>
          <ac:spMkLst>
            <pc:docMk/>
            <pc:sldMk cId="2558489833" sldId="278"/>
            <ac:spMk id="4" creationId="{02070495-5BFE-FFE1-5021-C3BBA723337C}"/>
          </ac:spMkLst>
        </pc:spChg>
        <pc:spChg chg="add del mod">
          <ac:chgData name="Nguyen Thi Mai" userId="a9d9626c-e67e-47b4-b623-24cc2748f3c7" providerId="ADAL" clId="{B7078E9A-2B92-450E-91B7-3726438128A9}" dt="2024-04-02T08:55:12.376" v="6711" actId="478"/>
          <ac:spMkLst>
            <pc:docMk/>
            <pc:sldMk cId="2558489833" sldId="278"/>
            <ac:spMk id="4" creationId="{458E3C18-763C-7B93-3CEA-353D6AB60B5E}"/>
          </ac:spMkLst>
        </pc:spChg>
        <pc:spChg chg="del">
          <ac:chgData name="Nguyen Thi Mai" userId="a9d9626c-e67e-47b4-b623-24cc2748f3c7" providerId="ADAL" clId="{B7078E9A-2B92-450E-91B7-3726438128A9}" dt="2024-04-02T08:33:17.243" v="6256" actId="478"/>
          <ac:spMkLst>
            <pc:docMk/>
            <pc:sldMk cId="2558489833" sldId="278"/>
            <ac:spMk id="6" creationId="{9EE2DE34-953C-0338-0BE4-CFD15E55D501}"/>
          </ac:spMkLst>
        </pc:spChg>
        <pc:spChg chg="mod">
          <ac:chgData name="Nguyen Thi Mai" userId="a9d9626c-e67e-47b4-b623-24cc2748f3c7" providerId="ADAL" clId="{B7078E9A-2B92-450E-91B7-3726438128A9}" dt="2024-04-02T08:55:05.655" v="6710" actId="20577"/>
          <ac:spMkLst>
            <pc:docMk/>
            <pc:sldMk cId="2558489833" sldId="278"/>
            <ac:spMk id="9" creationId="{30EC1F8A-C669-5148-87EB-09D635976B77}"/>
          </ac:spMkLst>
        </pc:spChg>
        <pc:spChg chg="mod">
          <ac:chgData name="Nguyen Thi Mai" userId="a9d9626c-e67e-47b4-b623-24cc2748f3c7" providerId="ADAL" clId="{B7078E9A-2B92-450E-91B7-3726438128A9}" dt="2024-04-10T07:11:24.667" v="18761" actId="1037"/>
          <ac:spMkLst>
            <pc:docMk/>
            <pc:sldMk cId="2558489833" sldId="278"/>
            <ac:spMk id="11" creationId="{4852E7BD-0C63-DD4D-B37F-3337BF930FB8}"/>
          </ac:spMkLst>
        </pc:spChg>
        <pc:spChg chg="mod">
          <ac:chgData name="Nguyen Thi Mai" userId="a9d9626c-e67e-47b4-b623-24cc2748f3c7" providerId="ADAL" clId="{B7078E9A-2B92-450E-91B7-3726438128A9}" dt="2024-04-10T06:28:09.893" v="18424" actId="20577"/>
          <ac:spMkLst>
            <pc:docMk/>
            <pc:sldMk cId="2558489833" sldId="278"/>
            <ac:spMk id="12" creationId="{4AEB07E2-555D-AB4C-8807-9781A1DFE074}"/>
          </ac:spMkLst>
        </pc:spChg>
        <pc:spChg chg="add mod">
          <ac:chgData name="Nguyen Thi Mai" userId="a9d9626c-e67e-47b4-b623-24cc2748f3c7" providerId="ADAL" clId="{B7078E9A-2B92-450E-91B7-3726438128A9}" dt="2024-04-02T10:16:16.748" v="8394" actId="1076"/>
          <ac:spMkLst>
            <pc:docMk/>
            <pc:sldMk cId="2558489833" sldId="278"/>
            <ac:spMk id="13" creationId="{9BD1F315-901C-54C8-D4FA-54CB19173C13}"/>
          </ac:spMkLst>
        </pc:spChg>
        <pc:spChg chg="add mod">
          <ac:chgData name="Nguyen Thi Mai" userId="a9d9626c-e67e-47b4-b623-24cc2748f3c7" providerId="ADAL" clId="{B7078E9A-2B92-450E-91B7-3726438128A9}" dt="2024-04-09T09:41:10.887" v="13328" actId="1076"/>
          <ac:spMkLst>
            <pc:docMk/>
            <pc:sldMk cId="2558489833" sldId="278"/>
            <ac:spMk id="14" creationId="{8FE6E070-2584-9E2D-B837-CD6AC1747026}"/>
          </ac:spMkLst>
        </pc:spChg>
        <pc:spChg chg="mod">
          <ac:chgData name="Nguyen Thi Mai" userId="a9d9626c-e67e-47b4-b623-24cc2748f3c7" providerId="ADAL" clId="{B7078E9A-2B92-450E-91B7-3726438128A9}" dt="2024-04-09T09:39:28.198" v="13318" actId="1076"/>
          <ac:spMkLst>
            <pc:docMk/>
            <pc:sldMk cId="2558489833" sldId="278"/>
            <ac:spMk id="18" creationId="{928CCAD3-7FA0-094A-9044-45E1F035E8DB}"/>
          </ac:spMkLst>
        </pc:spChg>
        <pc:graphicFrameChg chg="add mod">
          <ac:chgData name="Nguyen Thi Mai" userId="a9d9626c-e67e-47b4-b623-24cc2748f3c7" providerId="ADAL" clId="{B7078E9A-2B92-450E-91B7-3726438128A9}" dt="2024-04-09T09:41:25.618" v="13333" actId="1076"/>
          <ac:graphicFrameMkLst>
            <pc:docMk/>
            <pc:sldMk cId="2558489833" sldId="278"/>
            <ac:graphicFrameMk id="2" creationId="{64B9A330-040F-49AE-A9C6-FFFDED6ADA95}"/>
          </ac:graphicFrameMkLst>
        </pc:graphicFrameChg>
        <pc:graphicFrameChg chg="del">
          <ac:chgData name="Nguyen Thi Mai" userId="a9d9626c-e67e-47b4-b623-24cc2748f3c7" providerId="ADAL" clId="{B7078E9A-2B92-450E-91B7-3726438128A9}" dt="2024-04-02T08:09:38.990" v="5594" actId="478"/>
          <ac:graphicFrameMkLst>
            <pc:docMk/>
            <pc:sldMk cId="2558489833" sldId="278"/>
            <ac:graphicFrameMk id="3" creationId="{2F552774-B9E6-7161-30E9-9165F98E761D}"/>
          </ac:graphicFrameMkLst>
        </pc:graphicFrameChg>
        <pc:graphicFrameChg chg="add del mod">
          <ac:chgData name="Nguyen Thi Mai" userId="a9d9626c-e67e-47b4-b623-24cc2748f3c7" providerId="ADAL" clId="{B7078E9A-2B92-450E-91B7-3726438128A9}" dt="2024-04-09T09:40:37.523" v="13326" actId="478"/>
          <ac:graphicFrameMkLst>
            <pc:docMk/>
            <pc:sldMk cId="2558489833" sldId="278"/>
            <ac:graphicFrameMk id="6" creationId="{7B9CAAE8-2FAB-5910-EB80-29739030DBF5}"/>
          </ac:graphicFrameMkLst>
        </pc:graphicFrameChg>
        <pc:graphicFrameChg chg="add del mod modGraphic">
          <ac:chgData name="Nguyen Thi Mai" userId="a9d9626c-e67e-47b4-b623-24cc2748f3c7" providerId="ADAL" clId="{B7078E9A-2B92-450E-91B7-3726438128A9}" dt="2024-04-02T09:14:51.261" v="7937" actId="478"/>
          <ac:graphicFrameMkLst>
            <pc:docMk/>
            <pc:sldMk cId="2558489833" sldId="278"/>
            <ac:graphicFrameMk id="15" creationId="{A8A34215-B229-B8B0-D44F-B1EF972B3665}"/>
          </ac:graphicFrameMkLst>
        </pc:graphicFrameChg>
        <pc:graphicFrameChg chg="add mod modGraphic">
          <ac:chgData name="Nguyen Thi Mai" userId="a9d9626c-e67e-47b4-b623-24cc2748f3c7" providerId="ADAL" clId="{B7078E9A-2B92-450E-91B7-3726438128A9}" dt="2024-04-24T09:58:11.999" v="20142" actId="2062"/>
          <ac:graphicFrameMkLst>
            <pc:docMk/>
            <pc:sldMk cId="2558489833" sldId="278"/>
            <ac:graphicFrameMk id="16" creationId="{26BB0A69-1AE9-F4ED-4346-CE11B77C8F2F}"/>
          </ac:graphicFrameMkLst>
        </pc:graphicFrameChg>
      </pc:sldChg>
      <pc:sldChg chg="addSp delSp modSp add mod">
        <pc:chgData name="Nguyen Thi Mai" userId="a9d9626c-e67e-47b4-b623-24cc2748f3c7" providerId="ADAL" clId="{B7078E9A-2B92-450E-91B7-3726438128A9}" dt="2024-04-22T07:08:22.390" v="19820" actId="1076"/>
        <pc:sldMkLst>
          <pc:docMk/>
          <pc:sldMk cId="4124281678" sldId="279"/>
        </pc:sldMkLst>
        <pc:spChg chg="add del mod">
          <ac:chgData name="Nguyen Thi Mai" userId="a9d9626c-e67e-47b4-b623-24cc2748f3c7" providerId="ADAL" clId="{B7078E9A-2B92-450E-91B7-3726438128A9}" dt="2024-04-09T09:47:18.565" v="13500" actId="478"/>
          <ac:spMkLst>
            <pc:docMk/>
            <pc:sldMk cId="4124281678" sldId="279"/>
            <ac:spMk id="4" creationId="{7F224FC4-1453-D08F-B472-7062EABEB080}"/>
          </ac:spMkLst>
        </pc:spChg>
        <pc:spChg chg="mod">
          <ac:chgData name="Nguyen Thi Mai" userId="a9d9626c-e67e-47b4-b623-24cc2748f3c7" providerId="ADAL" clId="{B7078E9A-2B92-450E-91B7-3726438128A9}" dt="2024-04-10T06:52:39.127" v="18451" actId="20577"/>
          <ac:spMkLst>
            <pc:docMk/>
            <pc:sldMk cId="4124281678" sldId="279"/>
            <ac:spMk id="6" creationId="{9EE2DE34-953C-0338-0BE4-CFD15E55D501}"/>
          </ac:spMkLst>
        </pc:spChg>
        <pc:spChg chg="mod">
          <ac:chgData name="Nguyen Thi Mai" userId="a9d9626c-e67e-47b4-b623-24cc2748f3c7" providerId="ADAL" clId="{B7078E9A-2B92-450E-91B7-3726438128A9}" dt="2024-04-10T06:31:10.474" v="18429" actId="20577"/>
          <ac:spMkLst>
            <pc:docMk/>
            <pc:sldMk cId="4124281678" sldId="279"/>
            <ac:spMk id="9" creationId="{30EC1F8A-C669-5148-87EB-09D635976B77}"/>
          </ac:spMkLst>
        </pc:spChg>
        <pc:spChg chg="mod">
          <ac:chgData name="Nguyen Thi Mai" userId="a9d9626c-e67e-47b4-b623-24cc2748f3c7" providerId="ADAL" clId="{B7078E9A-2B92-450E-91B7-3726438128A9}" dt="2024-04-10T07:11:38.290" v="18765" actId="1037"/>
          <ac:spMkLst>
            <pc:docMk/>
            <pc:sldMk cId="4124281678" sldId="279"/>
            <ac:spMk id="11" creationId="{4852E7BD-0C63-DD4D-B37F-3337BF930FB8}"/>
          </ac:spMkLst>
        </pc:spChg>
        <pc:spChg chg="mod">
          <ac:chgData name="Nguyen Thi Mai" userId="a9d9626c-e67e-47b4-b623-24cc2748f3c7" providerId="ADAL" clId="{B7078E9A-2B92-450E-91B7-3726438128A9}" dt="2024-04-10T07:28:35.096" v="18808"/>
          <ac:spMkLst>
            <pc:docMk/>
            <pc:sldMk cId="4124281678" sldId="279"/>
            <ac:spMk id="12" creationId="{4AEB07E2-555D-AB4C-8807-9781A1DFE074}"/>
          </ac:spMkLst>
        </pc:spChg>
        <pc:spChg chg="add mod">
          <ac:chgData name="Nguyen Thi Mai" userId="a9d9626c-e67e-47b4-b623-24cc2748f3c7" providerId="ADAL" clId="{B7078E9A-2B92-450E-91B7-3726438128A9}" dt="2024-04-10T07:30:11.821" v="18809" actId="404"/>
          <ac:spMkLst>
            <pc:docMk/>
            <pc:sldMk cId="4124281678" sldId="279"/>
            <ac:spMk id="14" creationId="{164D3814-BFAD-3792-DA85-E12BB97A74EB}"/>
          </ac:spMkLst>
        </pc:spChg>
        <pc:spChg chg="add del mod">
          <ac:chgData name="Nguyen Thi Mai" userId="a9d9626c-e67e-47b4-b623-24cc2748f3c7" providerId="ADAL" clId="{B7078E9A-2B92-450E-91B7-3726438128A9}" dt="2024-04-10T07:13:50.604" v="18769" actId="478"/>
          <ac:spMkLst>
            <pc:docMk/>
            <pc:sldMk cId="4124281678" sldId="279"/>
            <ac:spMk id="15" creationId="{AF13B3AE-A692-0B3B-2CF1-F5B8C53F295A}"/>
          </ac:spMkLst>
        </pc:spChg>
        <pc:spChg chg="add mod">
          <ac:chgData name="Nguyen Thi Mai" userId="a9d9626c-e67e-47b4-b623-24cc2748f3c7" providerId="ADAL" clId="{B7078E9A-2B92-450E-91B7-3726438128A9}" dt="2024-04-10T03:28:32.376" v="17494" actId="1076"/>
          <ac:spMkLst>
            <pc:docMk/>
            <pc:sldMk cId="4124281678" sldId="279"/>
            <ac:spMk id="16" creationId="{1A4CD3A7-3C42-4078-9593-6D0505AF03F6}"/>
          </ac:spMkLst>
        </pc:spChg>
        <pc:spChg chg="mod">
          <ac:chgData name="Nguyen Thi Mai" userId="a9d9626c-e67e-47b4-b623-24cc2748f3c7" providerId="ADAL" clId="{B7078E9A-2B92-450E-91B7-3726438128A9}" dt="2024-04-10T03:31:34.010" v="17503" actId="1076"/>
          <ac:spMkLst>
            <pc:docMk/>
            <pc:sldMk cId="4124281678" sldId="279"/>
            <ac:spMk id="18" creationId="{928CCAD3-7FA0-094A-9044-45E1F035E8DB}"/>
          </ac:spMkLst>
        </pc:spChg>
        <pc:spChg chg="add mod">
          <ac:chgData name="Nguyen Thi Mai" userId="a9d9626c-e67e-47b4-b623-24cc2748f3c7" providerId="ADAL" clId="{B7078E9A-2B92-450E-91B7-3726438128A9}" dt="2024-04-10T03:28:43.130" v="17495" actId="1076"/>
          <ac:spMkLst>
            <pc:docMk/>
            <pc:sldMk cId="4124281678" sldId="279"/>
            <ac:spMk id="19" creationId="{18DA4D48-2A47-F9BF-8B10-D76318093909}"/>
          </ac:spMkLst>
        </pc:spChg>
        <pc:spChg chg="add mod">
          <ac:chgData name="Nguyen Thi Mai" userId="a9d9626c-e67e-47b4-b623-24cc2748f3c7" providerId="ADAL" clId="{B7078E9A-2B92-450E-91B7-3726438128A9}" dt="2024-04-10T03:28:43.130" v="17495" actId="1076"/>
          <ac:spMkLst>
            <pc:docMk/>
            <pc:sldMk cId="4124281678" sldId="279"/>
            <ac:spMk id="20" creationId="{B1801DCB-D440-079A-5C54-27A5C9B8BEA1}"/>
          </ac:spMkLst>
        </pc:spChg>
        <pc:graphicFrameChg chg="add mod">
          <ac:chgData name="Nguyen Thi Mai" userId="a9d9626c-e67e-47b4-b623-24cc2748f3c7" providerId="ADAL" clId="{B7078E9A-2B92-450E-91B7-3726438128A9}" dt="2024-04-10T07:14:16.624" v="18775" actId="1076"/>
          <ac:graphicFrameMkLst>
            <pc:docMk/>
            <pc:sldMk cId="4124281678" sldId="279"/>
            <ac:graphicFrameMk id="2" creationId="{FA7B6F76-0EDE-7328-DA72-DD627A379119}"/>
          </ac:graphicFrameMkLst>
        </pc:graphicFrameChg>
        <pc:graphicFrameChg chg="del modGraphic">
          <ac:chgData name="Nguyen Thi Mai" userId="a9d9626c-e67e-47b4-b623-24cc2748f3c7" providerId="ADAL" clId="{B7078E9A-2B92-450E-91B7-3726438128A9}" dt="2024-04-09T09:42:32.244" v="13340" actId="478"/>
          <ac:graphicFrameMkLst>
            <pc:docMk/>
            <pc:sldMk cId="4124281678" sldId="279"/>
            <ac:graphicFrameMk id="3" creationId="{2F552774-B9E6-7161-30E9-9165F98E761D}"/>
          </ac:graphicFrameMkLst>
        </pc:graphicFrameChg>
        <pc:graphicFrameChg chg="add mod">
          <ac:chgData name="Nguyen Thi Mai" userId="a9d9626c-e67e-47b4-b623-24cc2748f3c7" providerId="ADAL" clId="{B7078E9A-2B92-450E-91B7-3726438128A9}" dt="2024-04-22T07:08:22.390" v="19820" actId="1076"/>
          <ac:graphicFrameMkLst>
            <pc:docMk/>
            <pc:sldMk cId="4124281678" sldId="279"/>
            <ac:graphicFrameMk id="3" creationId="{CDEF9855-F061-3E4D-44E1-C0E7C1FEF12B}"/>
          </ac:graphicFrameMkLst>
        </pc:graphicFrameChg>
        <pc:graphicFrameChg chg="add del mod modGraphic">
          <ac:chgData name="Nguyen Thi Mai" userId="a9d9626c-e67e-47b4-b623-24cc2748f3c7" providerId="ADAL" clId="{B7078E9A-2B92-450E-91B7-3726438128A9}" dt="2024-04-10T02:58:30.195" v="16381" actId="478"/>
          <ac:graphicFrameMkLst>
            <pc:docMk/>
            <pc:sldMk cId="4124281678" sldId="279"/>
            <ac:graphicFrameMk id="4" creationId="{D2BD9E09-BA3B-9FB0-3B37-CD0A9BF35435}"/>
          </ac:graphicFrameMkLst>
        </pc:graphicFrameChg>
        <pc:graphicFrameChg chg="add mod modGraphic">
          <ac:chgData name="Nguyen Thi Mai" userId="a9d9626c-e67e-47b4-b623-24cc2748f3c7" providerId="ADAL" clId="{B7078E9A-2B92-450E-91B7-3726438128A9}" dt="2024-04-10T07:16:58.357" v="18796" actId="113"/>
          <ac:graphicFrameMkLst>
            <pc:docMk/>
            <pc:sldMk cId="4124281678" sldId="279"/>
            <ac:graphicFrameMk id="13" creationId="{9AD98657-4739-2638-D212-9856F0352F67}"/>
          </ac:graphicFrameMkLst>
        </pc:graphicFrameChg>
        <pc:graphicFrameChg chg="add del mod modGraphic">
          <ac:chgData name="Nguyen Thi Mai" userId="a9d9626c-e67e-47b4-b623-24cc2748f3c7" providerId="ADAL" clId="{B7078E9A-2B92-450E-91B7-3726438128A9}" dt="2024-04-10T03:26:05.547" v="17431" actId="478"/>
          <ac:graphicFrameMkLst>
            <pc:docMk/>
            <pc:sldMk cId="4124281678" sldId="279"/>
            <ac:graphicFrameMk id="17" creationId="{AB137815-0310-3A3E-6CA8-39E6FB6CBF0E}"/>
          </ac:graphicFrameMkLst>
        </pc:graphicFrameChg>
      </pc:sldChg>
      <pc:sldChg chg="addSp delSp modSp add del mod">
        <pc:chgData name="Nguyen Thi Mai" userId="a9d9626c-e67e-47b4-b623-24cc2748f3c7" providerId="ADAL" clId="{B7078E9A-2B92-450E-91B7-3726438128A9}" dt="2024-04-09T09:43:00.248" v="13342" actId="47"/>
        <pc:sldMkLst>
          <pc:docMk/>
          <pc:sldMk cId="1917145693" sldId="280"/>
        </pc:sldMkLst>
        <pc:spChg chg="del">
          <ac:chgData name="Nguyen Thi Mai" userId="a9d9626c-e67e-47b4-b623-24cc2748f3c7" providerId="ADAL" clId="{B7078E9A-2B92-450E-91B7-3726438128A9}" dt="2024-04-09T09:27:13.490" v="13117" actId="478"/>
          <ac:spMkLst>
            <pc:docMk/>
            <pc:sldMk cId="1917145693" sldId="280"/>
            <ac:spMk id="3" creationId="{EFD60477-8B73-DBDB-6DF5-031C7BFD910A}"/>
          </ac:spMkLst>
        </pc:spChg>
        <pc:spChg chg="del">
          <ac:chgData name="Nguyen Thi Mai" userId="a9d9626c-e67e-47b4-b623-24cc2748f3c7" providerId="ADAL" clId="{B7078E9A-2B92-450E-91B7-3726438128A9}" dt="2024-04-09T09:27:11.443" v="13116" actId="478"/>
          <ac:spMkLst>
            <pc:docMk/>
            <pc:sldMk cId="1917145693" sldId="280"/>
            <ac:spMk id="4" creationId="{02070495-5BFE-FFE1-5021-C3BBA723337C}"/>
          </ac:spMkLst>
        </pc:spChg>
        <pc:graphicFrameChg chg="del">
          <ac:chgData name="Nguyen Thi Mai" userId="a9d9626c-e67e-47b4-b623-24cc2748f3c7" providerId="ADAL" clId="{B7078E9A-2B92-450E-91B7-3726438128A9}" dt="2024-04-09T09:27:04.584" v="13114" actId="478"/>
          <ac:graphicFrameMkLst>
            <pc:docMk/>
            <pc:sldMk cId="1917145693" sldId="280"/>
            <ac:graphicFrameMk id="2" creationId="{64B9A330-040F-49AE-A9C6-FFFDED6ADA95}"/>
          </ac:graphicFrameMkLst>
        </pc:graphicFrameChg>
        <pc:graphicFrameChg chg="add mod">
          <ac:chgData name="Nguyen Thi Mai" userId="a9d9626c-e67e-47b4-b623-24cc2748f3c7" providerId="ADAL" clId="{B7078E9A-2B92-450E-91B7-3726438128A9}" dt="2024-04-09T09:32:50.914" v="13286" actId="255"/>
          <ac:graphicFrameMkLst>
            <pc:docMk/>
            <pc:sldMk cId="1917145693" sldId="280"/>
            <ac:graphicFrameMk id="6" creationId="{7F2C6AE8-626B-78DF-1409-808060A98A19}"/>
          </ac:graphicFrameMkLst>
        </pc:graphicFrameChg>
        <pc:graphicFrameChg chg="del">
          <ac:chgData name="Nguyen Thi Mai" userId="a9d9626c-e67e-47b4-b623-24cc2748f3c7" providerId="ADAL" clId="{B7078E9A-2B92-450E-91B7-3726438128A9}" dt="2024-04-09T09:27:09.248" v="13115" actId="478"/>
          <ac:graphicFrameMkLst>
            <pc:docMk/>
            <pc:sldMk cId="1917145693" sldId="280"/>
            <ac:graphicFrameMk id="16" creationId="{26BB0A69-1AE9-F4ED-4346-CE11B77C8F2F}"/>
          </ac:graphicFrameMkLst>
        </pc:graphicFrameChg>
      </pc:sldChg>
      <pc:sldChg chg="add del">
        <pc:chgData name="Nguyen Thi Mai" userId="a9d9626c-e67e-47b4-b623-24cc2748f3c7" providerId="ADAL" clId="{B7078E9A-2B92-450E-91B7-3726438128A9}" dt="2024-04-09T09:27:18.595" v="13119"/>
        <pc:sldMkLst>
          <pc:docMk/>
          <pc:sldMk cId="140561714" sldId="281"/>
        </pc:sldMkLst>
      </pc:sldChg>
    </pc:docChg>
  </pc:docChgLst>
</pc:chgInfo>
</file>

<file path=ppt/charts/_rels/chart1.xml.rels><?xml version="1.0" encoding="UTF-8" standalone="yes"?>
<Relationships xmlns="http://schemas.openxmlformats.org/package/2006/relationships"><Relationship Id="rId3" Type="http://schemas.openxmlformats.org/officeDocument/2006/relationships/oleObject" Target="https://vfssecurities-my.sharepoint.com/personal/mai_nguyen_vfs_com_vn/Documents/Documents/B&#225;o%20c&#225;o%20doanh%20nghi&#7879;p/PVD/FiinProX_DE_Du_lieu_giao_dich_Doanh_nghiep_Theo_cong_ty_20240415.xlsx" TargetMode="External"/><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oleObject" Target="https://vfssecurities-my.sharepoint.com/personal/mai_nguyen_vfs_com_vn/Documents/Documents/B&#225;o%20c&#225;o%20doanh%20nghi&#7879;p/PVD/FiinProX_DuLieuTaiChinh_BaoCaoTaiChinh_Yearly_PVD_20240329.xlsx" TargetMode="External"/><Relationship Id="rId2" Type="http://schemas.microsoft.com/office/2011/relationships/chartColorStyle" Target="colors10.xml"/><Relationship Id="rId1" Type="http://schemas.microsoft.com/office/2011/relationships/chartStyle" Target="style10.xml"/></Relationships>
</file>

<file path=ppt/charts/_rels/chart11.xml.rels><?xml version="1.0" encoding="UTF-8" standalone="yes"?>
<Relationships xmlns="http://schemas.openxmlformats.org/package/2006/relationships"><Relationship Id="rId3" Type="http://schemas.openxmlformats.org/officeDocument/2006/relationships/oleObject" Target="https://vfssecurities-my.sharepoint.com/personal/mai_nguyen_vfs_com_vn/Documents/Documents/B&#225;o%20c&#225;o%20doanh%20nghi&#7879;p/PVD/FiinProX_DuLieuTaiChinh_BaoCaoTaiChinh_Yearly_PVD_20240329.xlsx" TargetMode="External"/><Relationship Id="rId2" Type="http://schemas.microsoft.com/office/2011/relationships/chartColorStyle" Target="colors11.xml"/><Relationship Id="rId1" Type="http://schemas.microsoft.com/office/2011/relationships/chartStyle" Target="style11.xml"/></Relationships>
</file>

<file path=ppt/charts/_rels/chart12.xml.rels><?xml version="1.0" encoding="UTF-8" standalone="yes"?>
<Relationships xmlns="http://schemas.openxmlformats.org/package/2006/relationships"><Relationship Id="rId3" Type="http://schemas.openxmlformats.org/officeDocument/2006/relationships/oleObject" Target="https://vfssecurities-my.sharepoint.com/personal/mai_nguyen_vfs_com_vn/Documents/Documents/B&#225;o%20c&#225;o%20doanh%20nghi&#7879;p/PVD/FiinTrade_Ch&#7881;_S&#7889;_T&#224;i_Ch&#237;nh_PVD_20240412.xlsx" TargetMode="External"/><Relationship Id="rId2" Type="http://schemas.microsoft.com/office/2011/relationships/chartColorStyle" Target="colors12.xml"/><Relationship Id="rId1" Type="http://schemas.microsoft.com/office/2011/relationships/chartStyle" Target="style12.xml"/></Relationships>
</file>

<file path=ppt/charts/_rels/chart2.xml.rels><?xml version="1.0" encoding="UTF-8" standalone="yes"?>
<Relationships xmlns="http://schemas.openxmlformats.org/package/2006/relationships"><Relationship Id="rId3" Type="http://schemas.openxmlformats.org/officeDocument/2006/relationships/oleObject" Target="https://vfssecurities-my.sharepoint.com/personal/mai_nguyen_vfs_com_vn/Documents/Documents/B&#225;o%20c&#225;o%20doanh%20nghi&#7879;p/PVD/FiinProX_DuLieuTaiChinh_BaoCaoTaiChinh_Yearly_PVD_20240329.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https://vfssecurities-my.sharepoint.com/personal/mai_nguyen_vfs_com_vn/Documents/Documents/B&#225;o%20c&#225;o%20doanh%20nghi&#7879;p/PVD/FiinProX_DuLieuTaiChinh_BaoCaoTaiChinh_Yearly_PVD_20240329.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embeddings/oleObject1.bin"/><Relationship Id="rId2" Type="http://schemas.microsoft.com/office/2011/relationships/chartColorStyle" Target="colors4.xml"/><Relationship Id="rId1" Type="http://schemas.microsoft.com/office/2011/relationships/chartStyle" Target="style4.xml"/><Relationship Id="rId4" Type="http://schemas.openxmlformats.org/officeDocument/2006/relationships/chartUserShapes" Target="../drawings/drawing1.xml"/></Relationships>
</file>

<file path=ppt/charts/_rels/chart5.xml.rels><?xml version="1.0" encoding="UTF-8" standalone="yes"?>
<Relationships xmlns="http://schemas.openxmlformats.org/package/2006/relationships"><Relationship Id="rId3" Type="http://schemas.openxmlformats.org/officeDocument/2006/relationships/oleObject" Target="https://vfssecurities-my.sharepoint.com/personal/mai_nguyen_vfs_com_vn/Documents/Documents/B&#225;o%20c&#225;o%20doanh%20nghi&#7879;p/PVD/Worldwide%20Rig%20Count%20Feb%202024.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https://vfssecurities-my.sharepoint.com/personal/mai_nguyen_vfs_com_vn/Documents/Documents/B&#225;o%20c&#225;o%20doanh%20nghi&#7879;p/PVD/FiinProX_DuLieuTaiChinh_BaoCaoTaiChinh_Yearly_PVD_20240329.xlsx" TargetMode="External"/><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oleObject" Target="https://vfssecurities-my.sharepoint.com/personal/mai_nguyen_vfs_com_vn/Documents/Documents/B&#225;o%20c&#225;o%20doanh%20nghi&#7879;p/PVD/FiinProX_DuLieuTaiChinh_BaoCaoTaiChinh_Yearly_PVD_20240329.xlsx" TargetMode="External"/><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oleObject" Target="https://vfssecurities-my.sharepoint.com/personal/mai_nguyen_vfs_com_vn/Documents/Documents/B&#225;o%20c&#225;o%20doanh%20nghi&#7879;p/PVD/FiinProX_DuLieuTaiChinh_BaoCaoTaiChinh_Yearly_PVD_20240329.xlsx" TargetMode="External"/><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oleObject" Target="https://vfssecurities-my.sharepoint.com/personal/mai_nguyen_vfs_com_vn/Documents/Documents/B&#225;o%20c&#225;o%20doanh%20nghi&#7879;p/PVD/FiinProX_DuLieuTaiChinh_BaoCaoTaiChinh_Yearly_PVD_20240329.xlsx" TargetMode="External"/><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2698355201255265"/>
          <c:y val="6.9713013927632198E-2"/>
          <c:w val="0.82583939924838312"/>
          <c:h val="0.66573896294613666"/>
        </c:manualLayout>
      </c:layout>
      <c:lineChart>
        <c:grouping val="standard"/>
        <c:varyColors val="0"/>
        <c:ser>
          <c:idx val="0"/>
          <c:order val="0"/>
          <c:tx>
            <c:strRef>
              <c:f>Sheet1!$E$9</c:f>
              <c:strCache>
                <c:ptCount val="1"/>
                <c:pt idx="0">
                  <c:v>% Tăng trưởng yoy PVD</c:v>
                </c:pt>
              </c:strCache>
            </c:strRef>
          </c:tx>
          <c:spPr>
            <a:ln w="28575" cap="rnd">
              <a:solidFill>
                <a:schemeClr val="accent1"/>
              </a:solidFill>
              <a:round/>
            </a:ln>
            <a:effectLst/>
          </c:spPr>
          <c:marker>
            <c:symbol val="none"/>
          </c:marker>
          <c:cat>
            <c:numRef>
              <c:f>Sheet1!$B$10:$B$258</c:f>
              <c:numCache>
                <c:formatCode>mm/dd/yyyy</c:formatCode>
                <c:ptCount val="249"/>
                <c:pt idx="0">
                  <c:v>45406</c:v>
                </c:pt>
                <c:pt idx="1">
                  <c:v>45405</c:v>
                </c:pt>
                <c:pt idx="2">
                  <c:v>45404</c:v>
                </c:pt>
                <c:pt idx="3">
                  <c:v>45401</c:v>
                </c:pt>
                <c:pt idx="4">
                  <c:v>45399</c:v>
                </c:pt>
                <c:pt idx="5">
                  <c:v>45398</c:v>
                </c:pt>
                <c:pt idx="6">
                  <c:v>45397</c:v>
                </c:pt>
                <c:pt idx="7">
                  <c:v>45394</c:v>
                </c:pt>
                <c:pt idx="8">
                  <c:v>45393</c:v>
                </c:pt>
                <c:pt idx="9">
                  <c:v>45392</c:v>
                </c:pt>
                <c:pt idx="10">
                  <c:v>45391</c:v>
                </c:pt>
                <c:pt idx="11">
                  <c:v>45390</c:v>
                </c:pt>
                <c:pt idx="12">
                  <c:v>45387</c:v>
                </c:pt>
                <c:pt idx="13">
                  <c:v>45386</c:v>
                </c:pt>
                <c:pt idx="14">
                  <c:v>45385</c:v>
                </c:pt>
                <c:pt idx="15">
                  <c:v>45384</c:v>
                </c:pt>
                <c:pt idx="16">
                  <c:v>45383</c:v>
                </c:pt>
                <c:pt idx="17">
                  <c:v>45380</c:v>
                </c:pt>
                <c:pt idx="18">
                  <c:v>45379</c:v>
                </c:pt>
                <c:pt idx="19">
                  <c:v>45378</c:v>
                </c:pt>
                <c:pt idx="20">
                  <c:v>45377</c:v>
                </c:pt>
                <c:pt idx="21">
                  <c:v>45376</c:v>
                </c:pt>
                <c:pt idx="22">
                  <c:v>45373</c:v>
                </c:pt>
                <c:pt idx="23">
                  <c:v>45372</c:v>
                </c:pt>
                <c:pt idx="24">
                  <c:v>45371</c:v>
                </c:pt>
                <c:pt idx="25">
                  <c:v>45370</c:v>
                </c:pt>
                <c:pt idx="26">
                  <c:v>45369</c:v>
                </c:pt>
                <c:pt idx="27">
                  <c:v>45366</c:v>
                </c:pt>
                <c:pt idx="28">
                  <c:v>45365</c:v>
                </c:pt>
                <c:pt idx="29">
                  <c:v>45364</c:v>
                </c:pt>
                <c:pt idx="30">
                  <c:v>45363</c:v>
                </c:pt>
                <c:pt idx="31">
                  <c:v>45362</c:v>
                </c:pt>
                <c:pt idx="32">
                  <c:v>45359</c:v>
                </c:pt>
                <c:pt idx="33">
                  <c:v>45358</c:v>
                </c:pt>
                <c:pt idx="34">
                  <c:v>45357</c:v>
                </c:pt>
                <c:pt idx="35">
                  <c:v>45356</c:v>
                </c:pt>
                <c:pt idx="36">
                  <c:v>45355</c:v>
                </c:pt>
                <c:pt idx="37">
                  <c:v>45352</c:v>
                </c:pt>
                <c:pt idx="38">
                  <c:v>45351</c:v>
                </c:pt>
                <c:pt idx="39">
                  <c:v>45350</c:v>
                </c:pt>
                <c:pt idx="40">
                  <c:v>45349</c:v>
                </c:pt>
                <c:pt idx="41">
                  <c:v>45348</c:v>
                </c:pt>
                <c:pt idx="42">
                  <c:v>45345</c:v>
                </c:pt>
                <c:pt idx="43">
                  <c:v>45344</c:v>
                </c:pt>
                <c:pt idx="44">
                  <c:v>45343</c:v>
                </c:pt>
                <c:pt idx="45">
                  <c:v>45342</c:v>
                </c:pt>
                <c:pt idx="46">
                  <c:v>45341</c:v>
                </c:pt>
                <c:pt idx="47">
                  <c:v>45338</c:v>
                </c:pt>
                <c:pt idx="48">
                  <c:v>45337</c:v>
                </c:pt>
                <c:pt idx="49">
                  <c:v>45329</c:v>
                </c:pt>
                <c:pt idx="50">
                  <c:v>45328</c:v>
                </c:pt>
                <c:pt idx="51">
                  <c:v>45327</c:v>
                </c:pt>
                <c:pt idx="52">
                  <c:v>45324</c:v>
                </c:pt>
                <c:pt idx="53">
                  <c:v>45323</c:v>
                </c:pt>
                <c:pt idx="54">
                  <c:v>45322</c:v>
                </c:pt>
                <c:pt idx="55">
                  <c:v>45321</c:v>
                </c:pt>
                <c:pt idx="56">
                  <c:v>45320</c:v>
                </c:pt>
                <c:pt idx="57">
                  <c:v>45317</c:v>
                </c:pt>
                <c:pt idx="58">
                  <c:v>45316</c:v>
                </c:pt>
                <c:pt idx="59">
                  <c:v>45315</c:v>
                </c:pt>
                <c:pt idx="60">
                  <c:v>45314</c:v>
                </c:pt>
                <c:pt idx="61">
                  <c:v>45313</c:v>
                </c:pt>
                <c:pt idx="62">
                  <c:v>45310</c:v>
                </c:pt>
                <c:pt idx="63">
                  <c:v>45309</c:v>
                </c:pt>
                <c:pt idx="64">
                  <c:v>45308</c:v>
                </c:pt>
                <c:pt idx="65">
                  <c:v>45307</c:v>
                </c:pt>
                <c:pt idx="66">
                  <c:v>45306</c:v>
                </c:pt>
                <c:pt idx="67">
                  <c:v>45303</c:v>
                </c:pt>
                <c:pt idx="68">
                  <c:v>45302</c:v>
                </c:pt>
                <c:pt idx="69">
                  <c:v>45301</c:v>
                </c:pt>
                <c:pt idx="70">
                  <c:v>45300</c:v>
                </c:pt>
                <c:pt idx="71">
                  <c:v>45299</c:v>
                </c:pt>
                <c:pt idx="72">
                  <c:v>45296</c:v>
                </c:pt>
                <c:pt idx="73">
                  <c:v>45295</c:v>
                </c:pt>
                <c:pt idx="74">
                  <c:v>45294</c:v>
                </c:pt>
                <c:pt idx="75">
                  <c:v>45293</c:v>
                </c:pt>
                <c:pt idx="76">
                  <c:v>45289</c:v>
                </c:pt>
                <c:pt idx="77">
                  <c:v>45288</c:v>
                </c:pt>
                <c:pt idx="78">
                  <c:v>45287</c:v>
                </c:pt>
                <c:pt idx="79">
                  <c:v>45286</c:v>
                </c:pt>
                <c:pt idx="80">
                  <c:v>45285</c:v>
                </c:pt>
                <c:pt idx="81">
                  <c:v>45282</c:v>
                </c:pt>
                <c:pt idx="82">
                  <c:v>45281</c:v>
                </c:pt>
                <c:pt idx="83">
                  <c:v>45280</c:v>
                </c:pt>
                <c:pt idx="84">
                  <c:v>45279</c:v>
                </c:pt>
                <c:pt idx="85">
                  <c:v>45278</c:v>
                </c:pt>
                <c:pt idx="86">
                  <c:v>45275</c:v>
                </c:pt>
                <c:pt idx="87">
                  <c:v>45274</c:v>
                </c:pt>
                <c:pt idx="88">
                  <c:v>45273</c:v>
                </c:pt>
                <c:pt idx="89">
                  <c:v>45272</c:v>
                </c:pt>
                <c:pt idx="90">
                  <c:v>45271</c:v>
                </c:pt>
                <c:pt idx="91">
                  <c:v>45268</c:v>
                </c:pt>
                <c:pt idx="92">
                  <c:v>45267</c:v>
                </c:pt>
                <c:pt idx="93">
                  <c:v>45266</c:v>
                </c:pt>
                <c:pt idx="94">
                  <c:v>45265</c:v>
                </c:pt>
                <c:pt idx="95">
                  <c:v>45264</c:v>
                </c:pt>
                <c:pt idx="96">
                  <c:v>45261</c:v>
                </c:pt>
                <c:pt idx="97">
                  <c:v>45260</c:v>
                </c:pt>
                <c:pt idx="98">
                  <c:v>45259</c:v>
                </c:pt>
                <c:pt idx="99">
                  <c:v>45258</c:v>
                </c:pt>
                <c:pt idx="100">
                  <c:v>45257</c:v>
                </c:pt>
                <c:pt idx="101">
                  <c:v>45254</c:v>
                </c:pt>
                <c:pt idx="102">
                  <c:v>45253</c:v>
                </c:pt>
                <c:pt idx="103">
                  <c:v>45252</c:v>
                </c:pt>
                <c:pt idx="104">
                  <c:v>45251</c:v>
                </c:pt>
                <c:pt idx="105">
                  <c:v>45250</c:v>
                </c:pt>
                <c:pt idx="106">
                  <c:v>45247</c:v>
                </c:pt>
                <c:pt idx="107">
                  <c:v>45246</c:v>
                </c:pt>
                <c:pt idx="108">
                  <c:v>45245</c:v>
                </c:pt>
                <c:pt idx="109">
                  <c:v>45244</c:v>
                </c:pt>
                <c:pt idx="110">
                  <c:v>45243</c:v>
                </c:pt>
                <c:pt idx="111">
                  <c:v>45240</c:v>
                </c:pt>
                <c:pt idx="112">
                  <c:v>45239</c:v>
                </c:pt>
                <c:pt idx="113">
                  <c:v>45238</c:v>
                </c:pt>
                <c:pt idx="114">
                  <c:v>45237</c:v>
                </c:pt>
                <c:pt idx="115">
                  <c:v>45236</c:v>
                </c:pt>
                <c:pt idx="116">
                  <c:v>45233</c:v>
                </c:pt>
                <c:pt idx="117">
                  <c:v>45232</c:v>
                </c:pt>
                <c:pt idx="118">
                  <c:v>45231</c:v>
                </c:pt>
                <c:pt idx="119">
                  <c:v>45230</c:v>
                </c:pt>
                <c:pt idx="120">
                  <c:v>45229</c:v>
                </c:pt>
                <c:pt idx="121">
                  <c:v>45226</c:v>
                </c:pt>
                <c:pt idx="122">
                  <c:v>45225</c:v>
                </c:pt>
                <c:pt idx="123">
                  <c:v>45224</c:v>
                </c:pt>
                <c:pt idx="124">
                  <c:v>45223</c:v>
                </c:pt>
                <c:pt idx="125">
                  <c:v>45222</c:v>
                </c:pt>
                <c:pt idx="126">
                  <c:v>45219</c:v>
                </c:pt>
                <c:pt idx="127">
                  <c:v>45218</c:v>
                </c:pt>
                <c:pt idx="128">
                  <c:v>45217</c:v>
                </c:pt>
                <c:pt idx="129">
                  <c:v>45216</c:v>
                </c:pt>
                <c:pt idx="130">
                  <c:v>45215</c:v>
                </c:pt>
                <c:pt idx="131">
                  <c:v>45212</c:v>
                </c:pt>
                <c:pt idx="132">
                  <c:v>45211</c:v>
                </c:pt>
                <c:pt idx="133">
                  <c:v>45210</c:v>
                </c:pt>
                <c:pt idx="134">
                  <c:v>45209</c:v>
                </c:pt>
                <c:pt idx="135">
                  <c:v>45208</c:v>
                </c:pt>
                <c:pt idx="136">
                  <c:v>45205</c:v>
                </c:pt>
                <c:pt idx="137">
                  <c:v>45204</c:v>
                </c:pt>
                <c:pt idx="138">
                  <c:v>45203</c:v>
                </c:pt>
                <c:pt idx="139">
                  <c:v>45202</c:v>
                </c:pt>
                <c:pt idx="140">
                  <c:v>45201</c:v>
                </c:pt>
                <c:pt idx="141">
                  <c:v>45198</c:v>
                </c:pt>
                <c:pt idx="142">
                  <c:v>45197</c:v>
                </c:pt>
                <c:pt idx="143">
                  <c:v>45196</c:v>
                </c:pt>
                <c:pt idx="144">
                  <c:v>45195</c:v>
                </c:pt>
                <c:pt idx="145">
                  <c:v>45194</c:v>
                </c:pt>
                <c:pt idx="146">
                  <c:v>45191</c:v>
                </c:pt>
                <c:pt idx="147">
                  <c:v>45190</c:v>
                </c:pt>
                <c:pt idx="148">
                  <c:v>45189</c:v>
                </c:pt>
                <c:pt idx="149">
                  <c:v>45188</c:v>
                </c:pt>
                <c:pt idx="150">
                  <c:v>45187</c:v>
                </c:pt>
                <c:pt idx="151">
                  <c:v>45184</c:v>
                </c:pt>
                <c:pt idx="152">
                  <c:v>45183</c:v>
                </c:pt>
                <c:pt idx="153">
                  <c:v>45182</c:v>
                </c:pt>
                <c:pt idx="154">
                  <c:v>45181</c:v>
                </c:pt>
                <c:pt idx="155">
                  <c:v>45180</c:v>
                </c:pt>
                <c:pt idx="156">
                  <c:v>45177</c:v>
                </c:pt>
                <c:pt idx="157">
                  <c:v>45176</c:v>
                </c:pt>
                <c:pt idx="158">
                  <c:v>45175</c:v>
                </c:pt>
                <c:pt idx="159">
                  <c:v>45174</c:v>
                </c:pt>
                <c:pt idx="160">
                  <c:v>45169</c:v>
                </c:pt>
                <c:pt idx="161">
                  <c:v>45168</c:v>
                </c:pt>
                <c:pt idx="162">
                  <c:v>45167</c:v>
                </c:pt>
                <c:pt idx="163">
                  <c:v>45166</c:v>
                </c:pt>
                <c:pt idx="164">
                  <c:v>45163</c:v>
                </c:pt>
                <c:pt idx="165">
                  <c:v>45162</c:v>
                </c:pt>
                <c:pt idx="166">
                  <c:v>45161</c:v>
                </c:pt>
                <c:pt idx="167">
                  <c:v>45160</c:v>
                </c:pt>
                <c:pt idx="168">
                  <c:v>45159</c:v>
                </c:pt>
                <c:pt idx="169">
                  <c:v>45156</c:v>
                </c:pt>
                <c:pt idx="170">
                  <c:v>45155</c:v>
                </c:pt>
                <c:pt idx="171">
                  <c:v>45154</c:v>
                </c:pt>
                <c:pt idx="172">
                  <c:v>45153</c:v>
                </c:pt>
                <c:pt idx="173">
                  <c:v>45152</c:v>
                </c:pt>
                <c:pt idx="174">
                  <c:v>45149</c:v>
                </c:pt>
                <c:pt idx="175">
                  <c:v>45148</c:v>
                </c:pt>
                <c:pt idx="176">
                  <c:v>45147</c:v>
                </c:pt>
                <c:pt idx="177">
                  <c:v>45146</c:v>
                </c:pt>
                <c:pt idx="178">
                  <c:v>45145</c:v>
                </c:pt>
                <c:pt idx="179">
                  <c:v>45142</c:v>
                </c:pt>
                <c:pt idx="180">
                  <c:v>45141</c:v>
                </c:pt>
                <c:pt idx="181">
                  <c:v>45140</c:v>
                </c:pt>
                <c:pt idx="182">
                  <c:v>45139</c:v>
                </c:pt>
                <c:pt idx="183">
                  <c:v>45138</c:v>
                </c:pt>
                <c:pt idx="184">
                  <c:v>45135</c:v>
                </c:pt>
                <c:pt idx="185">
                  <c:v>45134</c:v>
                </c:pt>
                <c:pt idx="186">
                  <c:v>45133</c:v>
                </c:pt>
                <c:pt idx="187">
                  <c:v>45132</c:v>
                </c:pt>
                <c:pt idx="188">
                  <c:v>45131</c:v>
                </c:pt>
                <c:pt idx="189">
                  <c:v>45128</c:v>
                </c:pt>
                <c:pt idx="190">
                  <c:v>45127</c:v>
                </c:pt>
                <c:pt idx="191">
                  <c:v>45126</c:v>
                </c:pt>
                <c:pt idx="192">
                  <c:v>45125</c:v>
                </c:pt>
                <c:pt idx="193">
                  <c:v>45124</c:v>
                </c:pt>
                <c:pt idx="194">
                  <c:v>45121</c:v>
                </c:pt>
                <c:pt idx="195">
                  <c:v>45120</c:v>
                </c:pt>
                <c:pt idx="196">
                  <c:v>45119</c:v>
                </c:pt>
                <c:pt idx="197">
                  <c:v>45118</c:v>
                </c:pt>
                <c:pt idx="198">
                  <c:v>45117</c:v>
                </c:pt>
                <c:pt idx="199">
                  <c:v>45114</c:v>
                </c:pt>
                <c:pt idx="200">
                  <c:v>45113</c:v>
                </c:pt>
                <c:pt idx="201">
                  <c:v>45112</c:v>
                </c:pt>
                <c:pt idx="202">
                  <c:v>45111</c:v>
                </c:pt>
                <c:pt idx="203">
                  <c:v>45110</c:v>
                </c:pt>
                <c:pt idx="204">
                  <c:v>45107</c:v>
                </c:pt>
                <c:pt idx="205">
                  <c:v>45106</c:v>
                </c:pt>
                <c:pt idx="206">
                  <c:v>45105</c:v>
                </c:pt>
                <c:pt idx="207">
                  <c:v>45104</c:v>
                </c:pt>
                <c:pt idx="208">
                  <c:v>45103</c:v>
                </c:pt>
                <c:pt idx="209">
                  <c:v>45100</c:v>
                </c:pt>
                <c:pt idx="210">
                  <c:v>45099</c:v>
                </c:pt>
                <c:pt idx="211">
                  <c:v>45098</c:v>
                </c:pt>
                <c:pt idx="212">
                  <c:v>45097</c:v>
                </c:pt>
                <c:pt idx="213">
                  <c:v>45096</c:v>
                </c:pt>
                <c:pt idx="214">
                  <c:v>45093</c:v>
                </c:pt>
                <c:pt idx="215">
                  <c:v>45092</c:v>
                </c:pt>
                <c:pt idx="216">
                  <c:v>45091</c:v>
                </c:pt>
                <c:pt idx="217">
                  <c:v>45090</c:v>
                </c:pt>
                <c:pt idx="218">
                  <c:v>45089</c:v>
                </c:pt>
                <c:pt idx="219">
                  <c:v>45086</c:v>
                </c:pt>
                <c:pt idx="220">
                  <c:v>45085</c:v>
                </c:pt>
                <c:pt idx="221">
                  <c:v>45084</c:v>
                </c:pt>
                <c:pt idx="222">
                  <c:v>45083</c:v>
                </c:pt>
                <c:pt idx="223">
                  <c:v>45082</c:v>
                </c:pt>
                <c:pt idx="224">
                  <c:v>45079</c:v>
                </c:pt>
                <c:pt idx="225">
                  <c:v>45078</c:v>
                </c:pt>
                <c:pt idx="226">
                  <c:v>45077</c:v>
                </c:pt>
                <c:pt idx="227">
                  <c:v>45076</c:v>
                </c:pt>
                <c:pt idx="228">
                  <c:v>45075</c:v>
                </c:pt>
                <c:pt idx="229">
                  <c:v>45072</c:v>
                </c:pt>
                <c:pt idx="230">
                  <c:v>45071</c:v>
                </c:pt>
                <c:pt idx="231">
                  <c:v>45070</c:v>
                </c:pt>
                <c:pt idx="232">
                  <c:v>45069</c:v>
                </c:pt>
                <c:pt idx="233">
                  <c:v>45068</c:v>
                </c:pt>
                <c:pt idx="234">
                  <c:v>45065</c:v>
                </c:pt>
                <c:pt idx="235">
                  <c:v>45064</c:v>
                </c:pt>
                <c:pt idx="236">
                  <c:v>45063</c:v>
                </c:pt>
                <c:pt idx="237">
                  <c:v>45062</c:v>
                </c:pt>
                <c:pt idx="238">
                  <c:v>45061</c:v>
                </c:pt>
                <c:pt idx="239">
                  <c:v>45058</c:v>
                </c:pt>
                <c:pt idx="240">
                  <c:v>45057</c:v>
                </c:pt>
                <c:pt idx="241">
                  <c:v>45056</c:v>
                </c:pt>
                <c:pt idx="242">
                  <c:v>45055</c:v>
                </c:pt>
                <c:pt idx="243">
                  <c:v>45054</c:v>
                </c:pt>
                <c:pt idx="244">
                  <c:v>45051</c:v>
                </c:pt>
                <c:pt idx="245">
                  <c:v>45050</c:v>
                </c:pt>
                <c:pt idx="246">
                  <c:v>45044</c:v>
                </c:pt>
                <c:pt idx="247">
                  <c:v>45043</c:v>
                </c:pt>
                <c:pt idx="248">
                  <c:v>45042</c:v>
                </c:pt>
              </c:numCache>
            </c:numRef>
          </c:cat>
          <c:val>
            <c:numRef>
              <c:f>Sheet1!$E$10:$E$258</c:f>
              <c:numCache>
                <c:formatCode>0.0%</c:formatCode>
                <c:ptCount val="249"/>
                <c:pt idx="0">
                  <c:v>0.47317073170731705</c:v>
                </c:pt>
                <c:pt idx="1">
                  <c:v>0.41951219512195115</c:v>
                </c:pt>
                <c:pt idx="2">
                  <c:v>0.44390243902439019</c:v>
                </c:pt>
                <c:pt idx="3">
                  <c:v>0.42926829268292677</c:v>
                </c:pt>
                <c:pt idx="4">
                  <c:v>0.43170731707317067</c:v>
                </c:pt>
                <c:pt idx="5">
                  <c:v>0.5024390243902439</c:v>
                </c:pt>
                <c:pt idx="6">
                  <c:v>0.49024390243902438</c:v>
                </c:pt>
                <c:pt idx="7">
                  <c:v>0.60000000000000009</c:v>
                </c:pt>
                <c:pt idx="8">
                  <c:v>0.55853658536585371</c:v>
                </c:pt>
                <c:pt idx="9">
                  <c:v>0.551219512195122</c:v>
                </c:pt>
                <c:pt idx="10">
                  <c:v>0.61951219512195133</c:v>
                </c:pt>
                <c:pt idx="11">
                  <c:v>0.6048780487804879</c:v>
                </c:pt>
                <c:pt idx="12">
                  <c:v>0.6048780487804879</c:v>
                </c:pt>
                <c:pt idx="13">
                  <c:v>0.63658536585365844</c:v>
                </c:pt>
                <c:pt idx="14">
                  <c:v>0.65365853658536577</c:v>
                </c:pt>
                <c:pt idx="15">
                  <c:v>0.70243902439024386</c:v>
                </c:pt>
                <c:pt idx="16">
                  <c:v>0.60243902439024399</c:v>
                </c:pt>
                <c:pt idx="17">
                  <c:v>0.57804878048780495</c:v>
                </c:pt>
                <c:pt idx="18">
                  <c:v>0.57073170731707323</c:v>
                </c:pt>
                <c:pt idx="19">
                  <c:v>0.58536585365853666</c:v>
                </c:pt>
                <c:pt idx="20">
                  <c:v>0.59512195121951228</c:v>
                </c:pt>
                <c:pt idx="21">
                  <c:v>0.54878048780487809</c:v>
                </c:pt>
                <c:pt idx="22">
                  <c:v>0.55853658536585371</c:v>
                </c:pt>
                <c:pt idx="23">
                  <c:v>0.57804878048780495</c:v>
                </c:pt>
                <c:pt idx="24">
                  <c:v>0.57317073170731714</c:v>
                </c:pt>
                <c:pt idx="25">
                  <c:v>0.53414634146341466</c:v>
                </c:pt>
                <c:pt idx="26">
                  <c:v>0.52439024390243905</c:v>
                </c:pt>
                <c:pt idx="27">
                  <c:v>0.60000000000000009</c:v>
                </c:pt>
                <c:pt idx="28">
                  <c:v>0.6048780487804879</c:v>
                </c:pt>
                <c:pt idx="29">
                  <c:v>0.52926829268292686</c:v>
                </c:pt>
                <c:pt idx="30">
                  <c:v>0.47804878048780486</c:v>
                </c:pt>
                <c:pt idx="31">
                  <c:v>0.46585365853658534</c:v>
                </c:pt>
                <c:pt idx="32">
                  <c:v>0.5024390243902439</c:v>
                </c:pt>
                <c:pt idx="33">
                  <c:v>0.54146341463414638</c:v>
                </c:pt>
                <c:pt idx="34">
                  <c:v>0.52195121951219514</c:v>
                </c:pt>
                <c:pt idx="35">
                  <c:v>0.54878048780487809</c:v>
                </c:pt>
                <c:pt idx="36">
                  <c:v>0.53658536585365857</c:v>
                </c:pt>
                <c:pt idx="37">
                  <c:v>0.551219512195122</c:v>
                </c:pt>
                <c:pt idx="38">
                  <c:v>0.50731707317073171</c:v>
                </c:pt>
                <c:pt idx="39">
                  <c:v>0.5024390243902439</c:v>
                </c:pt>
                <c:pt idx="40">
                  <c:v>0.40487804878048772</c:v>
                </c:pt>
                <c:pt idx="41">
                  <c:v>0.37073170731707328</c:v>
                </c:pt>
                <c:pt idx="42">
                  <c:v>0.38292682926829258</c:v>
                </c:pt>
                <c:pt idx="43">
                  <c:v>0.42926829268292677</c:v>
                </c:pt>
                <c:pt idx="44">
                  <c:v>0.39024390243902429</c:v>
                </c:pt>
                <c:pt idx="45">
                  <c:v>0.39999999999999991</c:v>
                </c:pt>
                <c:pt idx="46">
                  <c:v>0.40243902439024382</c:v>
                </c:pt>
                <c:pt idx="47">
                  <c:v>0.39024390243902429</c:v>
                </c:pt>
                <c:pt idx="48">
                  <c:v>0.3951219512195121</c:v>
                </c:pt>
                <c:pt idx="49">
                  <c:v>0.40243902439024382</c:v>
                </c:pt>
                <c:pt idx="50">
                  <c:v>0.40243902439024382</c:v>
                </c:pt>
                <c:pt idx="51">
                  <c:v>0.37804878048780477</c:v>
                </c:pt>
                <c:pt idx="52">
                  <c:v>0.35609756097560985</c:v>
                </c:pt>
                <c:pt idx="53">
                  <c:v>0.34390243902439033</c:v>
                </c:pt>
                <c:pt idx="54">
                  <c:v>0.34390243902439033</c:v>
                </c:pt>
                <c:pt idx="55">
                  <c:v>0.36341463414634156</c:v>
                </c:pt>
                <c:pt idx="56">
                  <c:v>0.34634146341463423</c:v>
                </c:pt>
                <c:pt idx="57">
                  <c:v>0.34878048780487814</c:v>
                </c:pt>
                <c:pt idx="58">
                  <c:v>0.34390243902439033</c:v>
                </c:pt>
                <c:pt idx="59">
                  <c:v>0.35121951219512204</c:v>
                </c:pt>
                <c:pt idx="60">
                  <c:v>0.36097560975609766</c:v>
                </c:pt>
                <c:pt idx="61">
                  <c:v>0.3292682926829269</c:v>
                </c:pt>
                <c:pt idx="62">
                  <c:v>0.33414634146341471</c:v>
                </c:pt>
                <c:pt idx="63">
                  <c:v>0.33414634146341471</c:v>
                </c:pt>
                <c:pt idx="64">
                  <c:v>0.34390243902439033</c:v>
                </c:pt>
                <c:pt idx="65">
                  <c:v>0.34146341463414642</c:v>
                </c:pt>
                <c:pt idx="66">
                  <c:v>0.3317073170731708</c:v>
                </c:pt>
                <c:pt idx="67">
                  <c:v>0.31219512195121957</c:v>
                </c:pt>
                <c:pt idx="68">
                  <c:v>0.31707317073170738</c:v>
                </c:pt>
                <c:pt idx="69">
                  <c:v>0.31463414634146347</c:v>
                </c:pt>
                <c:pt idx="70">
                  <c:v>0.30487804878048785</c:v>
                </c:pt>
                <c:pt idx="71">
                  <c:v>0.33414634146341471</c:v>
                </c:pt>
                <c:pt idx="72">
                  <c:v>0.35609756097560985</c:v>
                </c:pt>
                <c:pt idx="73">
                  <c:v>0.37073170731707328</c:v>
                </c:pt>
                <c:pt idx="74">
                  <c:v>0.37560975609756087</c:v>
                </c:pt>
                <c:pt idx="75">
                  <c:v>0.36585365853658547</c:v>
                </c:pt>
                <c:pt idx="76">
                  <c:v>0.38048780487804867</c:v>
                </c:pt>
                <c:pt idx="77">
                  <c:v>0.36585365853658547</c:v>
                </c:pt>
                <c:pt idx="78">
                  <c:v>0.38048780487804867</c:v>
                </c:pt>
                <c:pt idx="79">
                  <c:v>0.37073170731707328</c:v>
                </c:pt>
                <c:pt idx="80">
                  <c:v>0.38048780487804867</c:v>
                </c:pt>
                <c:pt idx="81">
                  <c:v>0.35609756097560985</c:v>
                </c:pt>
                <c:pt idx="82">
                  <c:v>0.36829268292682937</c:v>
                </c:pt>
                <c:pt idx="83">
                  <c:v>0.36585365853658547</c:v>
                </c:pt>
                <c:pt idx="84">
                  <c:v>0.34146341463414642</c:v>
                </c:pt>
                <c:pt idx="85">
                  <c:v>0.31707317073170738</c:v>
                </c:pt>
                <c:pt idx="86">
                  <c:v>0.31707317073170738</c:v>
                </c:pt>
                <c:pt idx="87">
                  <c:v>0.326829268292683</c:v>
                </c:pt>
                <c:pt idx="88">
                  <c:v>0.34146341463414642</c:v>
                </c:pt>
                <c:pt idx="89">
                  <c:v>0.3926829268292682</c:v>
                </c:pt>
                <c:pt idx="90">
                  <c:v>0.38780487804878039</c:v>
                </c:pt>
                <c:pt idx="91">
                  <c:v>0.39024390243902429</c:v>
                </c:pt>
                <c:pt idx="92">
                  <c:v>0.37804878048780477</c:v>
                </c:pt>
                <c:pt idx="93">
                  <c:v>0.41951219512195115</c:v>
                </c:pt>
                <c:pt idx="94">
                  <c:v>0.40243902439024382</c:v>
                </c:pt>
                <c:pt idx="95">
                  <c:v>0.40487804878048772</c:v>
                </c:pt>
                <c:pt idx="96">
                  <c:v>0.38292682926829258</c:v>
                </c:pt>
                <c:pt idx="97">
                  <c:v>0.36585365853658547</c:v>
                </c:pt>
                <c:pt idx="98">
                  <c:v>0.3926829268292682</c:v>
                </c:pt>
                <c:pt idx="99">
                  <c:v>0.3317073170731708</c:v>
                </c:pt>
                <c:pt idx="100">
                  <c:v>0.33414634146341471</c:v>
                </c:pt>
                <c:pt idx="101">
                  <c:v>0.31707317073170738</c:v>
                </c:pt>
                <c:pt idx="102">
                  <c:v>0.29756097560975614</c:v>
                </c:pt>
                <c:pt idx="103">
                  <c:v>0.35121951219512204</c:v>
                </c:pt>
                <c:pt idx="104">
                  <c:v>0.35609756097560985</c:v>
                </c:pt>
                <c:pt idx="105">
                  <c:v>0.30243902439024395</c:v>
                </c:pt>
                <c:pt idx="106">
                  <c:v>0.28780487804878052</c:v>
                </c:pt>
                <c:pt idx="107">
                  <c:v>0.3317073170731708</c:v>
                </c:pt>
                <c:pt idx="108">
                  <c:v>0.31463414634146347</c:v>
                </c:pt>
                <c:pt idx="109">
                  <c:v>0.33658536585365861</c:v>
                </c:pt>
                <c:pt idx="110">
                  <c:v>0.33414634146341471</c:v>
                </c:pt>
                <c:pt idx="111">
                  <c:v>0.30731707317073176</c:v>
                </c:pt>
                <c:pt idx="112">
                  <c:v>0.32439024390243909</c:v>
                </c:pt>
                <c:pt idx="113">
                  <c:v>0.33414634146341471</c:v>
                </c:pt>
                <c:pt idx="114">
                  <c:v>0.28292682926829271</c:v>
                </c:pt>
                <c:pt idx="115">
                  <c:v>0.26097560975609757</c:v>
                </c:pt>
                <c:pt idx="116">
                  <c:v>0.25609756097560976</c:v>
                </c:pt>
                <c:pt idx="117">
                  <c:v>0.25121951219512195</c:v>
                </c:pt>
                <c:pt idx="118">
                  <c:v>0.20487804878048776</c:v>
                </c:pt>
                <c:pt idx="119">
                  <c:v>0.14878048780487796</c:v>
                </c:pt>
                <c:pt idx="120">
                  <c:v>0.19512195121951215</c:v>
                </c:pt>
                <c:pt idx="121">
                  <c:v>0.25853658536585367</c:v>
                </c:pt>
                <c:pt idx="122">
                  <c:v>0.22682926829268291</c:v>
                </c:pt>
                <c:pt idx="123">
                  <c:v>0.31707317073170738</c:v>
                </c:pt>
                <c:pt idx="124">
                  <c:v>0.34634146341463423</c:v>
                </c:pt>
                <c:pt idx="125">
                  <c:v>0.36097560975609766</c:v>
                </c:pt>
                <c:pt idx="126">
                  <c:v>0.38048780487804867</c:v>
                </c:pt>
                <c:pt idx="127">
                  <c:v>0.35609756097560985</c:v>
                </c:pt>
                <c:pt idx="128">
                  <c:v>0.35609756097560985</c:v>
                </c:pt>
                <c:pt idx="129">
                  <c:v>0.31707317073170738</c:v>
                </c:pt>
                <c:pt idx="130">
                  <c:v>0.39999999999999991</c:v>
                </c:pt>
                <c:pt idx="131">
                  <c:v>0.38780487804878039</c:v>
                </c:pt>
                <c:pt idx="132">
                  <c:v>0.36585365853658547</c:v>
                </c:pt>
                <c:pt idx="133">
                  <c:v>0.35609756097560985</c:v>
                </c:pt>
                <c:pt idx="134">
                  <c:v>0.2780487804878049</c:v>
                </c:pt>
                <c:pt idx="135">
                  <c:v>0.29268292682926833</c:v>
                </c:pt>
                <c:pt idx="136">
                  <c:v>0.25853658536585367</c:v>
                </c:pt>
                <c:pt idx="137">
                  <c:v>0.26097560975609757</c:v>
                </c:pt>
                <c:pt idx="138">
                  <c:v>0.24146341463414633</c:v>
                </c:pt>
                <c:pt idx="139">
                  <c:v>0.19756097560975605</c:v>
                </c:pt>
                <c:pt idx="140">
                  <c:v>0.26829268292682928</c:v>
                </c:pt>
                <c:pt idx="141">
                  <c:v>0.25853658536585367</c:v>
                </c:pt>
                <c:pt idx="142">
                  <c:v>0.275609756097561</c:v>
                </c:pt>
                <c:pt idx="143">
                  <c:v>0.22926829268292681</c:v>
                </c:pt>
                <c:pt idx="144">
                  <c:v>0.1707317073170731</c:v>
                </c:pt>
                <c:pt idx="145">
                  <c:v>0.1707317073170731</c:v>
                </c:pt>
                <c:pt idx="146">
                  <c:v>0.24146341463414633</c:v>
                </c:pt>
                <c:pt idx="147">
                  <c:v>0.29268292682926833</c:v>
                </c:pt>
                <c:pt idx="148">
                  <c:v>0.31707317073170738</c:v>
                </c:pt>
                <c:pt idx="149">
                  <c:v>0.30000000000000004</c:v>
                </c:pt>
                <c:pt idx="150">
                  <c:v>0.30000000000000004</c:v>
                </c:pt>
                <c:pt idx="151">
                  <c:v>0.326829268292683</c:v>
                </c:pt>
                <c:pt idx="152">
                  <c:v>0.30731707317073176</c:v>
                </c:pt>
                <c:pt idx="153">
                  <c:v>0.29268292682926833</c:v>
                </c:pt>
                <c:pt idx="154">
                  <c:v>0.29024390243902443</c:v>
                </c:pt>
                <c:pt idx="155">
                  <c:v>0.26829268292682928</c:v>
                </c:pt>
                <c:pt idx="156">
                  <c:v>0.29024390243902443</c:v>
                </c:pt>
                <c:pt idx="157">
                  <c:v>0.29268292682926833</c:v>
                </c:pt>
                <c:pt idx="158">
                  <c:v>0.27073170731707319</c:v>
                </c:pt>
                <c:pt idx="159">
                  <c:v>0.26341463414634148</c:v>
                </c:pt>
                <c:pt idx="160">
                  <c:v>0.24390243902439024</c:v>
                </c:pt>
                <c:pt idx="161">
                  <c:v>0.224390243902439</c:v>
                </c:pt>
                <c:pt idx="162">
                  <c:v>0.224390243902439</c:v>
                </c:pt>
                <c:pt idx="163">
                  <c:v>0.19999999999999996</c:v>
                </c:pt>
                <c:pt idx="164">
                  <c:v>0.20243902439024386</c:v>
                </c:pt>
                <c:pt idx="165">
                  <c:v>0.19512195121951215</c:v>
                </c:pt>
                <c:pt idx="166">
                  <c:v>0.18536585365853653</c:v>
                </c:pt>
                <c:pt idx="167">
                  <c:v>0.1707317073170731</c:v>
                </c:pt>
                <c:pt idx="168">
                  <c:v>0.1707317073170731</c:v>
                </c:pt>
                <c:pt idx="169">
                  <c:v>0.15853658536585358</c:v>
                </c:pt>
                <c:pt idx="170">
                  <c:v>0.24390243902439024</c:v>
                </c:pt>
                <c:pt idx="171">
                  <c:v>0.25609756097560976</c:v>
                </c:pt>
                <c:pt idx="172">
                  <c:v>0.24634146341463414</c:v>
                </c:pt>
                <c:pt idx="173">
                  <c:v>0.25121951219512195</c:v>
                </c:pt>
                <c:pt idx="174">
                  <c:v>0.24390243902439024</c:v>
                </c:pt>
                <c:pt idx="175">
                  <c:v>0.25121951219512195</c:v>
                </c:pt>
                <c:pt idx="176">
                  <c:v>0.25853658536585367</c:v>
                </c:pt>
                <c:pt idx="177">
                  <c:v>0.27317073170731709</c:v>
                </c:pt>
                <c:pt idx="178">
                  <c:v>0.26341463414634148</c:v>
                </c:pt>
                <c:pt idx="179">
                  <c:v>0.26097560975609757</c:v>
                </c:pt>
                <c:pt idx="180">
                  <c:v>0.22926829268292681</c:v>
                </c:pt>
                <c:pt idx="181">
                  <c:v>0.26341463414634148</c:v>
                </c:pt>
                <c:pt idx="182">
                  <c:v>0.24390243902439024</c:v>
                </c:pt>
                <c:pt idx="183">
                  <c:v>0.2780487804878049</c:v>
                </c:pt>
                <c:pt idx="184">
                  <c:v>0.29024390243902443</c:v>
                </c:pt>
                <c:pt idx="185">
                  <c:v>0.25853658536585367</c:v>
                </c:pt>
                <c:pt idx="186">
                  <c:v>0.26341463414634148</c:v>
                </c:pt>
                <c:pt idx="187">
                  <c:v>0.25365853658536586</c:v>
                </c:pt>
                <c:pt idx="188">
                  <c:v>0.25365853658536586</c:v>
                </c:pt>
                <c:pt idx="189">
                  <c:v>0.224390243902439</c:v>
                </c:pt>
                <c:pt idx="190">
                  <c:v>0.20975609756097557</c:v>
                </c:pt>
                <c:pt idx="191">
                  <c:v>0.21707317073170729</c:v>
                </c:pt>
                <c:pt idx="192">
                  <c:v>0.23658536585365852</c:v>
                </c:pt>
                <c:pt idx="193">
                  <c:v>0.24146341463414633</c:v>
                </c:pt>
                <c:pt idx="194">
                  <c:v>0.22682926829268291</c:v>
                </c:pt>
                <c:pt idx="195">
                  <c:v>0.23414634146341462</c:v>
                </c:pt>
                <c:pt idx="196">
                  <c:v>0.23170731707317072</c:v>
                </c:pt>
                <c:pt idx="197">
                  <c:v>0.21219512195121948</c:v>
                </c:pt>
                <c:pt idx="198">
                  <c:v>0.21463414634146338</c:v>
                </c:pt>
                <c:pt idx="199">
                  <c:v>0.21219512195121948</c:v>
                </c:pt>
                <c:pt idx="200">
                  <c:v>0.21951219512195119</c:v>
                </c:pt>
                <c:pt idx="201">
                  <c:v>0.24390243902439024</c:v>
                </c:pt>
                <c:pt idx="202">
                  <c:v>0.26097560975609757</c:v>
                </c:pt>
                <c:pt idx="203">
                  <c:v>0.21219512195121948</c:v>
                </c:pt>
                <c:pt idx="204">
                  <c:v>0.19512195121951215</c:v>
                </c:pt>
                <c:pt idx="205">
                  <c:v>0.19512195121951215</c:v>
                </c:pt>
                <c:pt idx="206">
                  <c:v>0.19999999999999996</c:v>
                </c:pt>
                <c:pt idx="207">
                  <c:v>0.20731707317073167</c:v>
                </c:pt>
                <c:pt idx="208">
                  <c:v>0.19512195121951215</c:v>
                </c:pt>
                <c:pt idx="209">
                  <c:v>0.17804878048780481</c:v>
                </c:pt>
                <c:pt idx="210">
                  <c:v>0.21951219512195119</c:v>
                </c:pt>
                <c:pt idx="211">
                  <c:v>0.21463414634146338</c:v>
                </c:pt>
                <c:pt idx="212">
                  <c:v>0.19268292682926824</c:v>
                </c:pt>
                <c:pt idx="213">
                  <c:v>0.1707317073170731</c:v>
                </c:pt>
                <c:pt idx="214">
                  <c:v>0.16341463414634139</c:v>
                </c:pt>
                <c:pt idx="215">
                  <c:v>0.19024390243902434</c:v>
                </c:pt>
                <c:pt idx="216">
                  <c:v>0.14146341463414625</c:v>
                </c:pt>
                <c:pt idx="217">
                  <c:v>0.16341463414634139</c:v>
                </c:pt>
                <c:pt idx="218">
                  <c:v>0.14146341463414625</c:v>
                </c:pt>
                <c:pt idx="219">
                  <c:v>0.15121951219512186</c:v>
                </c:pt>
                <c:pt idx="220">
                  <c:v>0.15365853658536577</c:v>
                </c:pt>
                <c:pt idx="221">
                  <c:v>0.19268292682926824</c:v>
                </c:pt>
                <c:pt idx="222">
                  <c:v>0.18048780487804872</c:v>
                </c:pt>
                <c:pt idx="223">
                  <c:v>0.18048780487804872</c:v>
                </c:pt>
                <c:pt idx="224">
                  <c:v>0.18536585365853653</c:v>
                </c:pt>
                <c:pt idx="225">
                  <c:v>0.16585365853658529</c:v>
                </c:pt>
                <c:pt idx="226">
                  <c:v>0.18048780487804872</c:v>
                </c:pt>
                <c:pt idx="227">
                  <c:v>0.173170731707317</c:v>
                </c:pt>
                <c:pt idx="228">
                  <c:v>0.15609756097560967</c:v>
                </c:pt>
                <c:pt idx="229">
                  <c:v>0.16341463414634139</c:v>
                </c:pt>
                <c:pt idx="230">
                  <c:v>0.1682926829268292</c:v>
                </c:pt>
                <c:pt idx="231">
                  <c:v>0.14146341463414625</c:v>
                </c:pt>
                <c:pt idx="232">
                  <c:v>0.16097560975609748</c:v>
                </c:pt>
                <c:pt idx="233">
                  <c:v>0.15121951219512186</c:v>
                </c:pt>
                <c:pt idx="234">
                  <c:v>0.14390243902439015</c:v>
                </c:pt>
                <c:pt idx="235">
                  <c:v>9.2682926829268375E-2</c:v>
                </c:pt>
                <c:pt idx="236">
                  <c:v>7.0731707317073234E-2</c:v>
                </c:pt>
                <c:pt idx="237">
                  <c:v>9.024390243902447E-2</c:v>
                </c:pt>
                <c:pt idx="238">
                  <c:v>6.5853658536585424E-2</c:v>
                </c:pt>
                <c:pt idx="239">
                  <c:v>9.512195121951228E-2</c:v>
                </c:pt>
                <c:pt idx="240">
                  <c:v>8.7804878048780566E-2</c:v>
                </c:pt>
                <c:pt idx="241">
                  <c:v>6.5853658536585424E-2</c:v>
                </c:pt>
                <c:pt idx="242">
                  <c:v>6.8292682926829329E-2</c:v>
                </c:pt>
                <c:pt idx="243">
                  <c:v>3.4146341463414664E-2</c:v>
                </c:pt>
                <c:pt idx="244">
                  <c:v>2.4390243902439046E-3</c:v>
                </c:pt>
                <c:pt idx="245">
                  <c:v>-9.7560975609756184E-3</c:v>
                </c:pt>
                <c:pt idx="246">
                  <c:v>2.1951219512195141E-2</c:v>
                </c:pt>
                <c:pt idx="247">
                  <c:v>1.2195121951219523E-2</c:v>
                </c:pt>
                <c:pt idx="248">
                  <c:v>9.7560975609756184E-3</c:v>
                </c:pt>
              </c:numCache>
            </c:numRef>
          </c:val>
          <c:smooth val="0"/>
          <c:extLst>
            <c:ext xmlns:c16="http://schemas.microsoft.com/office/drawing/2014/chart" uri="{C3380CC4-5D6E-409C-BE32-E72D297353CC}">
              <c16:uniqueId val="{00000000-F6B7-419D-834F-8F8BF2F8C49D}"/>
            </c:ext>
          </c:extLst>
        </c:ser>
        <c:ser>
          <c:idx val="1"/>
          <c:order val="1"/>
          <c:tx>
            <c:strRef>
              <c:f>Sheet1!$F$9</c:f>
              <c:strCache>
                <c:ptCount val="1"/>
                <c:pt idx="0">
                  <c:v>% Tăng trưởng yoy VN-Index</c:v>
                </c:pt>
              </c:strCache>
            </c:strRef>
          </c:tx>
          <c:spPr>
            <a:ln w="28575" cap="rnd">
              <a:solidFill>
                <a:schemeClr val="accent2"/>
              </a:solidFill>
              <a:round/>
            </a:ln>
            <a:effectLst/>
          </c:spPr>
          <c:marker>
            <c:symbol val="none"/>
          </c:marker>
          <c:cat>
            <c:numRef>
              <c:f>Sheet1!$B$10:$B$258</c:f>
              <c:numCache>
                <c:formatCode>mm/dd/yyyy</c:formatCode>
                <c:ptCount val="249"/>
                <c:pt idx="0">
                  <c:v>45406</c:v>
                </c:pt>
                <c:pt idx="1">
                  <c:v>45405</c:v>
                </c:pt>
                <c:pt idx="2">
                  <c:v>45404</c:v>
                </c:pt>
                <c:pt idx="3">
                  <c:v>45401</c:v>
                </c:pt>
                <c:pt idx="4">
                  <c:v>45399</c:v>
                </c:pt>
                <c:pt idx="5">
                  <c:v>45398</c:v>
                </c:pt>
                <c:pt idx="6">
                  <c:v>45397</c:v>
                </c:pt>
                <c:pt idx="7">
                  <c:v>45394</c:v>
                </c:pt>
                <c:pt idx="8">
                  <c:v>45393</c:v>
                </c:pt>
                <c:pt idx="9">
                  <c:v>45392</c:v>
                </c:pt>
                <c:pt idx="10">
                  <c:v>45391</c:v>
                </c:pt>
                <c:pt idx="11">
                  <c:v>45390</c:v>
                </c:pt>
                <c:pt idx="12">
                  <c:v>45387</c:v>
                </c:pt>
                <c:pt idx="13">
                  <c:v>45386</c:v>
                </c:pt>
                <c:pt idx="14">
                  <c:v>45385</c:v>
                </c:pt>
                <c:pt idx="15">
                  <c:v>45384</c:v>
                </c:pt>
                <c:pt idx="16">
                  <c:v>45383</c:v>
                </c:pt>
                <c:pt idx="17">
                  <c:v>45380</c:v>
                </c:pt>
                <c:pt idx="18">
                  <c:v>45379</c:v>
                </c:pt>
                <c:pt idx="19">
                  <c:v>45378</c:v>
                </c:pt>
                <c:pt idx="20">
                  <c:v>45377</c:v>
                </c:pt>
                <c:pt idx="21">
                  <c:v>45376</c:v>
                </c:pt>
                <c:pt idx="22">
                  <c:v>45373</c:v>
                </c:pt>
                <c:pt idx="23">
                  <c:v>45372</c:v>
                </c:pt>
                <c:pt idx="24">
                  <c:v>45371</c:v>
                </c:pt>
                <c:pt idx="25">
                  <c:v>45370</c:v>
                </c:pt>
                <c:pt idx="26">
                  <c:v>45369</c:v>
                </c:pt>
                <c:pt idx="27">
                  <c:v>45366</c:v>
                </c:pt>
                <c:pt idx="28">
                  <c:v>45365</c:v>
                </c:pt>
                <c:pt idx="29">
                  <c:v>45364</c:v>
                </c:pt>
                <c:pt idx="30">
                  <c:v>45363</c:v>
                </c:pt>
                <c:pt idx="31">
                  <c:v>45362</c:v>
                </c:pt>
                <c:pt idx="32">
                  <c:v>45359</c:v>
                </c:pt>
                <c:pt idx="33">
                  <c:v>45358</c:v>
                </c:pt>
                <c:pt idx="34">
                  <c:v>45357</c:v>
                </c:pt>
                <c:pt idx="35">
                  <c:v>45356</c:v>
                </c:pt>
                <c:pt idx="36">
                  <c:v>45355</c:v>
                </c:pt>
                <c:pt idx="37">
                  <c:v>45352</c:v>
                </c:pt>
                <c:pt idx="38">
                  <c:v>45351</c:v>
                </c:pt>
                <c:pt idx="39">
                  <c:v>45350</c:v>
                </c:pt>
                <c:pt idx="40">
                  <c:v>45349</c:v>
                </c:pt>
                <c:pt idx="41">
                  <c:v>45348</c:v>
                </c:pt>
                <c:pt idx="42">
                  <c:v>45345</c:v>
                </c:pt>
                <c:pt idx="43">
                  <c:v>45344</c:v>
                </c:pt>
                <c:pt idx="44">
                  <c:v>45343</c:v>
                </c:pt>
                <c:pt idx="45">
                  <c:v>45342</c:v>
                </c:pt>
                <c:pt idx="46">
                  <c:v>45341</c:v>
                </c:pt>
                <c:pt idx="47">
                  <c:v>45338</c:v>
                </c:pt>
                <c:pt idx="48">
                  <c:v>45337</c:v>
                </c:pt>
                <c:pt idx="49">
                  <c:v>45329</c:v>
                </c:pt>
                <c:pt idx="50">
                  <c:v>45328</c:v>
                </c:pt>
                <c:pt idx="51">
                  <c:v>45327</c:v>
                </c:pt>
                <c:pt idx="52">
                  <c:v>45324</c:v>
                </c:pt>
                <c:pt idx="53">
                  <c:v>45323</c:v>
                </c:pt>
                <c:pt idx="54">
                  <c:v>45322</c:v>
                </c:pt>
                <c:pt idx="55">
                  <c:v>45321</c:v>
                </c:pt>
                <c:pt idx="56">
                  <c:v>45320</c:v>
                </c:pt>
                <c:pt idx="57">
                  <c:v>45317</c:v>
                </c:pt>
                <c:pt idx="58">
                  <c:v>45316</c:v>
                </c:pt>
                <c:pt idx="59">
                  <c:v>45315</c:v>
                </c:pt>
                <c:pt idx="60">
                  <c:v>45314</c:v>
                </c:pt>
                <c:pt idx="61">
                  <c:v>45313</c:v>
                </c:pt>
                <c:pt idx="62">
                  <c:v>45310</c:v>
                </c:pt>
                <c:pt idx="63">
                  <c:v>45309</c:v>
                </c:pt>
                <c:pt idx="64">
                  <c:v>45308</c:v>
                </c:pt>
                <c:pt idx="65">
                  <c:v>45307</c:v>
                </c:pt>
                <c:pt idx="66">
                  <c:v>45306</c:v>
                </c:pt>
                <c:pt idx="67">
                  <c:v>45303</c:v>
                </c:pt>
                <c:pt idx="68">
                  <c:v>45302</c:v>
                </c:pt>
                <c:pt idx="69">
                  <c:v>45301</c:v>
                </c:pt>
                <c:pt idx="70">
                  <c:v>45300</c:v>
                </c:pt>
                <c:pt idx="71">
                  <c:v>45299</c:v>
                </c:pt>
                <c:pt idx="72">
                  <c:v>45296</c:v>
                </c:pt>
                <c:pt idx="73">
                  <c:v>45295</c:v>
                </c:pt>
                <c:pt idx="74">
                  <c:v>45294</c:v>
                </c:pt>
                <c:pt idx="75">
                  <c:v>45293</c:v>
                </c:pt>
                <c:pt idx="76">
                  <c:v>45289</c:v>
                </c:pt>
                <c:pt idx="77">
                  <c:v>45288</c:v>
                </c:pt>
                <c:pt idx="78">
                  <c:v>45287</c:v>
                </c:pt>
                <c:pt idx="79">
                  <c:v>45286</c:v>
                </c:pt>
                <c:pt idx="80">
                  <c:v>45285</c:v>
                </c:pt>
                <c:pt idx="81">
                  <c:v>45282</c:v>
                </c:pt>
                <c:pt idx="82">
                  <c:v>45281</c:v>
                </c:pt>
                <c:pt idx="83">
                  <c:v>45280</c:v>
                </c:pt>
                <c:pt idx="84">
                  <c:v>45279</c:v>
                </c:pt>
                <c:pt idx="85">
                  <c:v>45278</c:v>
                </c:pt>
                <c:pt idx="86">
                  <c:v>45275</c:v>
                </c:pt>
                <c:pt idx="87">
                  <c:v>45274</c:v>
                </c:pt>
                <c:pt idx="88">
                  <c:v>45273</c:v>
                </c:pt>
                <c:pt idx="89">
                  <c:v>45272</c:v>
                </c:pt>
                <c:pt idx="90">
                  <c:v>45271</c:v>
                </c:pt>
                <c:pt idx="91">
                  <c:v>45268</c:v>
                </c:pt>
                <c:pt idx="92">
                  <c:v>45267</c:v>
                </c:pt>
                <c:pt idx="93">
                  <c:v>45266</c:v>
                </c:pt>
                <c:pt idx="94">
                  <c:v>45265</c:v>
                </c:pt>
                <c:pt idx="95">
                  <c:v>45264</c:v>
                </c:pt>
                <c:pt idx="96">
                  <c:v>45261</c:v>
                </c:pt>
                <c:pt idx="97">
                  <c:v>45260</c:v>
                </c:pt>
                <c:pt idx="98">
                  <c:v>45259</c:v>
                </c:pt>
                <c:pt idx="99">
                  <c:v>45258</c:v>
                </c:pt>
                <c:pt idx="100">
                  <c:v>45257</c:v>
                </c:pt>
                <c:pt idx="101">
                  <c:v>45254</c:v>
                </c:pt>
                <c:pt idx="102">
                  <c:v>45253</c:v>
                </c:pt>
                <c:pt idx="103">
                  <c:v>45252</c:v>
                </c:pt>
                <c:pt idx="104">
                  <c:v>45251</c:v>
                </c:pt>
                <c:pt idx="105">
                  <c:v>45250</c:v>
                </c:pt>
                <c:pt idx="106">
                  <c:v>45247</c:v>
                </c:pt>
                <c:pt idx="107">
                  <c:v>45246</c:v>
                </c:pt>
                <c:pt idx="108">
                  <c:v>45245</c:v>
                </c:pt>
                <c:pt idx="109">
                  <c:v>45244</c:v>
                </c:pt>
                <c:pt idx="110">
                  <c:v>45243</c:v>
                </c:pt>
                <c:pt idx="111">
                  <c:v>45240</c:v>
                </c:pt>
                <c:pt idx="112">
                  <c:v>45239</c:v>
                </c:pt>
                <c:pt idx="113">
                  <c:v>45238</c:v>
                </c:pt>
                <c:pt idx="114">
                  <c:v>45237</c:v>
                </c:pt>
                <c:pt idx="115">
                  <c:v>45236</c:v>
                </c:pt>
                <c:pt idx="116">
                  <c:v>45233</c:v>
                </c:pt>
                <c:pt idx="117">
                  <c:v>45232</c:v>
                </c:pt>
                <c:pt idx="118">
                  <c:v>45231</c:v>
                </c:pt>
                <c:pt idx="119">
                  <c:v>45230</c:v>
                </c:pt>
                <c:pt idx="120">
                  <c:v>45229</c:v>
                </c:pt>
                <c:pt idx="121">
                  <c:v>45226</c:v>
                </c:pt>
                <c:pt idx="122">
                  <c:v>45225</c:v>
                </c:pt>
                <c:pt idx="123">
                  <c:v>45224</c:v>
                </c:pt>
                <c:pt idx="124">
                  <c:v>45223</c:v>
                </c:pt>
                <c:pt idx="125">
                  <c:v>45222</c:v>
                </c:pt>
                <c:pt idx="126">
                  <c:v>45219</c:v>
                </c:pt>
                <c:pt idx="127">
                  <c:v>45218</c:v>
                </c:pt>
                <c:pt idx="128">
                  <c:v>45217</c:v>
                </c:pt>
                <c:pt idx="129">
                  <c:v>45216</c:v>
                </c:pt>
                <c:pt idx="130">
                  <c:v>45215</c:v>
                </c:pt>
                <c:pt idx="131">
                  <c:v>45212</c:v>
                </c:pt>
                <c:pt idx="132">
                  <c:v>45211</c:v>
                </c:pt>
                <c:pt idx="133">
                  <c:v>45210</c:v>
                </c:pt>
                <c:pt idx="134">
                  <c:v>45209</c:v>
                </c:pt>
                <c:pt idx="135">
                  <c:v>45208</c:v>
                </c:pt>
                <c:pt idx="136">
                  <c:v>45205</c:v>
                </c:pt>
                <c:pt idx="137">
                  <c:v>45204</c:v>
                </c:pt>
                <c:pt idx="138">
                  <c:v>45203</c:v>
                </c:pt>
                <c:pt idx="139">
                  <c:v>45202</c:v>
                </c:pt>
                <c:pt idx="140">
                  <c:v>45201</c:v>
                </c:pt>
                <c:pt idx="141">
                  <c:v>45198</c:v>
                </c:pt>
                <c:pt idx="142">
                  <c:v>45197</c:v>
                </c:pt>
                <c:pt idx="143">
                  <c:v>45196</c:v>
                </c:pt>
                <c:pt idx="144">
                  <c:v>45195</c:v>
                </c:pt>
                <c:pt idx="145">
                  <c:v>45194</c:v>
                </c:pt>
                <c:pt idx="146">
                  <c:v>45191</c:v>
                </c:pt>
                <c:pt idx="147">
                  <c:v>45190</c:v>
                </c:pt>
                <c:pt idx="148">
                  <c:v>45189</c:v>
                </c:pt>
                <c:pt idx="149">
                  <c:v>45188</c:v>
                </c:pt>
                <c:pt idx="150">
                  <c:v>45187</c:v>
                </c:pt>
                <c:pt idx="151">
                  <c:v>45184</c:v>
                </c:pt>
                <c:pt idx="152">
                  <c:v>45183</c:v>
                </c:pt>
                <c:pt idx="153">
                  <c:v>45182</c:v>
                </c:pt>
                <c:pt idx="154">
                  <c:v>45181</c:v>
                </c:pt>
                <c:pt idx="155">
                  <c:v>45180</c:v>
                </c:pt>
                <c:pt idx="156">
                  <c:v>45177</c:v>
                </c:pt>
                <c:pt idx="157">
                  <c:v>45176</c:v>
                </c:pt>
                <c:pt idx="158">
                  <c:v>45175</c:v>
                </c:pt>
                <c:pt idx="159">
                  <c:v>45174</c:v>
                </c:pt>
                <c:pt idx="160">
                  <c:v>45169</c:v>
                </c:pt>
                <c:pt idx="161">
                  <c:v>45168</c:v>
                </c:pt>
                <c:pt idx="162">
                  <c:v>45167</c:v>
                </c:pt>
                <c:pt idx="163">
                  <c:v>45166</c:v>
                </c:pt>
                <c:pt idx="164">
                  <c:v>45163</c:v>
                </c:pt>
                <c:pt idx="165">
                  <c:v>45162</c:v>
                </c:pt>
                <c:pt idx="166">
                  <c:v>45161</c:v>
                </c:pt>
                <c:pt idx="167">
                  <c:v>45160</c:v>
                </c:pt>
                <c:pt idx="168">
                  <c:v>45159</c:v>
                </c:pt>
                <c:pt idx="169">
                  <c:v>45156</c:v>
                </c:pt>
                <c:pt idx="170">
                  <c:v>45155</c:v>
                </c:pt>
                <c:pt idx="171">
                  <c:v>45154</c:v>
                </c:pt>
                <c:pt idx="172">
                  <c:v>45153</c:v>
                </c:pt>
                <c:pt idx="173">
                  <c:v>45152</c:v>
                </c:pt>
                <c:pt idx="174">
                  <c:v>45149</c:v>
                </c:pt>
                <c:pt idx="175">
                  <c:v>45148</c:v>
                </c:pt>
                <c:pt idx="176">
                  <c:v>45147</c:v>
                </c:pt>
                <c:pt idx="177">
                  <c:v>45146</c:v>
                </c:pt>
                <c:pt idx="178">
                  <c:v>45145</c:v>
                </c:pt>
                <c:pt idx="179">
                  <c:v>45142</c:v>
                </c:pt>
                <c:pt idx="180">
                  <c:v>45141</c:v>
                </c:pt>
                <c:pt idx="181">
                  <c:v>45140</c:v>
                </c:pt>
                <c:pt idx="182">
                  <c:v>45139</c:v>
                </c:pt>
                <c:pt idx="183">
                  <c:v>45138</c:v>
                </c:pt>
                <c:pt idx="184">
                  <c:v>45135</c:v>
                </c:pt>
                <c:pt idx="185">
                  <c:v>45134</c:v>
                </c:pt>
                <c:pt idx="186">
                  <c:v>45133</c:v>
                </c:pt>
                <c:pt idx="187">
                  <c:v>45132</c:v>
                </c:pt>
                <c:pt idx="188">
                  <c:v>45131</c:v>
                </c:pt>
                <c:pt idx="189">
                  <c:v>45128</c:v>
                </c:pt>
                <c:pt idx="190">
                  <c:v>45127</c:v>
                </c:pt>
                <c:pt idx="191">
                  <c:v>45126</c:v>
                </c:pt>
                <c:pt idx="192">
                  <c:v>45125</c:v>
                </c:pt>
                <c:pt idx="193">
                  <c:v>45124</c:v>
                </c:pt>
                <c:pt idx="194">
                  <c:v>45121</c:v>
                </c:pt>
                <c:pt idx="195">
                  <c:v>45120</c:v>
                </c:pt>
                <c:pt idx="196">
                  <c:v>45119</c:v>
                </c:pt>
                <c:pt idx="197">
                  <c:v>45118</c:v>
                </c:pt>
                <c:pt idx="198">
                  <c:v>45117</c:v>
                </c:pt>
                <c:pt idx="199">
                  <c:v>45114</c:v>
                </c:pt>
                <c:pt idx="200">
                  <c:v>45113</c:v>
                </c:pt>
                <c:pt idx="201">
                  <c:v>45112</c:v>
                </c:pt>
                <c:pt idx="202">
                  <c:v>45111</c:v>
                </c:pt>
                <c:pt idx="203">
                  <c:v>45110</c:v>
                </c:pt>
                <c:pt idx="204">
                  <c:v>45107</c:v>
                </c:pt>
                <c:pt idx="205">
                  <c:v>45106</c:v>
                </c:pt>
                <c:pt idx="206">
                  <c:v>45105</c:v>
                </c:pt>
                <c:pt idx="207">
                  <c:v>45104</c:v>
                </c:pt>
                <c:pt idx="208">
                  <c:v>45103</c:v>
                </c:pt>
                <c:pt idx="209">
                  <c:v>45100</c:v>
                </c:pt>
                <c:pt idx="210">
                  <c:v>45099</c:v>
                </c:pt>
                <c:pt idx="211">
                  <c:v>45098</c:v>
                </c:pt>
                <c:pt idx="212">
                  <c:v>45097</c:v>
                </c:pt>
                <c:pt idx="213">
                  <c:v>45096</c:v>
                </c:pt>
                <c:pt idx="214">
                  <c:v>45093</c:v>
                </c:pt>
                <c:pt idx="215">
                  <c:v>45092</c:v>
                </c:pt>
                <c:pt idx="216">
                  <c:v>45091</c:v>
                </c:pt>
                <c:pt idx="217">
                  <c:v>45090</c:v>
                </c:pt>
                <c:pt idx="218">
                  <c:v>45089</c:v>
                </c:pt>
                <c:pt idx="219">
                  <c:v>45086</c:v>
                </c:pt>
                <c:pt idx="220">
                  <c:v>45085</c:v>
                </c:pt>
                <c:pt idx="221">
                  <c:v>45084</c:v>
                </c:pt>
                <c:pt idx="222">
                  <c:v>45083</c:v>
                </c:pt>
                <c:pt idx="223">
                  <c:v>45082</c:v>
                </c:pt>
                <c:pt idx="224">
                  <c:v>45079</c:v>
                </c:pt>
                <c:pt idx="225">
                  <c:v>45078</c:v>
                </c:pt>
                <c:pt idx="226">
                  <c:v>45077</c:v>
                </c:pt>
                <c:pt idx="227">
                  <c:v>45076</c:v>
                </c:pt>
                <c:pt idx="228">
                  <c:v>45075</c:v>
                </c:pt>
                <c:pt idx="229">
                  <c:v>45072</c:v>
                </c:pt>
                <c:pt idx="230">
                  <c:v>45071</c:v>
                </c:pt>
                <c:pt idx="231">
                  <c:v>45070</c:v>
                </c:pt>
                <c:pt idx="232">
                  <c:v>45069</c:v>
                </c:pt>
                <c:pt idx="233">
                  <c:v>45068</c:v>
                </c:pt>
                <c:pt idx="234">
                  <c:v>45065</c:v>
                </c:pt>
                <c:pt idx="235">
                  <c:v>45064</c:v>
                </c:pt>
                <c:pt idx="236">
                  <c:v>45063</c:v>
                </c:pt>
                <c:pt idx="237">
                  <c:v>45062</c:v>
                </c:pt>
                <c:pt idx="238">
                  <c:v>45061</c:v>
                </c:pt>
                <c:pt idx="239">
                  <c:v>45058</c:v>
                </c:pt>
                <c:pt idx="240">
                  <c:v>45057</c:v>
                </c:pt>
                <c:pt idx="241">
                  <c:v>45056</c:v>
                </c:pt>
                <c:pt idx="242">
                  <c:v>45055</c:v>
                </c:pt>
                <c:pt idx="243">
                  <c:v>45054</c:v>
                </c:pt>
                <c:pt idx="244">
                  <c:v>45051</c:v>
                </c:pt>
                <c:pt idx="245">
                  <c:v>45050</c:v>
                </c:pt>
                <c:pt idx="246">
                  <c:v>45044</c:v>
                </c:pt>
                <c:pt idx="247">
                  <c:v>45043</c:v>
                </c:pt>
                <c:pt idx="248">
                  <c:v>45042</c:v>
                </c:pt>
              </c:numCache>
            </c:numRef>
          </c:cat>
          <c:val>
            <c:numRef>
              <c:f>Sheet1!$F$10:$F$258</c:f>
              <c:numCache>
                <c:formatCode>0.0%</c:formatCode>
                <c:ptCount val="249"/>
                <c:pt idx="0">
                  <c:v>0.14504839062010255</c:v>
                </c:pt>
                <c:pt idx="1">
                  <c:v>0.11825546828253652</c:v>
                </c:pt>
                <c:pt idx="2">
                  <c:v>0.13043147907188768</c:v>
                </c:pt>
                <c:pt idx="3">
                  <c:v>0.11583356286031754</c:v>
                </c:pt>
                <c:pt idx="4">
                  <c:v>0.1330813285338448</c:v>
                </c:pt>
                <c:pt idx="5">
                  <c:v>0.1546125426207865</c:v>
                </c:pt>
                <c:pt idx="6">
                  <c:v>0.15549582577477206</c:v>
                </c:pt>
                <c:pt idx="7">
                  <c:v>0.21247233804101073</c:v>
                </c:pt>
                <c:pt idx="8">
                  <c:v>0.19499662832774556</c:v>
                </c:pt>
                <c:pt idx="9">
                  <c:v>0.19533854438735276</c:v>
                </c:pt>
                <c:pt idx="10">
                  <c:v>0.19938455109270659</c:v>
                </c:pt>
                <c:pt idx="11">
                  <c:v>0.18754095869464016</c:v>
                </c:pt>
                <c:pt idx="12">
                  <c:v>0.19206184881611543</c:v>
                </c:pt>
                <c:pt idx="13">
                  <c:v>0.20454178499178433</c:v>
                </c:pt>
                <c:pt idx="14">
                  <c:v>0.20760003419160578</c:v>
                </c:pt>
                <c:pt idx="15">
                  <c:v>0.22238790376962436</c:v>
                </c:pt>
                <c:pt idx="16">
                  <c:v>0.21714519085564477</c:v>
                </c:pt>
                <c:pt idx="17">
                  <c:v>0.21958609161450848</c:v>
                </c:pt>
                <c:pt idx="18">
                  <c:v>0.22537017162286643</c:v>
                </c:pt>
                <c:pt idx="19">
                  <c:v>0.2186363247822658</c:v>
                </c:pt>
                <c:pt idx="20">
                  <c:v>0.21780052996989241</c:v>
                </c:pt>
                <c:pt idx="21">
                  <c:v>0.20417137592720969</c:v>
                </c:pt>
                <c:pt idx="22">
                  <c:v>0.21741112556867281</c:v>
                </c:pt>
                <c:pt idx="23">
                  <c:v>0.21230138001120724</c:v>
                </c:pt>
                <c:pt idx="24">
                  <c:v>0.19678218997236163</c:v>
                </c:pt>
                <c:pt idx="25">
                  <c:v>0.18004729838824551</c:v>
                </c:pt>
                <c:pt idx="26">
                  <c:v>0.18109204190371253</c:v>
                </c:pt>
                <c:pt idx="27">
                  <c:v>0.20029632725165958</c:v>
                </c:pt>
                <c:pt idx="28">
                  <c:v>0.20075221533113607</c:v>
                </c:pt>
                <c:pt idx="29">
                  <c:v>0.20668825803265278</c:v>
                </c:pt>
                <c:pt idx="30">
                  <c:v>0.18245970614214202</c:v>
                </c:pt>
                <c:pt idx="31">
                  <c:v>0.17342742356751417</c:v>
                </c:pt>
                <c:pt idx="32">
                  <c:v>0.18469165819791211</c:v>
                </c:pt>
                <c:pt idx="33">
                  <c:v>0.20474123602655547</c:v>
                </c:pt>
                <c:pt idx="34">
                  <c:v>0.19929907207780473</c:v>
                </c:pt>
                <c:pt idx="35">
                  <c:v>0.20618488161156434</c:v>
                </c:pt>
                <c:pt idx="36">
                  <c:v>0.19804537985924453</c:v>
                </c:pt>
                <c:pt idx="37">
                  <c:v>0.19507260967432472</c:v>
                </c:pt>
                <c:pt idx="38">
                  <c:v>0.18980140375537791</c:v>
                </c:pt>
                <c:pt idx="39">
                  <c:v>0.19152997939005956</c:v>
                </c:pt>
                <c:pt idx="40">
                  <c:v>0.1752984642270321</c:v>
                </c:pt>
                <c:pt idx="41">
                  <c:v>0.16267606302652693</c:v>
                </c:pt>
                <c:pt idx="42">
                  <c:v>0.15111740067813351</c:v>
                </c:pt>
                <c:pt idx="43">
                  <c:v>0.16565833087976878</c:v>
                </c:pt>
                <c:pt idx="44">
                  <c:v>0.16825119433179148</c:v>
                </c:pt>
                <c:pt idx="45">
                  <c:v>0.16827018966843621</c:v>
                </c:pt>
                <c:pt idx="46">
                  <c:v>0.16343587649232094</c:v>
                </c:pt>
                <c:pt idx="47">
                  <c:v>0.14893293696397536</c:v>
                </c:pt>
                <c:pt idx="48">
                  <c:v>0.14209461577182791</c:v>
                </c:pt>
                <c:pt idx="49">
                  <c:v>0.1383240414478244</c:v>
                </c:pt>
                <c:pt idx="50">
                  <c:v>0.12877888478378541</c:v>
                </c:pt>
                <c:pt idx="51">
                  <c:v>0.12648044904975819</c:v>
                </c:pt>
                <c:pt idx="52">
                  <c:v>0.11364909914615939</c:v>
                </c:pt>
                <c:pt idx="53">
                  <c:v>0.11409548955731363</c:v>
                </c:pt>
                <c:pt idx="54">
                  <c:v>0.1058230204484798</c:v>
                </c:pt>
                <c:pt idx="55">
                  <c:v>0.12039244365508273</c:v>
                </c:pt>
                <c:pt idx="56">
                  <c:v>0.11663136699940169</c:v>
                </c:pt>
                <c:pt idx="57">
                  <c:v>0.11661237166275673</c:v>
                </c:pt>
                <c:pt idx="58">
                  <c:v>0.11157860745187032</c:v>
                </c:pt>
                <c:pt idx="59">
                  <c:v>0.11404800121570147</c:v>
                </c:pt>
                <c:pt idx="60">
                  <c:v>0.11835044496576086</c:v>
                </c:pt>
                <c:pt idx="61">
                  <c:v>0.12344119518658148</c:v>
                </c:pt>
                <c:pt idx="62">
                  <c:v>0.12214951229473159</c:v>
                </c:pt>
                <c:pt idx="63">
                  <c:v>0.11033441290163259</c:v>
                </c:pt>
                <c:pt idx="64">
                  <c:v>0.10413243548708784</c:v>
                </c:pt>
                <c:pt idx="65">
                  <c:v>0.10469279791811092</c:v>
                </c:pt>
                <c:pt idx="66">
                  <c:v>9.6144896427926785E-2</c:v>
                </c:pt>
                <c:pt idx="67">
                  <c:v>9.6695761190627616E-2</c:v>
                </c:pt>
                <c:pt idx="68">
                  <c:v>0.10383800776909258</c:v>
                </c:pt>
                <c:pt idx="69">
                  <c:v>0.10319216632316763</c:v>
                </c:pt>
                <c:pt idx="70">
                  <c:v>0.10039035416805153</c:v>
                </c:pt>
                <c:pt idx="71">
                  <c:v>0.10190998109964</c:v>
                </c:pt>
                <c:pt idx="72">
                  <c:v>9.6676765853982882E-2</c:v>
                </c:pt>
                <c:pt idx="73">
                  <c:v>9.2915689198301843E-2</c:v>
                </c:pt>
                <c:pt idx="74">
                  <c:v>8.669471644711213E-2</c:v>
                </c:pt>
                <c:pt idx="75">
                  <c:v>7.4870119385690659E-2</c:v>
                </c:pt>
                <c:pt idx="76">
                  <c:v>7.3170036755976442E-2</c:v>
                </c:pt>
                <c:pt idx="77">
                  <c:v>7.222026992373376E-2</c:v>
                </c:pt>
                <c:pt idx="78">
                  <c:v>6.5628888107969408E-2</c:v>
                </c:pt>
                <c:pt idx="79">
                  <c:v>6.58758274843525E-2</c:v>
                </c:pt>
                <c:pt idx="80">
                  <c:v>6.1516397724358685E-2</c:v>
                </c:pt>
                <c:pt idx="81">
                  <c:v>4.7649801973615347E-2</c:v>
                </c:pt>
                <c:pt idx="82">
                  <c:v>4.705144886930257E-2</c:v>
                </c:pt>
                <c:pt idx="83">
                  <c:v>4.54653382594572E-2</c:v>
                </c:pt>
                <c:pt idx="84">
                  <c:v>4.1229378187654708E-2</c:v>
                </c:pt>
                <c:pt idx="85">
                  <c:v>3.703140878914235E-2</c:v>
                </c:pt>
                <c:pt idx="86">
                  <c:v>4.6927979181110802E-2</c:v>
                </c:pt>
                <c:pt idx="87">
                  <c:v>5.4364653477571245E-2</c:v>
                </c:pt>
                <c:pt idx="88">
                  <c:v>5.8230204484798875E-2</c:v>
                </c:pt>
                <c:pt idx="89">
                  <c:v>7.0985573041818295E-2</c:v>
                </c:pt>
                <c:pt idx="90">
                  <c:v>6.8962569689141162E-2</c:v>
                </c:pt>
                <c:pt idx="91">
                  <c:v>6.7955816846964057E-2</c:v>
                </c:pt>
                <c:pt idx="92">
                  <c:v>6.5154004691847955E-2</c:v>
                </c:pt>
                <c:pt idx="93">
                  <c:v>6.9845852843126943E-2</c:v>
                </c:pt>
                <c:pt idx="94">
                  <c:v>5.9911291777868358E-2</c:v>
                </c:pt>
                <c:pt idx="95">
                  <c:v>6.4204237859605273E-2</c:v>
                </c:pt>
                <c:pt idx="96">
                  <c:v>4.6795011824596999E-2</c:v>
                </c:pt>
                <c:pt idx="97">
                  <c:v>3.916838416168833E-2</c:v>
                </c:pt>
                <c:pt idx="98">
                  <c:v>4.7402862597232254E-2</c:v>
                </c:pt>
                <c:pt idx="99">
                  <c:v>4.0403081043603795E-2</c:v>
                </c:pt>
                <c:pt idx="100">
                  <c:v>3.3403299489975113E-2</c:v>
                </c:pt>
                <c:pt idx="101">
                  <c:v>4.0574039073407286E-2</c:v>
                </c:pt>
                <c:pt idx="102">
                  <c:v>3.3811699227839442E-2</c:v>
                </c:pt>
                <c:pt idx="103">
                  <c:v>5.7869293088546492E-2</c:v>
                </c:pt>
                <c:pt idx="104">
                  <c:v>5.4678076532211239E-2</c:v>
                </c:pt>
                <c:pt idx="105">
                  <c:v>4.8219662072961134E-2</c:v>
                </c:pt>
                <c:pt idx="106">
                  <c:v>4.5873737997321529E-2</c:v>
                </c:pt>
                <c:pt idx="107">
                  <c:v>6.8991062694108374E-2</c:v>
                </c:pt>
                <c:pt idx="108">
                  <c:v>6.6113269192413116E-2</c:v>
                </c:pt>
                <c:pt idx="109">
                  <c:v>5.3984746744674128E-2</c:v>
                </c:pt>
                <c:pt idx="110">
                  <c:v>4.4809999145209778E-2</c:v>
                </c:pt>
                <c:pt idx="111">
                  <c:v>4.6339123745120503E-2</c:v>
                </c:pt>
                <c:pt idx="112">
                  <c:v>5.7935776766803837E-2</c:v>
                </c:pt>
                <c:pt idx="113">
                  <c:v>5.7498884023972074E-2</c:v>
                </c:pt>
                <c:pt idx="114">
                  <c:v>2.6023611203449315E-2</c:v>
                </c:pt>
                <c:pt idx="115">
                  <c:v>3.4922926421563583E-2</c:v>
                </c:pt>
                <c:pt idx="116">
                  <c:v>2.268992962227756E-2</c:v>
                </c:pt>
                <c:pt idx="117">
                  <c:v>2.144573507203984E-2</c:v>
                </c:pt>
                <c:pt idx="118">
                  <c:v>-1.256541519057075E-2</c:v>
                </c:pt>
                <c:pt idx="119">
                  <c:v>-2.3459240756394384E-2</c:v>
                </c:pt>
                <c:pt idx="120">
                  <c:v>-9.9630540702257964E-3</c:v>
                </c:pt>
                <c:pt idx="121">
                  <c:v>7.3416976132356648E-3</c:v>
                </c:pt>
                <c:pt idx="122">
                  <c:v>2.4314030905412398E-3</c:v>
                </c:pt>
                <c:pt idx="123">
                  <c:v>4.6320128408475769E-2</c:v>
                </c:pt>
                <c:pt idx="124">
                  <c:v>5.0347139777184635E-2</c:v>
                </c:pt>
                <c:pt idx="125">
                  <c:v>3.8598524062342543E-2</c:v>
                </c:pt>
                <c:pt idx="126">
                  <c:v>5.2370143129861546E-2</c:v>
                </c:pt>
                <c:pt idx="127">
                  <c:v>3.3203848455203966E-2</c:v>
                </c:pt>
                <c:pt idx="128">
                  <c:v>4.7972722696578041E-2</c:v>
                </c:pt>
                <c:pt idx="129">
                  <c:v>6.5305967385006936E-2</c:v>
                </c:pt>
                <c:pt idx="130">
                  <c:v>8.4082857658444921E-2</c:v>
                </c:pt>
                <c:pt idx="131">
                  <c:v>9.6724254195594828E-2</c:v>
                </c:pt>
                <c:pt idx="132">
                  <c:v>9.3760981678997712E-2</c:v>
                </c:pt>
                <c:pt idx="133">
                  <c:v>9.3001168213203478E-2</c:v>
                </c:pt>
                <c:pt idx="134">
                  <c:v>8.6238828367635634E-2</c:v>
                </c:pt>
                <c:pt idx="135">
                  <c:v>8.0226804319539324E-2</c:v>
                </c:pt>
                <c:pt idx="136">
                  <c:v>7.1849860859158898E-2</c:v>
                </c:pt>
                <c:pt idx="137">
                  <c:v>5.7935776766803837E-2</c:v>
                </c:pt>
                <c:pt idx="138">
                  <c:v>7.1973330547350667E-2</c:v>
                </c:pt>
                <c:pt idx="139">
                  <c:v>6.1934295130545269E-2</c:v>
                </c:pt>
                <c:pt idx="140">
                  <c:v>9.7218132948361013E-2</c:v>
                </c:pt>
                <c:pt idx="141">
                  <c:v>9.6173389432894218E-2</c:v>
                </c:pt>
                <c:pt idx="142">
                  <c:v>9.4539790481436681E-2</c:v>
                </c:pt>
                <c:pt idx="143">
                  <c:v>9.5888459383221214E-2</c:v>
                </c:pt>
                <c:pt idx="144">
                  <c:v>8.0796664418885111E-2</c:v>
                </c:pt>
                <c:pt idx="145">
                  <c:v>9.5271110942263704E-2</c:v>
                </c:pt>
                <c:pt idx="146">
                  <c:v>0.13311931920713449</c:v>
                </c:pt>
                <c:pt idx="147">
                  <c:v>0.1518202281339931</c:v>
                </c:pt>
                <c:pt idx="148">
                  <c:v>0.16451861068107765</c:v>
                </c:pt>
                <c:pt idx="149">
                  <c:v>0.15064251726201205</c:v>
                </c:pt>
                <c:pt idx="150">
                  <c:v>0.15093694498000731</c:v>
                </c:pt>
                <c:pt idx="151">
                  <c:v>0.16570581922138095</c:v>
                </c:pt>
                <c:pt idx="152">
                  <c:v>0.1623341469669195</c:v>
                </c:pt>
                <c:pt idx="153">
                  <c:v>0.17618174738101788</c:v>
                </c:pt>
                <c:pt idx="154">
                  <c:v>0.18287760354832883</c:v>
                </c:pt>
                <c:pt idx="155">
                  <c:v>0.16216318893711601</c:v>
                </c:pt>
                <c:pt idx="156">
                  <c:v>0.17911652689264779</c:v>
                </c:pt>
                <c:pt idx="157">
                  <c:v>0.18069313983417068</c:v>
                </c:pt>
                <c:pt idx="158">
                  <c:v>0.18293458955826325</c:v>
                </c:pt>
                <c:pt idx="159">
                  <c:v>0.17294304248307024</c:v>
                </c:pt>
                <c:pt idx="160">
                  <c:v>0.16256209100665764</c:v>
                </c:pt>
                <c:pt idx="161">
                  <c:v>0.15221913020353495</c:v>
                </c:pt>
                <c:pt idx="162">
                  <c:v>0.14392766575805638</c:v>
                </c:pt>
                <c:pt idx="163">
                  <c:v>0.14135379764267864</c:v>
                </c:pt>
                <c:pt idx="164">
                  <c:v>0.12392557627102518</c:v>
                </c:pt>
                <c:pt idx="165">
                  <c:v>0.12964317260112646</c:v>
                </c:pt>
                <c:pt idx="166">
                  <c:v>0.11365859681448187</c:v>
                </c:pt>
                <c:pt idx="167">
                  <c:v>0.12119024779416643</c:v>
                </c:pt>
                <c:pt idx="168">
                  <c:v>0.12049691800662932</c:v>
                </c:pt>
                <c:pt idx="169">
                  <c:v>0.11881583071355983</c:v>
                </c:pt>
                <c:pt idx="170">
                  <c:v>0.17151839223470633</c:v>
                </c:pt>
                <c:pt idx="171">
                  <c:v>0.18080711185403975</c:v>
                </c:pt>
                <c:pt idx="172">
                  <c:v>0.17205975932908446</c:v>
                </c:pt>
                <c:pt idx="173">
                  <c:v>0.17470960879104158</c:v>
                </c:pt>
                <c:pt idx="174">
                  <c:v>0.17031218835775808</c:v>
                </c:pt>
                <c:pt idx="175">
                  <c:v>0.15929489310374279</c:v>
                </c:pt>
                <c:pt idx="176">
                  <c:v>0.17200277331915004</c:v>
                </c:pt>
                <c:pt idx="177">
                  <c:v>0.17982885201682985</c:v>
                </c:pt>
                <c:pt idx="178">
                  <c:v>0.17905954088271314</c:v>
                </c:pt>
                <c:pt idx="179">
                  <c:v>0.1643951409928861</c:v>
                </c:pt>
                <c:pt idx="180">
                  <c:v>0.15012014550427866</c:v>
                </c:pt>
                <c:pt idx="181">
                  <c:v>0.15912393507393929</c:v>
                </c:pt>
                <c:pt idx="182">
                  <c:v>0.15639810426540257</c:v>
                </c:pt>
                <c:pt idx="183">
                  <c:v>0.16146985914957868</c:v>
                </c:pt>
                <c:pt idx="184">
                  <c:v>0.14700491029452256</c:v>
                </c:pt>
                <c:pt idx="185">
                  <c:v>0.13718432124913327</c:v>
                </c:pt>
                <c:pt idx="186">
                  <c:v>0.14051800283030502</c:v>
                </c:pt>
                <c:pt idx="187">
                  <c:v>0.13582615467902626</c:v>
                </c:pt>
                <c:pt idx="188">
                  <c:v>0.13090636248800913</c:v>
                </c:pt>
                <c:pt idx="189">
                  <c:v>0.12632848635659943</c:v>
                </c:pt>
                <c:pt idx="190">
                  <c:v>0.11389603852254249</c:v>
                </c:pt>
                <c:pt idx="191">
                  <c:v>0.11405749888402394</c:v>
                </c:pt>
                <c:pt idx="192">
                  <c:v>0.11511174006781322</c:v>
                </c:pt>
                <c:pt idx="193">
                  <c:v>0.11419996390886045</c:v>
                </c:pt>
                <c:pt idx="194">
                  <c:v>0.10970756679235238</c:v>
                </c:pt>
                <c:pt idx="195">
                  <c:v>0.10687726163226929</c:v>
                </c:pt>
                <c:pt idx="196">
                  <c:v>9.6220877774506386E-2</c:v>
                </c:pt>
                <c:pt idx="197">
                  <c:v>9.3912944372156471E-2</c:v>
                </c:pt>
                <c:pt idx="198">
                  <c:v>9.1301085583489039E-2</c:v>
                </c:pt>
                <c:pt idx="199">
                  <c:v>8.0901138770431702E-2</c:v>
                </c:pt>
                <c:pt idx="200">
                  <c:v>6.9646401808356018E-2</c:v>
                </c:pt>
                <c:pt idx="201">
                  <c:v>7.7624443199194371E-2</c:v>
                </c:pt>
                <c:pt idx="202">
                  <c:v>7.5136054098718708E-2</c:v>
                </c:pt>
                <c:pt idx="203">
                  <c:v>6.8962569689141162E-2</c:v>
                </c:pt>
                <c:pt idx="204">
                  <c:v>6.3909810141610235E-2</c:v>
                </c:pt>
                <c:pt idx="205">
                  <c:v>6.8858095337594571E-2</c:v>
                </c:pt>
                <c:pt idx="206">
                  <c:v>8.1167073483459529E-2</c:v>
                </c:pt>
                <c:pt idx="207">
                  <c:v>7.7349010817844066E-2</c:v>
                </c:pt>
                <c:pt idx="208">
                  <c:v>7.5164547103685919E-2</c:v>
                </c:pt>
                <c:pt idx="209">
                  <c:v>7.2647664998242822E-2</c:v>
                </c:pt>
                <c:pt idx="210">
                  <c:v>6.8772616322692715E-2</c:v>
                </c:pt>
                <c:pt idx="211">
                  <c:v>6.2276211190152697E-2</c:v>
                </c:pt>
                <c:pt idx="212">
                  <c:v>5.5874782740837015E-2</c:v>
                </c:pt>
                <c:pt idx="213">
                  <c:v>4.9872256361063405E-2</c:v>
                </c:pt>
                <c:pt idx="214">
                  <c:v>5.9198966653686513E-2</c:v>
                </c:pt>
                <c:pt idx="215">
                  <c:v>6.0861058610111041E-2</c:v>
                </c:pt>
                <c:pt idx="216">
                  <c:v>6.1288453684620325E-2</c:v>
                </c:pt>
                <c:pt idx="217">
                  <c:v>6.6075278519123426E-2</c:v>
                </c:pt>
                <c:pt idx="218">
                  <c:v>5.9958780119480526E-2</c:v>
                </c:pt>
                <c:pt idx="219">
                  <c:v>5.1895259713740094E-2</c:v>
                </c:pt>
                <c:pt idx="220">
                  <c:v>4.5997207685513075E-2</c:v>
                </c:pt>
                <c:pt idx="221">
                  <c:v>5.3804291046547936E-2</c:v>
                </c:pt>
                <c:pt idx="222">
                  <c:v>5.2636077842889373E-2</c:v>
                </c:pt>
                <c:pt idx="223">
                  <c:v>4.2673023772663576E-2</c:v>
                </c:pt>
                <c:pt idx="224">
                  <c:v>3.6043651283609757E-2</c:v>
                </c:pt>
                <c:pt idx="225">
                  <c:v>2.4219054222188507E-2</c:v>
                </c:pt>
                <c:pt idx="226">
                  <c:v>2.1160805022367057E-2</c:v>
                </c:pt>
                <c:pt idx="227">
                  <c:v>2.3896133499225813E-2</c:v>
                </c:pt>
                <c:pt idx="228">
                  <c:v>2.0980349324240866E-2</c:v>
                </c:pt>
                <c:pt idx="229">
                  <c:v>1.0323965466477958E-2</c:v>
                </c:pt>
                <c:pt idx="230">
                  <c:v>1.1150262610529094E-2</c:v>
                </c:pt>
                <c:pt idx="231">
                  <c:v>8.4529248069598051E-3</c:v>
                </c:pt>
                <c:pt idx="232">
                  <c:v>1.2308978145864957E-2</c:v>
                </c:pt>
                <c:pt idx="233">
                  <c:v>1.6858361272307665E-2</c:v>
                </c:pt>
                <c:pt idx="234">
                  <c:v>1.3467693681201043E-2</c:v>
                </c:pt>
                <c:pt idx="235">
                  <c:v>1.4645404553182084E-2</c:v>
                </c:pt>
                <c:pt idx="236">
                  <c:v>7.170739583432173E-3</c:v>
                </c:pt>
                <c:pt idx="237">
                  <c:v>1.2365964155799825E-2</c:v>
                </c:pt>
                <c:pt idx="238">
                  <c:v>1.2176010789351155E-2</c:v>
                </c:pt>
                <c:pt idx="239">
                  <c:v>1.3306233319720029E-2</c:v>
                </c:pt>
                <c:pt idx="240">
                  <c:v>4.0175137003863881E-3</c:v>
                </c:pt>
                <c:pt idx="241">
                  <c:v>5.1002478891430947E-3</c:v>
                </c:pt>
                <c:pt idx="242">
                  <c:v>8.3579481237339159E-4</c:v>
                </c:pt>
                <c:pt idx="243">
                  <c:v>5.223717577333975E-4</c:v>
                </c:pt>
                <c:pt idx="244">
                  <c:v>-1.1948066749613129E-2</c:v>
                </c:pt>
                <c:pt idx="245">
                  <c:v>-1.1663136699940346E-2</c:v>
                </c:pt>
                <c:pt idx="246">
                  <c:v>-3.5806209575550696E-3</c:v>
                </c:pt>
                <c:pt idx="247">
                  <c:v>-1.2593908195537962E-2</c:v>
                </c:pt>
                <c:pt idx="248">
                  <c:v>-1.1482681001814155E-2</c:v>
                </c:pt>
              </c:numCache>
            </c:numRef>
          </c:val>
          <c:smooth val="0"/>
          <c:extLst>
            <c:ext xmlns:c16="http://schemas.microsoft.com/office/drawing/2014/chart" uri="{C3380CC4-5D6E-409C-BE32-E72D297353CC}">
              <c16:uniqueId val="{00000001-F6B7-419D-834F-8F8BF2F8C49D}"/>
            </c:ext>
          </c:extLst>
        </c:ser>
        <c:dLbls>
          <c:showLegendKey val="0"/>
          <c:showVal val="0"/>
          <c:showCatName val="0"/>
          <c:showSerName val="0"/>
          <c:showPercent val="0"/>
          <c:showBubbleSize val="0"/>
        </c:dLbls>
        <c:smooth val="0"/>
        <c:axId val="1094720111"/>
        <c:axId val="1094714351"/>
      </c:lineChart>
      <c:dateAx>
        <c:axId val="1094720111"/>
        <c:scaling>
          <c:orientation val="minMax"/>
        </c:scaling>
        <c:delete val="0"/>
        <c:axPos val="b"/>
        <c:numFmt formatCode="mm/yy" sourceLinked="0"/>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lgn="ctr">
              <a:defRPr lang="en-US" sz="800" b="0" i="0" u="none" strike="noStrike" kern="1200" baseline="0">
                <a:solidFill>
                  <a:schemeClr val="tx2"/>
                </a:solidFill>
                <a:latin typeface="+mn-lt"/>
                <a:ea typeface="+mn-ea"/>
                <a:cs typeface="+mn-cs"/>
              </a:defRPr>
            </a:pPr>
            <a:endParaRPr lang="en-US"/>
          </a:p>
        </c:txPr>
        <c:crossAx val="1094714351"/>
        <c:crosses val="autoZero"/>
        <c:auto val="1"/>
        <c:lblOffset val="100"/>
        <c:baseTimeUnit val="days"/>
      </c:dateAx>
      <c:valAx>
        <c:axId val="1094714351"/>
        <c:scaling>
          <c:orientation val="minMax"/>
          <c:max val="0.8"/>
          <c:min val="-0.1"/>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lgn="ctr">
              <a:defRPr lang="en-US" sz="800" b="0" i="0" u="none" strike="noStrike" kern="1200" baseline="0">
                <a:solidFill>
                  <a:schemeClr val="tx2"/>
                </a:solidFill>
                <a:latin typeface="+mn-lt"/>
                <a:ea typeface="+mn-ea"/>
                <a:cs typeface="+mn-cs"/>
              </a:defRPr>
            </a:pPr>
            <a:endParaRPr lang="en-US"/>
          </a:p>
        </c:txPr>
        <c:crossAx val="1094720111"/>
        <c:crosses val="autoZero"/>
        <c:crossBetween val="between"/>
        <c:majorUnit val="0.2"/>
      </c:valAx>
      <c:spPr>
        <a:noFill/>
        <a:ln>
          <a:noFill/>
        </a:ln>
        <a:effectLst/>
      </c:spPr>
    </c:plotArea>
    <c:legend>
      <c:legendPos val="b"/>
      <c:overlay val="0"/>
      <c:spPr>
        <a:noFill/>
        <a:ln>
          <a:noFill/>
        </a:ln>
        <a:effectLst/>
      </c:spPr>
      <c:txPr>
        <a:bodyPr rot="0" spcFirstLastPara="1" vertOverflow="ellipsis" vert="horz" wrap="square" anchor="ctr" anchorCtr="1"/>
        <a:lstStyle/>
        <a:p>
          <a:pPr algn="ctr">
            <a:defRPr lang="en-US" sz="800" b="0" i="0" u="none" strike="noStrike" kern="1200" baseline="0">
              <a:solidFill>
                <a:schemeClr val="tx2"/>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lgn="ctr">
              <a:defRPr lang="en-US" sz="1000" b="1" i="0" u="none" strike="noStrike" kern="1200" spc="0" baseline="0">
                <a:solidFill>
                  <a:srgbClr val="002060"/>
                </a:solidFill>
                <a:latin typeface="+mn-lt"/>
                <a:ea typeface="+mn-ea"/>
                <a:cs typeface="+mn-cs"/>
              </a:defRPr>
            </a:pPr>
            <a:r>
              <a:rPr lang="en-US" sz="1000" b="1" i="0" u="none" strike="noStrike" kern="1200" baseline="0">
                <a:solidFill>
                  <a:srgbClr val="002060"/>
                </a:solidFill>
                <a:latin typeface="+mn-lt"/>
                <a:ea typeface="+mn-ea"/>
                <a:cs typeface="+mn-cs"/>
              </a:rPr>
              <a:t>Lưu chuyển tiền từ các hoạt động của PVD từ 2019-2023 </a:t>
            </a:r>
          </a:p>
        </c:rich>
      </c:tx>
      <c:layout>
        <c:manualLayout>
          <c:xMode val="edge"/>
          <c:yMode val="edge"/>
          <c:x val="0.33540137363495992"/>
          <c:y val="7.136522876735181E-2"/>
        </c:manualLayout>
      </c:layout>
      <c:overlay val="0"/>
      <c:spPr>
        <a:noFill/>
        <a:ln>
          <a:noFill/>
        </a:ln>
        <a:effectLst/>
      </c:spPr>
      <c:txPr>
        <a:bodyPr rot="0" spcFirstLastPara="1" vertOverflow="ellipsis" vert="horz" wrap="square" anchor="ctr" anchorCtr="1"/>
        <a:lstStyle/>
        <a:p>
          <a:pPr algn="ctr">
            <a:defRPr lang="en-US" sz="1000" b="1" i="0" u="none" strike="noStrike" kern="1200" spc="0" baseline="0">
              <a:solidFill>
                <a:srgbClr val="002060"/>
              </a:solidFill>
              <a:latin typeface="+mn-lt"/>
              <a:ea typeface="+mn-ea"/>
              <a:cs typeface="+mn-cs"/>
            </a:defRPr>
          </a:pPr>
          <a:endParaRPr lang="en-US"/>
        </a:p>
      </c:txPr>
    </c:title>
    <c:autoTitleDeleted val="0"/>
    <c:plotArea>
      <c:layout>
        <c:manualLayout>
          <c:layoutTarget val="inner"/>
          <c:xMode val="edge"/>
          <c:yMode val="edge"/>
          <c:x val="6.8291946763343547E-2"/>
          <c:y val="0.2055764621179528"/>
          <c:w val="0.82605043895208718"/>
          <c:h val="0.517881169167552"/>
        </c:manualLayout>
      </c:layout>
      <c:barChart>
        <c:barDir val="col"/>
        <c:grouping val="stacked"/>
        <c:varyColors val="0"/>
        <c:ser>
          <c:idx val="0"/>
          <c:order val="0"/>
          <c:tx>
            <c:strRef>
              <c:f>'[FiinProX_DuLieuTaiChinh_BaoCaoTaiChinh_Yearly_PVD_20240329.xlsx]Lưu chuyển tiền tệ'!$I$36</c:f>
              <c:strCache>
                <c:ptCount val="1"/>
                <c:pt idx="0">
                  <c:v>Lưu chuyển tiền tệ ròng từ các hoạt động sản xuất kinh doanh (trái)</c:v>
                </c:pt>
              </c:strCache>
            </c:strRef>
          </c:tx>
          <c:spPr>
            <a:solidFill>
              <a:schemeClr val="accent1"/>
            </a:solidFill>
            <a:ln>
              <a:noFill/>
            </a:ln>
            <a:effectLst/>
          </c:spPr>
          <c:invertIfNegative val="0"/>
          <c:cat>
            <c:strRef>
              <c:f>'[FiinProX_DuLieuTaiChinh_BaoCaoTaiChinh_Yearly_PVD_20240329.xlsx]Lưu chuyển tiền tệ'!$J$35:$N$35</c:f>
              <c:strCache>
                <c:ptCount val="5"/>
                <c:pt idx="0">
                  <c:v>2019</c:v>
                </c:pt>
                <c:pt idx="1">
                  <c:v>2020</c:v>
                </c:pt>
                <c:pt idx="2">
                  <c:v>2021</c:v>
                </c:pt>
                <c:pt idx="3">
                  <c:v>2022</c:v>
                </c:pt>
                <c:pt idx="4">
                  <c:v>2023</c:v>
                </c:pt>
              </c:strCache>
            </c:strRef>
          </c:cat>
          <c:val>
            <c:numRef>
              <c:f>'[FiinProX_DuLieuTaiChinh_BaoCaoTaiChinh_Yearly_PVD_20240329.xlsx]Lưu chuyển tiền tệ'!$J$36:$N$36</c:f>
              <c:numCache>
                <c:formatCode>#,##0.00</c:formatCode>
                <c:ptCount val="5"/>
                <c:pt idx="0">
                  <c:v>-3.339426787915408</c:v>
                </c:pt>
                <c:pt idx="1">
                  <c:v>7.0991139416342417</c:v>
                </c:pt>
                <c:pt idx="2">
                  <c:v>-16.422448121247818</c:v>
                </c:pt>
                <c:pt idx="3">
                  <c:v>-3.5501442987670071</c:v>
                </c:pt>
                <c:pt idx="4">
                  <c:v>62.912119771722182</c:v>
                </c:pt>
              </c:numCache>
            </c:numRef>
          </c:val>
          <c:extLst>
            <c:ext xmlns:c16="http://schemas.microsoft.com/office/drawing/2014/chart" uri="{C3380CC4-5D6E-409C-BE32-E72D297353CC}">
              <c16:uniqueId val="{00000000-D47F-4DB5-8A35-4DF32FC6BFD8}"/>
            </c:ext>
          </c:extLst>
        </c:ser>
        <c:ser>
          <c:idx val="1"/>
          <c:order val="1"/>
          <c:tx>
            <c:strRef>
              <c:f>'[FiinProX_DuLieuTaiChinh_BaoCaoTaiChinh_Yearly_PVD_20240329.xlsx]Lưu chuyển tiền tệ'!$I$37</c:f>
              <c:strCache>
                <c:ptCount val="1"/>
                <c:pt idx="0">
                  <c:v>Lưu chuyển tiền thuần từ hoạt động đầu tư (trái)</c:v>
                </c:pt>
              </c:strCache>
            </c:strRef>
          </c:tx>
          <c:spPr>
            <a:solidFill>
              <a:schemeClr val="accent2"/>
            </a:solidFill>
            <a:ln>
              <a:noFill/>
            </a:ln>
            <a:effectLst/>
          </c:spPr>
          <c:invertIfNegative val="0"/>
          <c:cat>
            <c:strRef>
              <c:f>'[FiinProX_DuLieuTaiChinh_BaoCaoTaiChinh_Yearly_PVD_20240329.xlsx]Lưu chuyển tiền tệ'!$J$35:$N$35</c:f>
              <c:strCache>
                <c:ptCount val="5"/>
                <c:pt idx="0">
                  <c:v>2019</c:v>
                </c:pt>
                <c:pt idx="1">
                  <c:v>2020</c:v>
                </c:pt>
                <c:pt idx="2">
                  <c:v>2021</c:v>
                </c:pt>
                <c:pt idx="3">
                  <c:v>2022</c:v>
                </c:pt>
                <c:pt idx="4">
                  <c:v>2023</c:v>
                </c:pt>
              </c:strCache>
            </c:strRef>
          </c:cat>
          <c:val>
            <c:numRef>
              <c:f>'[FiinProX_DuLieuTaiChinh_BaoCaoTaiChinh_Yearly_PVD_20240329.xlsx]Lưu chuyển tiền tệ'!$J$37:$N$37</c:f>
              <c:numCache>
                <c:formatCode>#,##0.00</c:formatCode>
                <c:ptCount val="5"/>
                <c:pt idx="0">
                  <c:v>-9.6308931946482499</c:v>
                </c:pt>
                <c:pt idx="1">
                  <c:v>-54.278979661478594</c:v>
                </c:pt>
                <c:pt idx="2">
                  <c:v>19.940022424083768</c:v>
                </c:pt>
                <c:pt idx="3">
                  <c:v>51.354356250170063</c:v>
                </c:pt>
                <c:pt idx="4">
                  <c:v>-34.694456159622533</c:v>
                </c:pt>
              </c:numCache>
            </c:numRef>
          </c:val>
          <c:extLst>
            <c:ext xmlns:c16="http://schemas.microsoft.com/office/drawing/2014/chart" uri="{C3380CC4-5D6E-409C-BE32-E72D297353CC}">
              <c16:uniqueId val="{00000001-D47F-4DB5-8A35-4DF32FC6BFD8}"/>
            </c:ext>
          </c:extLst>
        </c:ser>
        <c:ser>
          <c:idx val="2"/>
          <c:order val="2"/>
          <c:tx>
            <c:strRef>
              <c:f>'[FiinProX_DuLieuTaiChinh_BaoCaoTaiChinh_Yearly_PVD_20240329.xlsx]Lưu chuyển tiền tệ'!$I$38</c:f>
              <c:strCache>
                <c:ptCount val="1"/>
                <c:pt idx="0">
                  <c:v>Lưu chuyển tiền thuần từ hoạt động tài chính (trái)</c:v>
                </c:pt>
              </c:strCache>
            </c:strRef>
          </c:tx>
          <c:spPr>
            <a:solidFill>
              <a:schemeClr val="accent3"/>
            </a:solidFill>
            <a:ln>
              <a:noFill/>
            </a:ln>
            <a:effectLst/>
          </c:spPr>
          <c:invertIfNegative val="0"/>
          <c:cat>
            <c:strRef>
              <c:f>'[FiinProX_DuLieuTaiChinh_BaoCaoTaiChinh_Yearly_PVD_20240329.xlsx]Lưu chuyển tiền tệ'!$J$35:$N$35</c:f>
              <c:strCache>
                <c:ptCount val="5"/>
                <c:pt idx="0">
                  <c:v>2019</c:v>
                </c:pt>
                <c:pt idx="1">
                  <c:v>2020</c:v>
                </c:pt>
                <c:pt idx="2">
                  <c:v>2021</c:v>
                </c:pt>
                <c:pt idx="3">
                  <c:v>2022</c:v>
                </c:pt>
                <c:pt idx="4">
                  <c:v>2023</c:v>
                </c:pt>
              </c:strCache>
            </c:strRef>
          </c:cat>
          <c:val>
            <c:numRef>
              <c:f>'[FiinProX_DuLieuTaiChinh_BaoCaoTaiChinh_Yearly_PVD_20240329.xlsx]Lưu chuyển tiền tệ'!$J$38:$N$38</c:f>
              <c:numCache>
                <c:formatCode>#,##0.00</c:formatCode>
                <c:ptCount val="5"/>
                <c:pt idx="0">
                  <c:v>-3.7751245441519208</c:v>
                </c:pt>
                <c:pt idx="1">
                  <c:v>5.4804028943363594</c:v>
                </c:pt>
                <c:pt idx="2">
                  <c:v>6.5969513736911001</c:v>
                </c:pt>
                <c:pt idx="3">
                  <c:v>-10.124867239455781</c:v>
                </c:pt>
                <c:pt idx="4">
                  <c:v>-23.579551232836181</c:v>
                </c:pt>
              </c:numCache>
            </c:numRef>
          </c:val>
          <c:extLst>
            <c:ext xmlns:c16="http://schemas.microsoft.com/office/drawing/2014/chart" uri="{C3380CC4-5D6E-409C-BE32-E72D297353CC}">
              <c16:uniqueId val="{00000002-D47F-4DB5-8A35-4DF32FC6BFD8}"/>
            </c:ext>
          </c:extLst>
        </c:ser>
        <c:dLbls>
          <c:showLegendKey val="0"/>
          <c:showVal val="0"/>
          <c:showCatName val="0"/>
          <c:showSerName val="0"/>
          <c:showPercent val="0"/>
          <c:showBubbleSize val="0"/>
        </c:dLbls>
        <c:gapWidth val="150"/>
        <c:overlap val="100"/>
        <c:axId val="314307424"/>
        <c:axId val="314317024"/>
      </c:barChart>
      <c:lineChart>
        <c:grouping val="standard"/>
        <c:varyColors val="0"/>
        <c:ser>
          <c:idx val="3"/>
          <c:order val="3"/>
          <c:tx>
            <c:strRef>
              <c:f>'[FiinProX_DuLieuTaiChinh_BaoCaoTaiChinh_Yearly_PVD_20240329.xlsx]Lưu chuyển tiền tệ'!$I$39</c:f>
              <c:strCache>
                <c:ptCount val="1"/>
                <c:pt idx="0">
                  <c:v>Tiền và tương đương tiền cuối kỳ (phải)</c:v>
                </c:pt>
              </c:strCache>
            </c:strRef>
          </c:tx>
          <c:spPr>
            <a:ln w="28575" cap="rnd">
              <a:solidFill>
                <a:schemeClr val="accent4"/>
              </a:solidFill>
              <a:round/>
            </a:ln>
            <a:effectLst/>
          </c:spPr>
          <c:marker>
            <c:symbol val="none"/>
          </c:marker>
          <c:cat>
            <c:strRef>
              <c:f>'[FiinProX_DuLieuTaiChinh_BaoCaoTaiChinh_Yearly_PVD_20240329.xlsx]Lưu chuyển tiền tệ'!$J$35:$N$35</c:f>
              <c:strCache>
                <c:ptCount val="5"/>
                <c:pt idx="0">
                  <c:v>2019</c:v>
                </c:pt>
                <c:pt idx="1">
                  <c:v>2020</c:v>
                </c:pt>
                <c:pt idx="2">
                  <c:v>2021</c:v>
                </c:pt>
                <c:pt idx="3">
                  <c:v>2022</c:v>
                </c:pt>
                <c:pt idx="4">
                  <c:v>2023</c:v>
                </c:pt>
              </c:strCache>
            </c:strRef>
          </c:cat>
          <c:val>
            <c:numRef>
              <c:f>'[FiinProX_DuLieuTaiChinh_BaoCaoTaiChinh_Yearly_PVD_20240329.xlsx]Lưu chuyển tiền tệ'!$J$39:$N$39</c:f>
              <c:numCache>
                <c:formatCode>#,##0.00</c:formatCode>
                <c:ptCount val="5"/>
                <c:pt idx="0">
                  <c:v>81.5722554130341</c:v>
                </c:pt>
                <c:pt idx="1">
                  <c:v>39.999855241461304</c:v>
                </c:pt>
                <c:pt idx="2">
                  <c:v>49.33259556020942</c:v>
                </c:pt>
                <c:pt idx="3">
                  <c:v>88.375278120748291</c:v>
                </c:pt>
                <c:pt idx="4">
                  <c:v>90.209410903274815</c:v>
                </c:pt>
              </c:numCache>
            </c:numRef>
          </c:val>
          <c:smooth val="1"/>
          <c:extLst>
            <c:ext xmlns:c16="http://schemas.microsoft.com/office/drawing/2014/chart" uri="{C3380CC4-5D6E-409C-BE32-E72D297353CC}">
              <c16:uniqueId val="{00000003-D47F-4DB5-8A35-4DF32FC6BFD8}"/>
            </c:ext>
          </c:extLst>
        </c:ser>
        <c:dLbls>
          <c:showLegendKey val="0"/>
          <c:showVal val="0"/>
          <c:showCatName val="0"/>
          <c:showSerName val="0"/>
          <c:showPercent val="0"/>
          <c:showBubbleSize val="0"/>
        </c:dLbls>
        <c:marker val="1"/>
        <c:smooth val="0"/>
        <c:axId val="314790960"/>
        <c:axId val="314790480"/>
      </c:lineChart>
      <c:catAx>
        <c:axId val="314307424"/>
        <c:scaling>
          <c:orientation val="minMax"/>
        </c:scaling>
        <c:delete val="0"/>
        <c:axPos val="b"/>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lgn="ctr">
              <a:defRPr lang="en-US" sz="800" b="0" i="0" u="none" strike="noStrike" kern="1200" baseline="0">
                <a:solidFill>
                  <a:srgbClr val="002060"/>
                </a:solidFill>
                <a:latin typeface="+mn-lt"/>
                <a:ea typeface="+mn-ea"/>
                <a:cs typeface="+mn-cs"/>
              </a:defRPr>
            </a:pPr>
            <a:endParaRPr lang="en-US"/>
          </a:p>
        </c:txPr>
        <c:crossAx val="314317024"/>
        <c:crosses val="autoZero"/>
        <c:auto val="1"/>
        <c:lblAlgn val="ctr"/>
        <c:lblOffset val="100"/>
        <c:noMultiLvlLbl val="0"/>
      </c:catAx>
      <c:valAx>
        <c:axId val="314317024"/>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lgn="ctr">
                  <a:defRPr lang="en-US" sz="800" b="0" i="0" u="none" strike="noStrike" kern="1200" baseline="0" smtClean="0">
                    <a:solidFill>
                      <a:srgbClr val="002060"/>
                    </a:solidFill>
                    <a:latin typeface="+mn-lt"/>
                    <a:ea typeface="+mn-ea"/>
                    <a:cs typeface="+mn-cs"/>
                  </a:defRPr>
                </a:pPr>
                <a:r>
                  <a:rPr lang="en-US" sz="800" b="0" i="0" u="none" strike="noStrike" kern="1200" baseline="0">
                    <a:solidFill>
                      <a:srgbClr val="002060"/>
                    </a:solidFill>
                    <a:latin typeface="+mn-lt"/>
                    <a:ea typeface="+mn-ea"/>
                    <a:cs typeface="+mn-cs"/>
                  </a:rPr>
                  <a:t>Triệu USD</a:t>
                </a:r>
              </a:p>
            </c:rich>
          </c:tx>
          <c:layout>
            <c:manualLayout>
              <c:xMode val="edge"/>
              <c:yMode val="edge"/>
              <c:x val="1.614848704261751E-2"/>
              <c:y val="0.37029246749141737"/>
            </c:manualLayout>
          </c:layout>
          <c:overlay val="0"/>
          <c:spPr>
            <a:noFill/>
            <a:ln>
              <a:noFill/>
            </a:ln>
            <a:effectLst/>
          </c:spPr>
          <c:txPr>
            <a:bodyPr rot="-5400000" spcFirstLastPara="1" vertOverflow="ellipsis" vert="horz" wrap="square" anchor="ctr" anchorCtr="1"/>
            <a:lstStyle/>
            <a:p>
              <a:pPr algn="ctr">
                <a:defRPr lang="en-US" sz="800" b="0" i="0" u="none" strike="noStrike" kern="1200" baseline="0" smtClean="0">
                  <a:solidFill>
                    <a:srgbClr val="002060"/>
                  </a:solidFill>
                  <a:latin typeface="+mn-lt"/>
                  <a:ea typeface="+mn-ea"/>
                  <a:cs typeface="+mn-cs"/>
                </a:defRPr>
              </a:pPr>
              <a:endParaRPr lang="en-US"/>
            </a:p>
          </c:txPr>
        </c:title>
        <c:numFmt formatCode="#,##0" sourceLinked="0"/>
        <c:majorTickMark val="none"/>
        <c:minorTickMark val="none"/>
        <c:tickLblPos val="nextTo"/>
        <c:spPr>
          <a:noFill/>
          <a:ln>
            <a:noFill/>
          </a:ln>
          <a:effectLst/>
        </c:spPr>
        <c:txPr>
          <a:bodyPr rot="-60000000" spcFirstLastPara="1" vertOverflow="ellipsis" vert="horz" wrap="square" anchor="ctr" anchorCtr="1"/>
          <a:lstStyle/>
          <a:p>
            <a:pPr algn="ctr">
              <a:defRPr lang="en-US" sz="800" b="0" i="0" u="none" strike="noStrike" kern="1200" baseline="0">
                <a:solidFill>
                  <a:srgbClr val="002060"/>
                </a:solidFill>
                <a:latin typeface="+mn-lt"/>
                <a:ea typeface="+mn-ea"/>
                <a:cs typeface="+mn-cs"/>
              </a:defRPr>
            </a:pPr>
            <a:endParaRPr lang="en-US"/>
          </a:p>
        </c:txPr>
        <c:crossAx val="314307424"/>
        <c:crosses val="autoZero"/>
        <c:crossBetween val="between"/>
      </c:valAx>
      <c:valAx>
        <c:axId val="314790480"/>
        <c:scaling>
          <c:orientation val="minMax"/>
        </c:scaling>
        <c:delete val="0"/>
        <c:axPos val="r"/>
        <c:title>
          <c:tx>
            <c:rich>
              <a:bodyPr rot="-5400000" spcFirstLastPara="1" vertOverflow="ellipsis" vert="horz" wrap="square" anchor="ctr" anchorCtr="1"/>
              <a:lstStyle/>
              <a:p>
                <a:pPr algn="ctr">
                  <a:defRPr lang="en-US" sz="800" b="0" i="0" u="none" strike="noStrike" kern="1200" baseline="0" smtClean="0">
                    <a:solidFill>
                      <a:srgbClr val="002060"/>
                    </a:solidFill>
                    <a:latin typeface="+mn-lt"/>
                    <a:ea typeface="+mn-ea"/>
                    <a:cs typeface="+mn-cs"/>
                  </a:defRPr>
                </a:pPr>
                <a:r>
                  <a:rPr lang="en-US" sz="800" b="0" i="0" u="none" strike="noStrike" kern="1200" baseline="0">
                    <a:solidFill>
                      <a:srgbClr val="002060"/>
                    </a:solidFill>
                    <a:latin typeface="+mn-lt"/>
                    <a:ea typeface="+mn-ea"/>
                    <a:cs typeface="+mn-cs"/>
                  </a:rPr>
                  <a:t>Triệu USD</a:t>
                </a:r>
              </a:p>
            </c:rich>
          </c:tx>
          <c:overlay val="0"/>
          <c:spPr>
            <a:noFill/>
            <a:ln>
              <a:noFill/>
            </a:ln>
            <a:effectLst/>
          </c:spPr>
          <c:txPr>
            <a:bodyPr rot="-5400000" spcFirstLastPara="1" vertOverflow="ellipsis" vert="horz" wrap="square" anchor="ctr" anchorCtr="1"/>
            <a:lstStyle/>
            <a:p>
              <a:pPr algn="ctr">
                <a:defRPr lang="en-US" sz="800" b="0" i="0" u="none" strike="noStrike" kern="1200" baseline="0" smtClean="0">
                  <a:solidFill>
                    <a:srgbClr val="002060"/>
                  </a:solidFill>
                  <a:latin typeface="+mn-lt"/>
                  <a:ea typeface="+mn-ea"/>
                  <a:cs typeface="+mn-cs"/>
                </a:defRPr>
              </a:pPr>
              <a:endParaRPr lang="en-US"/>
            </a:p>
          </c:txPr>
        </c:title>
        <c:numFmt formatCode="#,##0" sourceLinked="0"/>
        <c:majorTickMark val="out"/>
        <c:minorTickMark val="none"/>
        <c:tickLblPos val="nextTo"/>
        <c:spPr>
          <a:noFill/>
          <a:ln>
            <a:noFill/>
          </a:ln>
          <a:effectLst/>
        </c:spPr>
        <c:txPr>
          <a:bodyPr rot="-60000000" spcFirstLastPara="1" vertOverflow="ellipsis" vert="horz" wrap="square" anchor="ctr" anchorCtr="1"/>
          <a:lstStyle/>
          <a:p>
            <a:pPr algn="ctr">
              <a:defRPr lang="en-US" sz="800" b="0" i="0" u="none" strike="noStrike" kern="1200" baseline="0">
                <a:solidFill>
                  <a:srgbClr val="002060"/>
                </a:solidFill>
                <a:latin typeface="+mn-lt"/>
                <a:ea typeface="+mn-ea"/>
                <a:cs typeface="+mn-cs"/>
              </a:defRPr>
            </a:pPr>
            <a:endParaRPr lang="en-US"/>
          </a:p>
        </c:txPr>
        <c:crossAx val="314790960"/>
        <c:crosses val="max"/>
        <c:crossBetween val="between"/>
        <c:majorUnit val="20"/>
      </c:valAx>
      <c:catAx>
        <c:axId val="314790960"/>
        <c:scaling>
          <c:orientation val="minMax"/>
        </c:scaling>
        <c:delete val="1"/>
        <c:axPos val="b"/>
        <c:numFmt formatCode="General" sourceLinked="1"/>
        <c:majorTickMark val="out"/>
        <c:minorTickMark val="none"/>
        <c:tickLblPos val="nextTo"/>
        <c:crossAx val="314790480"/>
        <c:crosses val="autoZero"/>
        <c:auto val="1"/>
        <c:lblAlgn val="ctr"/>
        <c:lblOffset val="100"/>
        <c:noMultiLvlLbl val="0"/>
      </c:catAx>
      <c:spPr>
        <a:noFill/>
        <a:ln>
          <a:noFill/>
        </a:ln>
        <a:effectLst/>
      </c:spPr>
    </c:plotArea>
    <c:legend>
      <c:legendPos val="b"/>
      <c:layout>
        <c:manualLayout>
          <c:xMode val="edge"/>
          <c:yMode val="edge"/>
          <c:x val="2.2484844034180166E-2"/>
          <c:y val="0.83050547443653255"/>
          <c:w val="0.96607678028624144"/>
          <c:h val="0.14273256477571053"/>
        </c:manualLayout>
      </c:layout>
      <c:overlay val="0"/>
      <c:spPr>
        <a:noFill/>
        <a:ln>
          <a:noFill/>
        </a:ln>
        <a:effectLst/>
      </c:spPr>
      <c:txPr>
        <a:bodyPr rot="0" spcFirstLastPara="1" vertOverflow="ellipsis" vert="horz" wrap="square" anchor="ctr" anchorCtr="1"/>
        <a:lstStyle/>
        <a:p>
          <a:pPr algn="ctr">
            <a:defRPr lang="en-US" sz="800" b="0" i="0" u="none" strike="noStrike" kern="1200" baseline="0">
              <a:solidFill>
                <a:srgbClr val="002060"/>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lang="en-US" sz="1000" b="1" i="0" u="none" strike="noStrike" kern="1200" spc="0" baseline="0">
                <a:solidFill>
                  <a:srgbClr val="002060"/>
                </a:solidFill>
                <a:latin typeface="+mn-lt"/>
                <a:ea typeface="+mn-ea"/>
                <a:cs typeface="+mn-cs"/>
              </a:defRPr>
            </a:pPr>
            <a:r>
              <a:rPr lang="vi-VN" sz="1000" b="1"/>
              <a:t>Cơ cấu tài sản </a:t>
            </a:r>
          </a:p>
        </c:rich>
      </c:tx>
      <c:overlay val="0"/>
      <c:spPr>
        <a:noFill/>
        <a:ln>
          <a:noFill/>
        </a:ln>
        <a:effectLst/>
      </c:spPr>
      <c:txPr>
        <a:bodyPr rot="0" spcFirstLastPara="1" vertOverflow="ellipsis" vert="horz" wrap="square" anchor="ctr" anchorCtr="1"/>
        <a:lstStyle/>
        <a:p>
          <a:pPr>
            <a:defRPr lang="en-US" sz="1000" b="1" i="0" u="none" strike="noStrike" kern="1200" spc="0" baseline="0">
              <a:solidFill>
                <a:srgbClr val="002060"/>
              </a:solidFill>
              <a:latin typeface="+mn-lt"/>
              <a:ea typeface="+mn-ea"/>
              <a:cs typeface="+mn-cs"/>
            </a:defRPr>
          </a:pPr>
          <a:endParaRPr lang="en-US"/>
        </a:p>
      </c:txPr>
    </c:title>
    <c:autoTitleDeleted val="0"/>
    <c:plotArea>
      <c:layout>
        <c:manualLayout>
          <c:layoutTarget val="inner"/>
          <c:xMode val="edge"/>
          <c:yMode val="edge"/>
          <c:x val="0.1308741756176931"/>
          <c:y val="0.16015856919406671"/>
          <c:w val="0.83306877733315166"/>
          <c:h val="0.52031897998148002"/>
        </c:manualLayout>
      </c:layout>
      <c:barChart>
        <c:barDir val="col"/>
        <c:grouping val="stacked"/>
        <c:varyColors val="0"/>
        <c:ser>
          <c:idx val="0"/>
          <c:order val="0"/>
          <c:tx>
            <c:strRef>
              <c:f>'[FiinProX_DuLieuTaiChinh_BaoCaoTaiChinh_Yearly_PVD_20240329.xlsx]Bảng cân đối kế toán'!$I$16</c:f>
              <c:strCache>
                <c:ptCount val="1"/>
                <c:pt idx="0">
                  <c:v>Tiền và tương đương tiền</c:v>
                </c:pt>
              </c:strCache>
            </c:strRef>
          </c:tx>
          <c:spPr>
            <a:solidFill>
              <a:schemeClr val="accent1"/>
            </a:solidFill>
            <a:ln>
              <a:noFill/>
            </a:ln>
            <a:effectLst/>
          </c:spPr>
          <c:invertIfNegative val="0"/>
          <c:cat>
            <c:strRef>
              <c:f>'[FiinProX_DuLieuTaiChinh_BaoCaoTaiChinh_Yearly_PVD_20240329.xlsx]Bảng cân đối kế toán'!$J$15:$N$15</c:f>
              <c:strCache>
                <c:ptCount val="5"/>
                <c:pt idx="0">
                  <c:v>2019</c:v>
                </c:pt>
                <c:pt idx="1">
                  <c:v>2020</c:v>
                </c:pt>
                <c:pt idx="2">
                  <c:v>2021</c:v>
                </c:pt>
                <c:pt idx="3">
                  <c:v>2022</c:v>
                </c:pt>
                <c:pt idx="4">
                  <c:v>2023</c:v>
                </c:pt>
              </c:strCache>
            </c:strRef>
          </c:cat>
          <c:val>
            <c:numRef>
              <c:f>'[FiinProX_DuLieuTaiChinh_BaoCaoTaiChinh_Yearly_PVD_20240329.xlsx]Bảng cân đối kế toán'!$J$16:$N$16</c:f>
              <c:numCache>
                <c:formatCode>#,##0</c:formatCode>
                <c:ptCount val="5"/>
                <c:pt idx="0">
                  <c:v>81.5722554130341</c:v>
                </c:pt>
                <c:pt idx="1">
                  <c:v>39.999855241461304</c:v>
                </c:pt>
                <c:pt idx="2">
                  <c:v>49.33259556020942</c:v>
                </c:pt>
                <c:pt idx="3">
                  <c:v>88.375278120748291</c:v>
                </c:pt>
                <c:pt idx="4">
                  <c:v>90.209410903274815</c:v>
                </c:pt>
              </c:numCache>
            </c:numRef>
          </c:val>
          <c:extLst>
            <c:ext xmlns:c16="http://schemas.microsoft.com/office/drawing/2014/chart" uri="{C3380CC4-5D6E-409C-BE32-E72D297353CC}">
              <c16:uniqueId val="{00000000-002D-4FF2-B744-B14B36C558F4}"/>
            </c:ext>
          </c:extLst>
        </c:ser>
        <c:ser>
          <c:idx val="1"/>
          <c:order val="1"/>
          <c:tx>
            <c:strRef>
              <c:f>'[FiinProX_DuLieuTaiChinh_BaoCaoTaiChinh_Yearly_PVD_20240329.xlsx]Bảng cân đối kế toán'!$I$17</c:f>
              <c:strCache>
                <c:ptCount val="1"/>
                <c:pt idx="0">
                  <c:v>Giá trị thuần đầu tư </c:v>
                </c:pt>
              </c:strCache>
            </c:strRef>
          </c:tx>
          <c:spPr>
            <a:solidFill>
              <a:schemeClr val="accent2"/>
            </a:solidFill>
            <a:ln>
              <a:noFill/>
            </a:ln>
            <a:effectLst/>
          </c:spPr>
          <c:invertIfNegative val="0"/>
          <c:cat>
            <c:strRef>
              <c:f>'[FiinProX_DuLieuTaiChinh_BaoCaoTaiChinh_Yearly_PVD_20240329.xlsx]Bảng cân đối kế toán'!$J$15:$N$15</c:f>
              <c:strCache>
                <c:ptCount val="5"/>
                <c:pt idx="0">
                  <c:v>2019</c:v>
                </c:pt>
                <c:pt idx="1">
                  <c:v>2020</c:v>
                </c:pt>
                <c:pt idx="2">
                  <c:v>2021</c:v>
                </c:pt>
                <c:pt idx="3">
                  <c:v>2022</c:v>
                </c:pt>
                <c:pt idx="4">
                  <c:v>2023</c:v>
                </c:pt>
              </c:strCache>
            </c:strRef>
          </c:cat>
          <c:val>
            <c:numRef>
              <c:f>'[FiinProX_DuLieuTaiChinh_BaoCaoTaiChinh_Yearly_PVD_20240329.xlsx]Bảng cân đối kế toán'!$J$17:$N$17</c:f>
              <c:numCache>
                <c:formatCode>#,##0</c:formatCode>
                <c:ptCount val="5"/>
                <c:pt idx="0">
                  <c:v>89.932177995684071</c:v>
                </c:pt>
                <c:pt idx="1">
                  <c:v>129.04935296389971</c:v>
                </c:pt>
                <c:pt idx="2">
                  <c:v>93.634310492146597</c:v>
                </c:pt>
                <c:pt idx="3">
                  <c:v>44.488230626700684</c:v>
                </c:pt>
                <c:pt idx="4">
                  <c:v>77.744546075412856</c:v>
                </c:pt>
              </c:numCache>
            </c:numRef>
          </c:val>
          <c:extLst>
            <c:ext xmlns:c16="http://schemas.microsoft.com/office/drawing/2014/chart" uri="{C3380CC4-5D6E-409C-BE32-E72D297353CC}">
              <c16:uniqueId val="{00000001-002D-4FF2-B744-B14B36C558F4}"/>
            </c:ext>
          </c:extLst>
        </c:ser>
        <c:ser>
          <c:idx val="2"/>
          <c:order val="2"/>
          <c:tx>
            <c:strRef>
              <c:f>'[FiinProX_DuLieuTaiChinh_BaoCaoTaiChinh_Yearly_PVD_20240329.xlsx]Bảng cân đối kế toán'!$I$18</c:f>
              <c:strCache>
                <c:ptCount val="1"/>
                <c:pt idx="0">
                  <c:v>Phải thu</c:v>
                </c:pt>
              </c:strCache>
            </c:strRef>
          </c:tx>
          <c:spPr>
            <a:solidFill>
              <a:schemeClr val="accent3"/>
            </a:solidFill>
            <a:ln>
              <a:noFill/>
            </a:ln>
            <a:effectLst/>
          </c:spPr>
          <c:invertIfNegative val="0"/>
          <c:cat>
            <c:strRef>
              <c:f>'[FiinProX_DuLieuTaiChinh_BaoCaoTaiChinh_Yearly_PVD_20240329.xlsx]Bảng cân đối kế toán'!$J$15:$N$15</c:f>
              <c:strCache>
                <c:ptCount val="5"/>
                <c:pt idx="0">
                  <c:v>2019</c:v>
                </c:pt>
                <c:pt idx="1">
                  <c:v>2020</c:v>
                </c:pt>
                <c:pt idx="2">
                  <c:v>2021</c:v>
                </c:pt>
                <c:pt idx="3">
                  <c:v>2022</c:v>
                </c:pt>
                <c:pt idx="4">
                  <c:v>2023</c:v>
                </c:pt>
              </c:strCache>
            </c:strRef>
          </c:cat>
          <c:val>
            <c:numRef>
              <c:f>'[FiinProX_DuLieuTaiChinh_BaoCaoTaiChinh_Yearly_PVD_20240329.xlsx]Bảng cân đối kế toán'!$J$18:$N$18</c:f>
              <c:numCache>
                <c:formatCode>#,##0</c:formatCode>
                <c:ptCount val="5"/>
                <c:pt idx="0">
                  <c:v>69.72315962019853</c:v>
                </c:pt>
                <c:pt idx="1">
                  <c:v>37.858648916558579</c:v>
                </c:pt>
                <c:pt idx="2">
                  <c:v>59.420683225130887</c:v>
                </c:pt>
                <c:pt idx="3">
                  <c:v>74.566587042517</c:v>
                </c:pt>
                <c:pt idx="4">
                  <c:v>76.695607833979764</c:v>
                </c:pt>
              </c:numCache>
            </c:numRef>
          </c:val>
          <c:extLst>
            <c:ext xmlns:c16="http://schemas.microsoft.com/office/drawing/2014/chart" uri="{C3380CC4-5D6E-409C-BE32-E72D297353CC}">
              <c16:uniqueId val="{00000002-002D-4FF2-B744-B14B36C558F4}"/>
            </c:ext>
          </c:extLst>
        </c:ser>
        <c:ser>
          <c:idx val="3"/>
          <c:order val="3"/>
          <c:tx>
            <c:strRef>
              <c:f>'[FiinProX_DuLieuTaiChinh_BaoCaoTaiChinh_Yearly_PVD_20240329.xlsx]Bảng cân đối kế toán'!$I$19</c:f>
              <c:strCache>
                <c:ptCount val="1"/>
                <c:pt idx="0">
                  <c:v>Hàng tồn kho</c:v>
                </c:pt>
              </c:strCache>
            </c:strRef>
          </c:tx>
          <c:spPr>
            <a:solidFill>
              <a:schemeClr val="accent4"/>
            </a:solidFill>
            <a:ln>
              <a:noFill/>
            </a:ln>
            <a:effectLst/>
          </c:spPr>
          <c:invertIfNegative val="0"/>
          <c:cat>
            <c:strRef>
              <c:f>'[FiinProX_DuLieuTaiChinh_BaoCaoTaiChinh_Yearly_PVD_20240329.xlsx]Bảng cân đối kế toán'!$J$15:$N$15</c:f>
              <c:strCache>
                <c:ptCount val="5"/>
                <c:pt idx="0">
                  <c:v>2019</c:v>
                </c:pt>
                <c:pt idx="1">
                  <c:v>2020</c:v>
                </c:pt>
                <c:pt idx="2">
                  <c:v>2021</c:v>
                </c:pt>
                <c:pt idx="3">
                  <c:v>2022</c:v>
                </c:pt>
                <c:pt idx="4">
                  <c:v>2023</c:v>
                </c:pt>
              </c:strCache>
            </c:strRef>
          </c:cat>
          <c:val>
            <c:numRef>
              <c:f>'[FiinProX_DuLieuTaiChinh_BaoCaoTaiChinh_Yearly_PVD_20240329.xlsx]Bảng cân đối kế toán'!$J$19:$N$19</c:f>
              <c:numCache>
                <c:formatCode>#,##0</c:formatCode>
                <c:ptCount val="5"/>
                <c:pt idx="0">
                  <c:v>36.05731138541217</c:v>
                </c:pt>
                <c:pt idx="1">
                  <c:v>41.458644960873329</c:v>
                </c:pt>
                <c:pt idx="2">
                  <c:v>33.064404272251309</c:v>
                </c:pt>
                <c:pt idx="3">
                  <c:v>38.62929088605442</c:v>
                </c:pt>
                <c:pt idx="4">
                  <c:v>39.981427166220158</c:v>
                </c:pt>
              </c:numCache>
            </c:numRef>
          </c:val>
          <c:extLst>
            <c:ext xmlns:c16="http://schemas.microsoft.com/office/drawing/2014/chart" uri="{C3380CC4-5D6E-409C-BE32-E72D297353CC}">
              <c16:uniqueId val="{00000003-002D-4FF2-B744-B14B36C558F4}"/>
            </c:ext>
          </c:extLst>
        </c:ser>
        <c:ser>
          <c:idx val="4"/>
          <c:order val="4"/>
          <c:tx>
            <c:strRef>
              <c:f>'[FiinProX_DuLieuTaiChinh_BaoCaoTaiChinh_Yearly_PVD_20240329.xlsx]Bảng cân đối kế toán'!$I$20</c:f>
              <c:strCache>
                <c:ptCount val="1"/>
                <c:pt idx="0">
                  <c:v>Tài sản cố định</c:v>
                </c:pt>
              </c:strCache>
            </c:strRef>
          </c:tx>
          <c:spPr>
            <a:solidFill>
              <a:schemeClr val="accent5"/>
            </a:solidFill>
            <a:ln>
              <a:noFill/>
            </a:ln>
            <a:effectLst/>
          </c:spPr>
          <c:invertIfNegative val="0"/>
          <c:cat>
            <c:strRef>
              <c:f>'[FiinProX_DuLieuTaiChinh_BaoCaoTaiChinh_Yearly_PVD_20240329.xlsx]Bảng cân đối kế toán'!$J$15:$N$15</c:f>
              <c:strCache>
                <c:ptCount val="5"/>
                <c:pt idx="0">
                  <c:v>2019</c:v>
                </c:pt>
                <c:pt idx="1">
                  <c:v>2020</c:v>
                </c:pt>
                <c:pt idx="2">
                  <c:v>2021</c:v>
                </c:pt>
                <c:pt idx="3">
                  <c:v>2022</c:v>
                </c:pt>
                <c:pt idx="4">
                  <c:v>2023</c:v>
                </c:pt>
              </c:strCache>
            </c:strRef>
          </c:cat>
          <c:val>
            <c:numRef>
              <c:f>'[FiinProX_DuLieuTaiChinh_BaoCaoTaiChinh_Yearly_PVD_20240329.xlsx]Bảng cân đối kế toán'!$J$20:$N$20</c:f>
              <c:numCache>
                <c:formatCode>#,##0</c:formatCode>
                <c:ptCount val="5"/>
                <c:pt idx="0">
                  <c:v>601.45445569615879</c:v>
                </c:pt>
                <c:pt idx="1">
                  <c:v>583.49707535019456</c:v>
                </c:pt>
                <c:pt idx="2">
                  <c:v>565.5274887783595</c:v>
                </c:pt>
                <c:pt idx="3">
                  <c:v>576.83606479124148</c:v>
                </c:pt>
                <c:pt idx="4">
                  <c:v>524.4252810396257</c:v>
                </c:pt>
              </c:numCache>
            </c:numRef>
          </c:val>
          <c:extLst>
            <c:ext xmlns:c16="http://schemas.microsoft.com/office/drawing/2014/chart" uri="{C3380CC4-5D6E-409C-BE32-E72D297353CC}">
              <c16:uniqueId val="{00000004-002D-4FF2-B744-B14B36C558F4}"/>
            </c:ext>
          </c:extLst>
        </c:ser>
        <c:ser>
          <c:idx val="5"/>
          <c:order val="5"/>
          <c:tx>
            <c:strRef>
              <c:f>'[FiinProX_DuLieuTaiChinh_BaoCaoTaiChinh_Yearly_PVD_20240329.xlsx]Bảng cân đối kế toán'!$I$21</c:f>
              <c:strCache>
                <c:ptCount val="1"/>
                <c:pt idx="0">
                  <c:v>Tài sản khác</c:v>
                </c:pt>
              </c:strCache>
            </c:strRef>
          </c:tx>
          <c:spPr>
            <a:solidFill>
              <a:schemeClr val="accent6"/>
            </a:solidFill>
            <a:ln>
              <a:noFill/>
            </a:ln>
            <a:effectLst/>
          </c:spPr>
          <c:invertIfNegative val="0"/>
          <c:cat>
            <c:strRef>
              <c:f>'[FiinProX_DuLieuTaiChinh_BaoCaoTaiChinh_Yearly_PVD_20240329.xlsx]Bảng cân đối kế toán'!$J$15:$N$15</c:f>
              <c:strCache>
                <c:ptCount val="5"/>
                <c:pt idx="0">
                  <c:v>2019</c:v>
                </c:pt>
                <c:pt idx="1">
                  <c:v>2020</c:v>
                </c:pt>
                <c:pt idx="2">
                  <c:v>2021</c:v>
                </c:pt>
                <c:pt idx="3">
                  <c:v>2022</c:v>
                </c:pt>
                <c:pt idx="4">
                  <c:v>2023</c:v>
                </c:pt>
              </c:strCache>
            </c:strRef>
          </c:cat>
          <c:val>
            <c:numRef>
              <c:f>'[FiinProX_DuLieuTaiChinh_BaoCaoTaiChinh_Yearly_PVD_20240329.xlsx]Bảng cân đối kế toán'!$J$21:$N$21</c:f>
              <c:numCache>
                <c:formatCode>#,##0</c:formatCode>
                <c:ptCount val="5"/>
                <c:pt idx="0">
                  <c:v>8.4881911851532159</c:v>
                </c:pt>
                <c:pt idx="1">
                  <c:v>13.403514775399914</c:v>
                </c:pt>
                <c:pt idx="2">
                  <c:v>37.417582380453752</c:v>
                </c:pt>
                <c:pt idx="3">
                  <c:v>38.826283249149654</c:v>
                </c:pt>
                <c:pt idx="4">
                  <c:v>35.319089898836417</c:v>
                </c:pt>
              </c:numCache>
            </c:numRef>
          </c:val>
          <c:extLst>
            <c:ext xmlns:c16="http://schemas.microsoft.com/office/drawing/2014/chart" uri="{C3380CC4-5D6E-409C-BE32-E72D297353CC}">
              <c16:uniqueId val="{00000005-002D-4FF2-B744-B14B36C558F4}"/>
            </c:ext>
          </c:extLst>
        </c:ser>
        <c:dLbls>
          <c:showLegendKey val="0"/>
          <c:showVal val="0"/>
          <c:showCatName val="0"/>
          <c:showSerName val="0"/>
          <c:showPercent val="0"/>
          <c:showBubbleSize val="0"/>
        </c:dLbls>
        <c:gapWidth val="150"/>
        <c:overlap val="100"/>
        <c:axId val="1959042768"/>
        <c:axId val="1959040368"/>
      </c:barChart>
      <c:catAx>
        <c:axId val="195904276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lang="en-US" sz="800" b="0" i="0" u="none" strike="noStrike" kern="1200" baseline="0">
                <a:solidFill>
                  <a:srgbClr val="002060"/>
                </a:solidFill>
                <a:latin typeface="+mn-lt"/>
                <a:ea typeface="+mn-ea"/>
                <a:cs typeface="+mn-cs"/>
              </a:defRPr>
            </a:pPr>
            <a:endParaRPr lang="en-US"/>
          </a:p>
        </c:txPr>
        <c:crossAx val="1959040368"/>
        <c:crosses val="autoZero"/>
        <c:auto val="1"/>
        <c:lblAlgn val="ctr"/>
        <c:lblOffset val="100"/>
        <c:noMultiLvlLbl val="0"/>
      </c:catAx>
      <c:valAx>
        <c:axId val="1959040368"/>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lang="en-US" sz="800" b="0" i="0" u="none" strike="noStrike" kern="1200" baseline="0">
                    <a:solidFill>
                      <a:srgbClr val="002060"/>
                    </a:solidFill>
                    <a:latin typeface="+mn-lt"/>
                    <a:ea typeface="+mn-ea"/>
                    <a:cs typeface="+mn-cs"/>
                  </a:defRPr>
                </a:pPr>
                <a:r>
                  <a:rPr lang="en-US"/>
                  <a:t>Triệu USD</a:t>
                </a:r>
              </a:p>
            </c:rich>
          </c:tx>
          <c:layout>
            <c:manualLayout>
              <c:xMode val="edge"/>
              <c:yMode val="edge"/>
              <c:x val="9.8337401043150762E-3"/>
              <c:y val="0.32307872771521923"/>
            </c:manualLayout>
          </c:layout>
          <c:overlay val="0"/>
          <c:spPr>
            <a:noFill/>
            <a:ln>
              <a:noFill/>
            </a:ln>
            <a:effectLst/>
          </c:spPr>
          <c:txPr>
            <a:bodyPr rot="-5400000" spcFirstLastPara="1" vertOverflow="ellipsis" vert="horz" wrap="square" anchor="ctr" anchorCtr="1"/>
            <a:lstStyle/>
            <a:p>
              <a:pPr>
                <a:defRPr lang="en-US" sz="800" b="0" i="0" u="none" strike="noStrike" kern="1200" baseline="0">
                  <a:solidFill>
                    <a:srgbClr val="002060"/>
                  </a:solidFill>
                  <a:latin typeface="+mn-lt"/>
                  <a:ea typeface="+mn-ea"/>
                  <a:cs typeface="+mn-cs"/>
                </a:defRPr>
              </a:pPr>
              <a:endParaRPr lang="en-US"/>
            </a:p>
          </c:tx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lang="en-US" sz="800" b="0" i="0" u="none" strike="noStrike" kern="1200" baseline="0">
                <a:solidFill>
                  <a:srgbClr val="002060"/>
                </a:solidFill>
                <a:latin typeface="+mn-lt"/>
                <a:ea typeface="+mn-ea"/>
                <a:cs typeface="+mn-cs"/>
              </a:defRPr>
            </a:pPr>
            <a:endParaRPr lang="en-US"/>
          </a:p>
        </c:txPr>
        <c:crossAx val="1959042768"/>
        <c:crosses val="autoZero"/>
        <c:crossBetween val="between"/>
      </c:valAx>
      <c:spPr>
        <a:noFill/>
        <a:ln>
          <a:noFill/>
        </a:ln>
        <a:effectLst/>
      </c:spPr>
    </c:plotArea>
    <c:legend>
      <c:legendPos val="b"/>
      <c:legendEntry>
        <c:idx val="0"/>
        <c:txPr>
          <a:bodyPr rot="0" spcFirstLastPara="1" vertOverflow="ellipsis" vert="horz" wrap="square" anchor="ctr" anchorCtr="1"/>
          <a:lstStyle/>
          <a:p>
            <a:pPr>
              <a:defRPr lang="en-US" sz="700" b="0" i="0" u="none" strike="noStrike" kern="1200" baseline="0">
                <a:solidFill>
                  <a:srgbClr val="002060"/>
                </a:solidFill>
                <a:latin typeface="+mn-lt"/>
                <a:ea typeface="+mn-ea"/>
                <a:cs typeface="+mn-cs"/>
              </a:defRPr>
            </a:pPr>
            <a:endParaRPr lang="en-US"/>
          </a:p>
        </c:txPr>
      </c:legendEntry>
      <c:legendEntry>
        <c:idx val="1"/>
        <c:txPr>
          <a:bodyPr rot="0" spcFirstLastPara="1" vertOverflow="ellipsis" vert="horz" wrap="square" anchor="ctr" anchorCtr="1"/>
          <a:lstStyle/>
          <a:p>
            <a:pPr>
              <a:defRPr lang="en-US" sz="700" b="0" i="0" u="none" strike="noStrike" kern="1200" baseline="0">
                <a:solidFill>
                  <a:srgbClr val="002060"/>
                </a:solidFill>
                <a:latin typeface="+mn-lt"/>
                <a:ea typeface="+mn-ea"/>
                <a:cs typeface="+mn-cs"/>
              </a:defRPr>
            </a:pPr>
            <a:endParaRPr lang="en-US"/>
          </a:p>
        </c:txPr>
      </c:legendEntry>
      <c:layout>
        <c:manualLayout>
          <c:xMode val="edge"/>
          <c:yMode val="edge"/>
          <c:x val="5.0029217306556663E-2"/>
          <c:y val="0.79407183094813638"/>
          <c:w val="0.92944278569983196"/>
          <c:h val="0.17542177491966049"/>
        </c:manualLayout>
      </c:layout>
      <c:overlay val="0"/>
      <c:spPr>
        <a:noFill/>
        <a:ln>
          <a:noFill/>
        </a:ln>
        <a:effectLst/>
      </c:spPr>
      <c:txPr>
        <a:bodyPr rot="0" spcFirstLastPara="1" vertOverflow="ellipsis" vert="horz" wrap="square" anchor="ctr" anchorCtr="1"/>
        <a:lstStyle/>
        <a:p>
          <a:pPr>
            <a:defRPr lang="en-US" sz="800" b="0" i="0" u="none" strike="noStrike" kern="1200" baseline="0">
              <a:solidFill>
                <a:srgbClr val="002060"/>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lgn="ctr">
        <a:defRPr lang="en-US" sz="800" b="0" i="0" u="none" strike="noStrike" kern="1200" baseline="0">
          <a:solidFill>
            <a:srgbClr val="002060"/>
          </a:solidFill>
          <a:latin typeface="+mn-lt"/>
          <a:ea typeface="+mn-ea"/>
          <a:cs typeface="+mn-cs"/>
        </a:defRPr>
      </a:pPr>
      <a:endParaRPr lang="en-US"/>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lang="en-US" sz="960" b="1" i="0" u="none" strike="noStrike" kern="1200" spc="0" baseline="0">
                <a:solidFill>
                  <a:srgbClr val="002060"/>
                </a:solidFill>
                <a:latin typeface="+mn-lt"/>
                <a:ea typeface="+mn-ea"/>
                <a:cs typeface="+mn-cs"/>
              </a:defRPr>
            </a:pPr>
            <a:r>
              <a:rPr lang="en-US" b="1"/>
              <a:t>Định</a:t>
            </a:r>
            <a:r>
              <a:rPr lang="en-US" b="1" baseline="0"/>
              <a:t> giá PE của PVD và các doanh nghiệp thượng nguồn ngành dầu khí tại Việt Nam</a:t>
            </a:r>
            <a:endParaRPr lang="en-US" b="1"/>
          </a:p>
        </c:rich>
      </c:tx>
      <c:overlay val="0"/>
      <c:spPr>
        <a:noFill/>
        <a:ln>
          <a:noFill/>
        </a:ln>
        <a:effectLst/>
      </c:spPr>
      <c:txPr>
        <a:bodyPr rot="0" spcFirstLastPara="1" vertOverflow="ellipsis" vert="horz" wrap="square" anchor="ctr" anchorCtr="1"/>
        <a:lstStyle/>
        <a:p>
          <a:pPr>
            <a:defRPr lang="en-US" sz="960" b="1" i="0" u="none" strike="noStrike" kern="1200" spc="0" baseline="0">
              <a:solidFill>
                <a:srgbClr val="002060"/>
              </a:solidFill>
              <a:latin typeface="+mn-lt"/>
              <a:ea typeface="+mn-ea"/>
              <a:cs typeface="+mn-cs"/>
            </a:defRPr>
          </a:pPr>
          <a:endParaRPr lang="en-US"/>
        </a:p>
      </c:txPr>
    </c:title>
    <c:autoTitleDeleted val="0"/>
    <c:plotArea>
      <c:layout/>
      <c:lineChart>
        <c:grouping val="standard"/>
        <c:varyColors val="0"/>
        <c:ser>
          <c:idx val="0"/>
          <c:order val="0"/>
          <c:tx>
            <c:strRef>
              <c:f>[FiinTrade_Chỉ_Số_Tài_Chính_PVD_20240412.xlsx]Sheet1!$A$35</c:f>
              <c:strCache>
                <c:ptCount val="1"/>
                <c:pt idx="0">
                  <c:v>PVD</c:v>
                </c:pt>
              </c:strCache>
            </c:strRef>
          </c:tx>
          <c:spPr>
            <a:ln w="28575" cap="rnd">
              <a:solidFill>
                <a:schemeClr val="accent1"/>
              </a:solidFill>
              <a:round/>
            </a:ln>
            <a:effectLst/>
          </c:spPr>
          <c:marker>
            <c:symbol val="none"/>
          </c:marker>
          <c:cat>
            <c:strRef>
              <c:f>[FiinTrade_Chỉ_Số_Tài_Chính_PVD_20240412.xlsx]Sheet1!$B$34:$K$34</c:f>
              <c:strCache>
                <c:ptCount val="10"/>
                <c:pt idx="0">
                  <c:v>2014</c:v>
                </c:pt>
                <c:pt idx="1">
                  <c:v>2015</c:v>
                </c:pt>
                <c:pt idx="2">
                  <c:v>2016</c:v>
                </c:pt>
                <c:pt idx="3">
                  <c:v>2017</c:v>
                </c:pt>
                <c:pt idx="4">
                  <c:v>2018</c:v>
                </c:pt>
                <c:pt idx="5">
                  <c:v>2019</c:v>
                </c:pt>
                <c:pt idx="6">
                  <c:v>2020</c:v>
                </c:pt>
                <c:pt idx="7">
                  <c:v>2021</c:v>
                </c:pt>
                <c:pt idx="8">
                  <c:v>2022</c:v>
                </c:pt>
                <c:pt idx="9">
                  <c:v>2023</c:v>
                </c:pt>
              </c:strCache>
            </c:strRef>
          </c:cat>
          <c:val>
            <c:numRef>
              <c:f>[FiinTrade_Chỉ_Số_Tài_Chính_PVD_20240412.xlsx]Sheet1!$B$35:$K$35</c:f>
              <c:numCache>
                <c:formatCode>#,##0.00</c:formatCode>
                <c:ptCount val="10"/>
                <c:pt idx="0">
                  <c:v>2.6807248494999998</c:v>
                </c:pt>
                <c:pt idx="1">
                  <c:v>4.4808740823999997</c:v>
                </c:pt>
                <c:pt idx="2">
                  <c:v>70.091913077699999</c:v>
                </c:pt>
                <c:pt idx="3">
                  <c:v>326.47838837329999</c:v>
                </c:pt>
                <c:pt idx="4">
                  <c:v>38.556941211199998</c:v>
                </c:pt>
                <c:pt idx="5">
                  <c:v>27.626570237700001</c:v>
                </c:pt>
                <c:pt idx="6">
                  <c:v>56.0480325276</c:v>
                </c:pt>
                <c:pt idx="7">
                  <c:v>768.91599045739997</c:v>
                </c:pt>
                <c:pt idx="8">
                  <c:v>-124.1869275805</c:v>
                </c:pt>
                <c:pt idx="9">
                  <c:v>30.486258192200001</c:v>
                </c:pt>
              </c:numCache>
            </c:numRef>
          </c:val>
          <c:smooth val="1"/>
          <c:extLst>
            <c:ext xmlns:c16="http://schemas.microsoft.com/office/drawing/2014/chart" uri="{C3380CC4-5D6E-409C-BE32-E72D297353CC}">
              <c16:uniqueId val="{00000000-B928-4375-97D0-5548AE8D828E}"/>
            </c:ext>
          </c:extLst>
        </c:ser>
        <c:ser>
          <c:idx val="1"/>
          <c:order val="1"/>
          <c:tx>
            <c:strRef>
              <c:f>[FiinTrade_Chỉ_Số_Tài_Chính_PVD_20240412.xlsx]Sheet1!$A$36</c:f>
              <c:strCache>
                <c:ptCount val="1"/>
                <c:pt idx="0">
                  <c:v>Toàn ngành</c:v>
                </c:pt>
              </c:strCache>
            </c:strRef>
          </c:tx>
          <c:spPr>
            <a:ln w="28575" cap="rnd">
              <a:solidFill>
                <a:schemeClr val="accent2"/>
              </a:solidFill>
              <a:round/>
            </a:ln>
            <a:effectLst/>
          </c:spPr>
          <c:marker>
            <c:symbol val="none"/>
          </c:marker>
          <c:cat>
            <c:strRef>
              <c:f>[FiinTrade_Chỉ_Số_Tài_Chính_PVD_20240412.xlsx]Sheet1!$B$34:$K$34</c:f>
              <c:strCache>
                <c:ptCount val="10"/>
                <c:pt idx="0">
                  <c:v>2014</c:v>
                </c:pt>
                <c:pt idx="1">
                  <c:v>2015</c:v>
                </c:pt>
                <c:pt idx="2">
                  <c:v>2016</c:v>
                </c:pt>
                <c:pt idx="3">
                  <c:v>2017</c:v>
                </c:pt>
                <c:pt idx="4">
                  <c:v>2018</c:v>
                </c:pt>
                <c:pt idx="5">
                  <c:v>2019</c:v>
                </c:pt>
                <c:pt idx="6">
                  <c:v>2020</c:v>
                </c:pt>
                <c:pt idx="7">
                  <c:v>2021</c:v>
                </c:pt>
                <c:pt idx="8">
                  <c:v>2022</c:v>
                </c:pt>
                <c:pt idx="9">
                  <c:v>2023</c:v>
                </c:pt>
              </c:strCache>
            </c:strRef>
          </c:cat>
          <c:val>
            <c:numRef>
              <c:f>[FiinTrade_Chỉ_Số_Tài_Chính_PVD_20240412.xlsx]Sheet1!$B$36:$K$36</c:f>
              <c:numCache>
                <c:formatCode>#,##0.00</c:formatCode>
                <c:ptCount val="10"/>
                <c:pt idx="0">
                  <c:v>5.6351167680999996</c:v>
                </c:pt>
                <c:pt idx="1">
                  <c:v>4.8045655585000002</c:v>
                </c:pt>
                <c:pt idx="2">
                  <c:v>14.625312666599999</c:v>
                </c:pt>
                <c:pt idx="3">
                  <c:v>19.262130156800001</c:v>
                </c:pt>
                <c:pt idx="4">
                  <c:v>14.025627864600001</c:v>
                </c:pt>
                <c:pt idx="5">
                  <c:v>6.9740479629000003</c:v>
                </c:pt>
                <c:pt idx="6">
                  <c:v>21.989261410299999</c:v>
                </c:pt>
                <c:pt idx="7">
                  <c:v>43.486743207400004</c:v>
                </c:pt>
                <c:pt idx="8">
                  <c:v>26.556465546999998</c:v>
                </c:pt>
                <c:pt idx="9">
                  <c:v>21.872597317</c:v>
                </c:pt>
              </c:numCache>
            </c:numRef>
          </c:val>
          <c:smooth val="1"/>
          <c:extLst>
            <c:ext xmlns:c16="http://schemas.microsoft.com/office/drawing/2014/chart" uri="{C3380CC4-5D6E-409C-BE32-E72D297353CC}">
              <c16:uniqueId val="{00000001-B928-4375-97D0-5548AE8D828E}"/>
            </c:ext>
          </c:extLst>
        </c:ser>
        <c:dLbls>
          <c:showLegendKey val="0"/>
          <c:showVal val="0"/>
          <c:showCatName val="0"/>
          <c:showSerName val="0"/>
          <c:showPercent val="0"/>
          <c:showBubbleSize val="0"/>
        </c:dLbls>
        <c:smooth val="0"/>
        <c:axId val="1088678943"/>
        <c:axId val="1088680383"/>
      </c:lineChart>
      <c:catAx>
        <c:axId val="1088678943"/>
        <c:scaling>
          <c:orientation val="minMax"/>
        </c:scaling>
        <c:delete val="0"/>
        <c:axPos val="b"/>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lang="en-US" sz="800" b="0" i="0" u="none" strike="noStrike" kern="1200" baseline="0">
                <a:solidFill>
                  <a:srgbClr val="002060"/>
                </a:solidFill>
                <a:latin typeface="+mn-lt"/>
                <a:ea typeface="+mn-ea"/>
                <a:cs typeface="+mn-cs"/>
              </a:defRPr>
            </a:pPr>
            <a:endParaRPr lang="en-US"/>
          </a:p>
        </c:txPr>
        <c:crossAx val="1088680383"/>
        <c:crosses val="autoZero"/>
        <c:auto val="1"/>
        <c:lblAlgn val="ctr"/>
        <c:lblOffset val="100"/>
        <c:noMultiLvlLbl val="0"/>
      </c:catAx>
      <c:valAx>
        <c:axId val="1088680383"/>
        <c:scaling>
          <c:orientation val="minMax"/>
          <c:max val="800"/>
        </c:scaling>
        <c:delete val="0"/>
        <c:axPos val="l"/>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lgn="ctr">
              <a:defRPr lang="en-US" sz="800" b="0" i="0" u="none" strike="noStrike" kern="1200" baseline="0">
                <a:solidFill>
                  <a:srgbClr val="002060"/>
                </a:solidFill>
                <a:latin typeface="+mn-lt"/>
                <a:ea typeface="+mn-ea"/>
                <a:cs typeface="+mn-cs"/>
              </a:defRPr>
            </a:pPr>
            <a:endParaRPr lang="en-US"/>
          </a:p>
        </c:txPr>
        <c:crossAx val="1088678943"/>
        <c:crosses val="autoZero"/>
        <c:crossBetween val="between"/>
        <c:majorUnit val="200"/>
      </c:valAx>
      <c:spPr>
        <a:noFill/>
        <a:ln>
          <a:noFill/>
        </a:ln>
        <a:effectLst/>
      </c:spPr>
    </c:plotArea>
    <c:legend>
      <c:legendPos val="b"/>
      <c:overlay val="0"/>
      <c:spPr>
        <a:noFill/>
        <a:ln>
          <a:noFill/>
        </a:ln>
        <a:effectLst/>
      </c:spPr>
      <c:txPr>
        <a:bodyPr rot="0" spcFirstLastPara="1" vertOverflow="ellipsis" vert="horz" wrap="square" anchor="ctr" anchorCtr="1"/>
        <a:lstStyle/>
        <a:p>
          <a:pPr>
            <a:defRPr lang="en-US" sz="800" b="0" i="0" u="none" strike="noStrike" kern="1200" baseline="0">
              <a:solidFill>
                <a:srgbClr val="002060"/>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lgn="ctr">
        <a:defRPr lang="en-US" sz="800" b="0" i="0" u="none" strike="noStrike" kern="1200" baseline="0">
          <a:solidFill>
            <a:srgbClr val="002060"/>
          </a:solidFill>
          <a:latin typeface="+mn-lt"/>
          <a:ea typeface="+mn-ea"/>
          <a:cs typeface="+mn-cs"/>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lang="en-US" sz="1000" b="1" i="0" u="none" strike="noStrike" kern="1200" spc="0" baseline="0">
                <a:solidFill>
                  <a:schemeClr val="tx2"/>
                </a:solidFill>
                <a:latin typeface="+mn-lt"/>
                <a:ea typeface="+mn-ea"/>
                <a:cs typeface="+mn-cs"/>
              </a:defRPr>
            </a:pPr>
            <a:r>
              <a:rPr lang="en-US" sz="1000" b="1"/>
              <a:t>Cơ cấu doanh thu của PVD tập chung chủ yếu vào mảng dịch vụ khoan  </a:t>
            </a:r>
          </a:p>
        </c:rich>
      </c:tx>
      <c:overlay val="0"/>
      <c:spPr>
        <a:noFill/>
        <a:ln>
          <a:noFill/>
        </a:ln>
        <a:effectLst/>
      </c:spPr>
      <c:txPr>
        <a:bodyPr rot="0" spcFirstLastPara="1" vertOverflow="ellipsis" vert="horz" wrap="square" anchor="ctr" anchorCtr="1"/>
        <a:lstStyle/>
        <a:p>
          <a:pPr>
            <a:defRPr lang="en-US" sz="1000" b="1" i="0" u="none" strike="noStrike" kern="1200" spc="0" baseline="0">
              <a:solidFill>
                <a:schemeClr val="tx2"/>
              </a:solidFill>
              <a:latin typeface="+mn-lt"/>
              <a:ea typeface="+mn-ea"/>
              <a:cs typeface="+mn-cs"/>
            </a:defRPr>
          </a:pPr>
          <a:endParaRPr lang="en-US"/>
        </a:p>
      </c:txPr>
    </c:title>
    <c:autoTitleDeleted val="0"/>
    <c:plotArea>
      <c:layout>
        <c:manualLayout>
          <c:layoutTarget val="inner"/>
          <c:xMode val="edge"/>
          <c:yMode val="edge"/>
          <c:x val="0.20862044478212177"/>
          <c:y val="0.14951242429419317"/>
          <c:w val="0.4530271262698759"/>
          <c:h val="0.77557671429909791"/>
        </c:manualLayout>
      </c:layout>
      <c:barChart>
        <c:barDir val="col"/>
        <c:grouping val="stacked"/>
        <c:varyColors val="0"/>
        <c:ser>
          <c:idx val="0"/>
          <c:order val="0"/>
          <c:tx>
            <c:strRef>
              <c:f>'[FiinProX_DuLieuTaiChinh_BaoCaoTaiChinh_Yearly_PVD_20240329.xlsx]Kết quả kinh doanh'!$A$54</c:f>
              <c:strCache>
                <c:ptCount val="1"/>
                <c:pt idx="0">
                  <c:v>Doanh thu bán hàng hóa</c:v>
                </c:pt>
              </c:strCache>
            </c:strRef>
          </c:tx>
          <c:spPr>
            <a:solidFill>
              <a:schemeClr val="accent1"/>
            </a:solidFill>
            <a:ln>
              <a:noFill/>
            </a:ln>
            <a:effectLst/>
          </c:spPr>
          <c:invertIfNegative val="0"/>
          <c:cat>
            <c:numRef>
              <c:f>'[FiinProX_DuLieuTaiChinh_BaoCaoTaiChinh_Yearly_PVD_20240329.xlsx]Kết quả kinh doanh'!$I$53:$J$53</c:f>
              <c:numCache>
                <c:formatCode>General</c:formatCode>
                <c:ptCount val="2"/>
                <c:pt idx="0">
                  <c:v>2022</c:v>
                </c:pt>
                <c:pt idx="1">
                  <c:v>2023</c:v>
                </c:pt>
              </c:numCache>
            </c:numRef>
          </c:cat>
          <c:val>
            <c:numRef>
              <c:f>'[FiinProX_DuLieuTaiChinh_BaoCaoTaiChinh_Yearly_PVD_20240329.xlsx]Kết quả kinh doanh'!$I$54:$J$54</c:f>
              <c:numCache>
                <c:formatCode>_(* #,##0_);_(* \(#,##0\);_(* "-"??_);_(@_)</c:formatCode>
                <c:ptCount val="2"/>
                <c:pt idx="0">
                  <c:v>4934836</c:v>
                </c:pt>
                <c:pt idx="1">
                  <c:v>6566171</c:v>
                </c:pt>
              </c:numCache>
            </c:numRef>
          </c:val>
          <c:extLst>
            <c:ext xmlns:c16="http://schemas.microsoft.com/office/drawing/2014/chart" uri="{C3380CC4-5D6E-409C-BE32-E72D297353CC}">
              <c16:uniqueId val="{00000000-B99B-4F5C-B2C0-43AB1896F2DC}"/>
            </c:ext>
          </c:extLst>
        </c:ser>
        <c:ser>
          <c:idx val="1"/>
          <c:order val="1"/>
          <c:tx>
            <c:strRef>
              <c:f>'[FiinProX_DuLieuTaiChinh_BaoCaoTaiChinh_Yearly_PVD_20240329.xlsx]Kết quả kinh doanh'!$A$55</c:f>
              <c:strCache>
                <c:ptCount val="1"/>
                <c:pt idx="0">
                  <c:v>DT mảng dịch vụ khoan</c:v>
                </c:pt>
              </c:strCache>
            </c:strRef>
          </c:tx>
          <c:spPr>
            <a:solidFill>
              <a:schemeClr val="accent2"/>
            </a:solidFill>
            <a:ln>
              <a:noFill/>
            </a:ln>
            <a:effectLst/>
          </c:spPr>
          <c:invertIfNegative val="0"/>
          <c:cat>
            <c:numRef>
              <c:f>'[FiinProX_DuLieuTaiChinh_BaoCaoTaiChinh_Yearly_PVD_20240329.xlsx]Kết quả kinh doanh'!$I$53:$J$53</c:f>
              <c:numCache>
                <c:formatCode>General</c:formatCode>
                <c:ptCount val="2"/>
                <c:pt idx="0">
                  <c:v>2022</c:v>
                </c:pt>
                <c:pt idx="1">
                  <c:v>2023</c:v>
                </c:pt>
              </c:numCache>
            </c:numRef>
          </c:cat>
          <c:val>
            <c:numRef>
              <c:f>'[FiinProX_DuLieuTaiChinh_BaoCaoTaiChinh_Yearly_PVD_20240329.xlsx]Kết quả kinh doanh'!$I$55:$J$55</c:f>
              <c:numCache>
                <c:formatCode>_(* #,##0_);_(* \(#,##0\);_(* "-"??_);_(@_)</c:formatCode>
                <c:ptCount val="2"/>
                <c:pt idx="0">
                  <c:v>151890513</c:v>
                </c:pt>
                <c:pt idx="1">
                  <c:v>171911180</c:v>
                </c:pt>
              </c:numCache>
            </c:numRef>
          </c:val>
          <c:extLst>
            <c:ext xmlns:c16="http://schemas.microsoft.com/office/drawing/2014/chart" uri="{C3380CC4-5D6E-409C-BE32-E72D297353CC}">
              <c16:uniqueId val="{00000001-B99B-4F5C-B2C0-43AB1896F2DC}"/>
            </c:ext>
          </c:extLst>
        </c:ser>
        <c:ser>
          <c:idx val="2"/>
          <c:order val="2"/>
          <c:tx>
            <c:strRef>
              <c:f>'[FiinProX_DuLieuTaiChinh_BaoCaoTaiChinh_Yearly_PVD_20240329.xlsx]Kết quả kinh doanh'!$A$56</c:f>
              <c:strCache>
                <c:ptCount val="1"/>
                <c:pt idx="0">
                  <c:v>DT mảng giếng khoan và các dịch vụ khác</c:v>
                </c:pt>
              </c:strCache>
            </c:strRef>
          </c:tx>
          <c:spPr>
            <a:solidFill>
              <a:schemeClr val="accent3"/>
            </a:solidFill>
            <a:ln>
              <a:noFill/>
            </a:ln>
            <a:effectLst/>
          </c:spPr>
          <c:invertIfNegative val="0"/>
          <c:cat>
            <c:numRef>
              <c:f>'[FiinProX_DuLieuTaiChinh_BaoCaoTaiChinh_Yearly_PVD_20240329.xlsx]Kết quả kinh doanh'!$I$53:$J$53</c:f>
              <c:numCache>
                <c:formatCode>General</c:formatCode>
                <c:ptCount val="2"/>
                <c:pt idx="0">
                  <c:v>2022</c:v>
                </c:pt>
                <c:pt idx="1">
                  <c:v>2023</c:v>
                </c:pt>
              </c:numCache>
            </c:numRef>
          </c:cat>
          <c:val>
            <c:numRef>
              <c:f>'[FiinProX_DuLieuTaiChinh_BaoCaoTaiChinh_Yearly_PVD_20240329.xlsx]Kết quả kinh doanh'!$I$56:$J$56</c:f>
              <c:numCache>
                <c:formatCode>_(* #,##0_);_(* \(#,##0\);_(* "-"??_);_(@_)</c:formatCode>
                <c:ptCount val="2"/>
                <c:pt idx="0">
                  <c:v>76531096</c:v>
                </c:pt>
                <c:pt idx="1">
                  <c:v>67021122</c:v>
                </c:pt>
              </c:numCache>
            </c:numRef>
          </c:val>
          <c:extLst>
            <c:ext xmlns:c16="http://schemas.microsoft.com/office/drawing/2014/chart" uri="{C3380CC4-5D6E-409C-BE32-E72D297353CC}">
              <c16:uniqueId val="{00000002-B99B-4F5C-B2C0-43AB1896F2DC}"/>
            </c:ext>
          </c:extLst>
        </c:ser>
        <c:ser>
          <c:idx val="3"/>
          <c:order val="3"/>
          <c:tx>
            <c:strRef>
              <c:f>'[FiinProX_DuLieuTaiChinh_BaoCaoTaiChinh_Yearly_PVD_20240329.xlsx]Kết quả kinh doanh'!$A$57</c:f>
              <c:strCache>
                <c:ptCount val="1"/>
                <c:pt idx="0">
                  <c:v>Doanh thu hoạt động tài chính</c:v>
                </c:pt>
              </c:strCache>
            </c:strRef>
          </c:tx>
          <c:spPr>
            <a:solidFill>
              <a:schemeClr val="accent4"/>
            </a:solidFill>
            <a:ln>
              <a:noFill/>
            </a:ln>
            <a:effectLst/>
          </c:spPr>
          <c:invertIfNegative val="0"/>
          <c:cat>
            <c:numRef>
              <c:f>'[FiinProX_DuLieuTaiChinh_BaoCaoTaiChinh_Yearly_PVD_20240329.xlsx]Kết quả kinh doanh'!$I$53:$J$53</c:f>
              <c:numCache>
                <c:formatCode>General</c:formatCode>
                <c:ptCount val="2"/>
                <c:pt idx="0">
                  <c:v>2022</c:v>
                </c:pt>
                <c:pt idx="1">
                  <c:v>2023</c:v>
                </c:pt>
              </c:numCache>
            </c:numRef>
          </c:cat>
          <c:val>
            <c:numRef>
              <c:f>'[FiinProX_DuLieuTaiChinh_BaoCaoTaiChinh_Yearly_PVD_20240329.xlsx]Kết quả kinh doanh'!$I$57:$J$57</c:f>
              <c:numCache>
                <c:formatCode>_(* #,##0_);_(* \(#,##0\);_(* "-"??_);_(@_)</c:formatCode>
                <c:ptCount val="2"/>
                <c:pt idx="0">
                  <c:v>4997748.1022108849</c:v>
                </c:pt>
                <c:pt idx="1">
                  <c:v>5366840.1468671281</c:v>
                </c:pt>
              </c:numCache>
            </c:numRef>
          </c:val>
          <c:extLst>
            <c:ext xmlns:c16="http://schemas.microsoft.com/office/drawing/2014/chart" uri="{C3380CC4-5D6E-409C-BE32-E72D297353CC}">
              <c16:uniqueId val="{00000003-B99B-4F5C-B2C0-43AB1896F2DC}"/>
            </c:ext>
          </c:extLst>
        </c:ser>
        <c:ser>
          <c:idx val="4"/>
          <c:order val="4"/>
          <c:tx>
            <c:strRef>
              <c:f>'[FiinProX_DuLieuTaiChinh_BaoCaoTaiChinh_Yearly_PVD_20240329.xlsx]Kết quả kinh doanh'!$A$58</c:f>
              <c:strCache>
                <c:ptCount val="1"/>
                <c:pt idx="0">
                  <c:v>Thu nhập khác, ròng</c:v>
                </c:pt>
              </c:strCache>
            </c:strRef>
          </c:tx>
          <c:spPr>
            <a:solidFill>
              <a:schemeClr val="accent5"/>
            </a:solidFill>
            <a:ln>
              <a:noFill/>
            </a:ln>
            <a:effectLst/>
          </c:spPr>
          <c:invertIfNegative val="0"/>
          <c:cat>
            <c:numRef>
              <c:f>'[FiinProX_DuLieuTaiChinh_BaoCaoTaiChinh_Yearly_PVD_20240329.xlsx]Kết quả kinh doanh'!$I$53:$J$53</c:f>
              <c:numCache>
                <c:formatCode>General</c:formatCode>
                <c:ptCount val="2"/>
                <c:pt idx="0">
                  <c:v>2022</c:v>
                </c:pt>
                <c:pt idx="1">
                  <c:v>2023</c:v>
                </c:pt>
              </c:numCache>
            </c:numRef>
          </c:cat>
          <c:val>
            <c:numRef>
              <c:f>'[FiinProX_DuLieuTaiChinh_BaoCaoTaiChinh_Yearly_PVD_20240329.xlsx]Kết quả kinh doanh'!$I$58:$J$58</c:f>
              <c:numCache>
                <c:formatCode>_(* #,##0_);_(* \(#,##0\);_(* "-"??_);_(@_)</c:formatCode>
                <c:ptCount val="2"/>
                <c:pt idx="0">
                  <c:v>-2364071.6710884357</c:v>
                </c:pt>
                <c:pt idx="1">
                  <c:v>3648546.1050821706</c:v>
                </c:pt>
              </c:numCache>
            </c:numRef>
          </c:val>
          <c:extLst>
            <c:ext xmlns:c16="http://schemas.microsoft.com/office/drawing/2014/chart" uri="{C3380CC4-5D6E-409C-BE32-E72D297353CC}">
              <c16:uniqueId val="{00000004-B99B-4F5C-B2C0-43AB1896F2DC}"/>
            </c:ext>
          </c:extLst>
        </c:ser>
        <c:dLbls>
          <c:showLegendKey val="0"/>
          <c:showVal val="0"/>
          <c:showCatName val="0"/>
          <c:showSerName val="0"/>
          <c:showPercent val="0"/>
          <c:showBubbleSize val="0"/>
        </c:dLbls>
        <c:gapWidth val="219"/>
        <c:overlap val="100"/>
        <c:axId val="592481583"/>
        <c:axId val="592488303"/>
      </c:barChart>
      <c:catAx>
        <c:axId val="59248158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lang="en-US" sz="800" b="0" i="0" u="none" strike="noStrike" kern="1200" baseline="0">
                <a:solidFill>
                  <a:schemeClr val="tx2"/>
                </a:solidFill>
                <a:latin typeface="+mn-lt"/>
                <a:ea typeface="+mn-ea"/>
                <a:cs typeface="+mn-cs"/>
              </a:defRPr>
            </a:pPr>
            <a:endParaRPr lang="en-US"/>
          </a:p>
        </c:txPr>
        <c:crossAx val="592488303"/>
        <c:crosses val="autoZero"/>
        <c:auto val="1"/>
        <c:lblAlgn val="ctr"/>
        <c:lblOffset val="100"/>
        <c:noMultiLvlLbl val="0"/>
      </c:catAx>
      <c:valAx>
        <c:axId val="592488303"/>
        <c:scaling>
          <c:orientation val="minMax"/>
          <c:min val="-1000000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lang="en-US" sz="800" b="0" i="0" u="none" strike="noStrike" kern="1200" baseline="0">
                    <a:solidFill>
                      <a:schemeClr val="tx2"/>
                    </a:solidFill>
                    <a:latin typeface="+mn-lt"/>
                    <a:ea typeface="+mn-ea"/>
                    <a:cs typeface="+mn-cs"/>
                  </a:defRPr>
                </a:pPr>
                <a:r>
                  <a:rPr lang="en-US"/>
                  <a:t>USD</a:t>
                </a:r>
              </a:p>
            </c:rich>
          </c:tx>
          <c:overlay val="0"/>
          <c:spPr>
            <a:noFill/>
            <a:ln>
              <a:noFill/>
            </a:ln>
            <a:effectLst/>
          </c:spPr>
          <c:txPr>
            <a:bodyPr rot="-5400000" spcFirstLastPara="1" vertOverflow="ellipsis" vert="horz" wrap="square" anchor="ctr" anchorCtr="1"/>
            <a:lstStyle/>
            <a:p>
              <a:pPr>
                <a:defRPr lang="en-US" sz="800" b="0" i="0" u="none" strike="noStrike" kern="1200" baseline="0">
                  <a:solidFill>
                    <a:schemeClr val="tx2"/>
                  </a:solidFill>
                  <a:latin typeface="+mn-lt"/>
                  <a:ea typeface="+mn-ea"/>
                  <a:cs typeface="+mn-cs"/>
                </a:defRPr>
              </a:pPr>
              <a:endParaRPr lang="en-US"/>
            </a:p>
          </c:txPr>
        </c:title>
        <c:numFmt formatCode="_(* #,##0_);_(* \(#,##0\);_(* &quot;-&quot;??_);_(@_)" sourceLinked="1"/>
        <c:majorTickMark val="none"/>
        <c:minorTickMark val="none"/>
        <c:tickLblPos val="nextTo"/>
        <c:spPr>
          <a:noFill/>
          <a:ln>
            <a:noFill/>
          </a:ln>
          <a:effectLst/>
        </c:spPr>
        <c:txPr>
          <a:bodyPr rot="-60000000" spcFirstLastPara="1" vertOverflow="ellipsis" vert="horz" wrap="square" anchor="ctr" anchorCtr="1"/>
          <a:lstStyle/>
          <a:p>
            <a:pPr>
              <a:defRPr lang="en-US" sz="800" b="0" i="0" u="none" strike="noStrike" kern="1200" baseline="0">
                <a:solidFill>
                  <a:schemeClr val="tx2"/>
                </a:solidFill>
                <a:latin typeface="+mn-lt"/>
                <a:ea typeface="+mn-ea"/>
                <a:cs typeface="+mn-cs"/>
              </a:defRPr>
            </a:pPr>
            <a:endParaRPr lang="en-US"/>
          </a:p>
        </c:txPr>
        <c:crossAx val="592481583"/>
        <c:crosses val="autoZero"/>
        <c:crossBetween val="between"/>
      </c:valAx>
      <c:spPr>
        <a:noFill/>
        <a:ln>
          <a:noFill/>
        </a:ln>
        <a:effectLst/>
      </c:spPr>
    </c:plotArea>
    <c:legend>
      <c:legendPos val="b"/>
      <c:layout>
        <c:manualLayout>
          <c:xMode val="edge"/>
          <c:yMode val="edge"/>
          <c:x val="0.71998303350308124"/>
          <c:y val="0.16508515697760925"/>
          <c:w val="0.28001696649691871"/>
          <c:h val="0.71292860921750922"/>
        </c:manualLayout>
      </c:layout>
      <c:overlay val="0"/>
      <c:spPr>
        <a:noFill/>
        <a:ln>
          <a:noFill/>
        </a:ln>
        <a:effectLst/>
      </c:spPr>
      <c:txPr>
        <a:bodyPr rot="0" spcFirstLastPara="1" vertOverflow="ellipsis" vert="horz" wrap="square" anchor="ctr" anchorCtr="1"/>
        <a:lstStyle/>
        <a:p>
          <a:pPr>
            <a:defRPr lang="en-US" sz="800" b="0" i="0" u="none" strike="noStrike" kern="1200" baseline="0">
              <a:solidFill>
                <a:schemeClr val="tx2"/>
              </a:solidFill>
              <a:latin typeface="+mn-lt"/>
              <a:ea typeface="+mn-ea"/>
              <a:cs typeface="+mn-cs"/>
            </a:defRPr>
          </a:pPr>
          <a:endParaRPr lang="en-US"/>
        </a:p>
      </c:txPr>
    </c:legend>
    <c:plotVisOnly val="1"/>
    <c:dispBlanksAs val="gap"/>
    <c:showDLblsOverMax val="0"/>
  </c:chart>
  <c:spPr>
    <a:noFill/>
    <a:ln>
      <a:noFill/>
    </a:ln>
    <a:effectLst/>
  </c:spPr>
  <c:txPr>
    <a:bodyPr/>
    <a:lstStyle/>
    <a:p>
      <a:pPr algn="ctr">
        <a:defRPr lang="en-US" sz="800" b="0" i="0" u="none" strike="noStrike" kern="1200" baseline="0">
          <a:solidFill>
            <a:schemeClr val="tx2"/>
          </a:solidFill>
          <a:latin typeface="+mn-lt"/>
          <a:ea typeface="+mn-ea"/>
          <a:cs typeface="+mn-cs"/>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lgn="ctr">
              <a:defRPr lang="en-US" sz="1000" b="1" i="0" u="none" strike="noStrike" kern="1200" spc="0" baseline="0">
                <a:solidFill>
                  <a:schemeClr val="tx2"/>
                </a:solidFill>
                <a:latin typeface="+mn-lt"/>
                <a:ea typeface="+mn-ea"/>
                <a:cs typeface="+mn-cs"/>
              </a:defRPr>
            </a:pPr>
            <a:r>
              <a:rPr lang="en-US" sz="1000" b="1" i="0" u="none" strike="noStrike" kern="1200" baseline="0">
                <a:solidFill>
                  <a:schemeClr val="tx2"/>
                </a:solidFill>
                <a:latin typeface="+mn-lt"/>
                <a:ea typeface="+mn-ea"/>
                <a:cs typeface="+mn-cs"/>
              </a:rPr>
              <a:t>Doanh thu duy trì ổn định nhưng biên lợi nhuận gộp tăng mạnh</a:t>
            </a:r>
          </a:p>
        </c:rich>
      </c:tx>
      <c:overlay val="0"/>
      <c:spPr>
        <a:noFill/>
        <a:ln>
          <a:noFill/>
        </a:ln>
        <a:effectLst/>
      </c:spPr>
      <c:txPr>
        <a:bodyPr rot="0" spcFirstLastPara="1" vertOverflow="ellipsis" vert="horz" wrap="square" anchor="ctr" anchorCtr="1"/>
        <a:lstStyle/>
        <a:p>
          <a:pPr algn="ctr">
            <a:defRPr lang="en-US" sz="1000" b="1" i="0" u="none" strike="noStrike" kern="1200" spc="0" baseline="0">
              <a:solidFill>
                <a:schemeClr val="tx2"/>
              </a:solidFill>
              <a:latin typeface="+mn-lt"/>
              <a:ea typeface="+mn-ea"/>
              <a:cs typeface="+mn-cs"/>
            </a:defRPr>
          </a:pPr>
          <a:endParaRPr lang="en-US"/>
        </a:p>
      </c:txPr>
    </c:title>
    <c:autoTitleDeleted val="0"/>
    <c:plotArea>
      <c:layout>
        <c:manualLayout>
          <c:layoutTarget val="inner"/>
          <c:xMode val="edge"/>
          <c:yMode val="edge"/>
          <c:x val="0.10556362138923185"/>
          <c:y val="0.12369296728524712"/>
          <c:w val="0.82912036122415012"/>
          <c:h val="0.69414950913530582"/>
        </c:manualLayout>
      </c:layout>
      <c:barChart>
        <c:barDir val="col"/>
        <c:grouping val="clustered"/>
        <c:varyColors val="0"/>
        <c:ser>
          <c:idx val="0"/>
          <c:order val="0"/>
          <c:tx>
            <c:strRef>
              <c:f>'[FiinProX_DuLieuTaiChinh_BaoCaoTaiChinh_Yearly_PVD_20240329.xlsx]Kết quả kinh doanh'!$A$12</c:f>
              <c:strCache>
                <c:ptCount val="1"/>
                <c:pt idx="0">
                  <c:v>Doanh thu thuần</c:v>
                </c:pt>
              </c:strCache>
            </c:strRef>
          </c:tx>
          <c:spPr>
            <a:solidFill>
              <a:schemeClr val="accent1"/>
            </a:solidFill>
            <a:ln>
              <a:noFill/>
            </a:ln>
            <a:effectLst/>
          </c:spPr>
          <c:invertIfNegative val="0"/>
          <c:cat>
            <c:strRef>
              <c:f>'[FiinProX_DuLieuTaiChinh_BaoCaoTaiChinh_Yearly_PVD_20240329.xlsx]Kết quả kinh doanh'!$B$11:$F$11</c:f>
              <c:strCache>
                <c:ptCount val="5"/>
                <c:pt idx="0">
                  <c:v>2019</c:v>
                </c:pt>
                <c:pt idx="1">
                  <c:v>2020</c:v>
                </c:pt>
                <c:pt idx="2">
                  <c:v>2021</c:v>
                </c:pt>
                <c:pt idx="3">
                  <c:v>2022</c:v>
                </c:pt>
                <c:pt idx="4">
                  <c:v>2023</c:v>
                </c:pt>
              </c:strCache>
            </c:strRef>
          </c:cat>
          <c:val>
            <c:numRef>
              <c:f>'[FiinProX_DuLieuTaiChinh_BaoCaoTaiChinh_Yearly_PVD_20240329.xlsx]Kết quả kinh doanh'!$B$12:$F$12</c:f>
              <c:numCache>
                <c:formatCode>#,##0.00</c:formatCode>
                <c:ptCount val="5"/>
                <c:pt idx="0">
                  <c:v>188.52278338161415</c:v>
                </c:pt>
                <c:pt idx="1">
                  <c:v>226.05442431141375</c:v>
                </c:pt>
                <c:pt idx="2">
                  <c:v>174.3225115475567</c:v>
                </c:pt>
                <c:pt idx="3">
                  <c:v>230.93557031547618</c:v>
                </c:pt>
                <c:pt idx="4">
                  <c:v>232.38374927498097</c:v>
                </c:pt>
              </c:numCache>
            </c:numRef>
          </c:val>
          <c:extLst>
            <c:ext xmlns:c16="http://schemas.microsoft.com/office/drawing/2014/chart" uri="{C3380CC4-5D6E-409C-BE32-E72D297353CC}">
              <c16:uniqueId val="{00000000-4255-44C5-BE22-7318043BF059}"/>
            </c:ext>
          </c:extLst>
        </c:ser>
        <c:ser>
          <c:idx val="19"/>
          <c:order val="19"/>
          <c:tx>
            <c:strRef>
              <c:f>'[FiinProX_DuLieuTaiChinh_BaoCaoTaiChinh_Yearly_PVD_20240329.xlsx]Kết quả kinh doanh'!$A$31</c:f>
              <c:strCache>
                <c:ptCount val="1"/>
                <c:pt idx="0">
                  <c:v>Lãi/(lỗ) thuần sau thuế</c:v>
                </c:pt>
              </c:strCache>
            </c:strRef>
          </c:tx>
          <c:spPr>
            <a:solidFill>
              <a:schemeClr val="accent2">
                <a:lumMod val="80000"/>
              </a:schemeClr>
            </a:solidFill>
            <a:ln>
              <a:noFill/>
            </a:ln>
            <a:effectLst/>
          </c:spPr>
          <c:invertIfNegative val="0"/>
          <c:cat>
            <c:strRef>
              <c:f>'[FiinProX_DuLieuTaiChinh_BaoCaoTaiChinh_Yearly_PVD_20240329.xlsx]Kết quả kinh doanh'!$B$11:$F$11</c:f>
              <c:strCache>
                <c:ptCount val="5"/>
                <c:pt idx="0">
                  <c:v>2019</c:v>
                </c:pt>
                <c:pt idx="1">
                  <c:v>2020</c:v>
                </c:pt>
                <c:pt idx="2">
                  <c:v>2021</c:v>
                </c:pt>
                <c:pt idx="3">
                  <c:v>2022</c:v>
                </c:pt>
                <c:pt idx="4">
                  <c:v>2023</c:v>
                </c:pt>
              </c:strCache>
            </c:strRef>
          </c:cat>
          <c:val>
            <c:numRef>
              <c:f>'[FiinProX_DuLieuTaiChinh_BaoCaoTaiChinh_Yearly_PVD_20240329.xlsx]Kết quả kinh doanh'!$B$31:$F$31</c:f>
              <c:numCache>
                <c:formatCode>#,##0.00</c:formatCode>
                <c:ptCount val="5"/>
                <c:pt idx="0">
                  <c:v>7.4308517621061725</c:v>
                </c:pt>
                <c:pt idx="1">
                  <c:v>7.9474340239948109</c:v>
                </c:pt>
                <c:pt idx="2">
                  <c:v>1.604274319808028</c:v>
                </c:pt>
                <c:pt idx="3">
                  <c:v>-6.5840322428571429</c:v>
                </c:pt>
                <c:pt idx="4">
                  <c:v>21.616597322523891</c:v>
                </c:pt>
              </c:numCache>
            </c:numRef>
          </c:val>
          <c:extLst>
            <c:ext xmlns:c16="http://schemas.microsoft.com/office/drawing/2014/chart" uri="{C3380CC4-5D6E-409C-BE32-E72D297353CC}">
              <c16:uniqueId val="{00000001-4255-44C5-BE22-7318043BF059}"/>
            </c:ext>
          </c:extLst>
        </c:ser>
        <c:dLbls>
          <c:showLegendKey val="0"/>
          <c:showVal val="0"/>
          <c:showCatName val="0"/>
          <c:showSerName val="0"/>
          <c:showPercent val="0"/>
          <c:showBubbleSize val="0"/>
        </c:dLbls>
        <c:gapWidth val="182"/>
        <c:axId val="192876911"/>
        <c:axId val="589751247"/>
        <c:extLst>
          <c:ext xmlns:c15="http://schemas.microsoft.com/office/drawing/2012/chart" uri="{02D57815-91ED-43cb-92C2-25804820EDAC}">
            <c15:filteredBarSeries>
              <c15:ser>
                <c:idx val="1"/>
                <c:order val="1"/>
                <c:tx>
                  <c:strRef>
                    <c:extLst>
                      <c:ext uri="{02D57815-91ED-43cb-92C2-25804820EDAC}">
                        <c15:formulaRef>
                          <c15:sqref>'[FiinProX_DuLieuTaiChinh_BaoCaoTaiChinh_Yearly_PVD_20240329.xlsx]Kết quả kinh doanh'!$A$13</c15:sqref>
                        </c15:formulaRef>
                      </c:ext>
                    </c:extLst>
                    <c:strCache>
                      <c:ptCount val="1"/>
                      <c:pt idx="0">
                        <c:v>Giá vốn hàng bán</c:v>
                      </c:pt>
                    </c:strCache>
                  </c:strRef>
                </c:tx>
                <c:spPr>
                  <a:solidFill>
                    <a:schemeClr val="accent2"/>
                  </a:solidFill>
                  <a:ln>
                    <a:noFill/>
                  </a:ln>
                  <a:effectLst/>
                </c:spPr>
                <c:invertIfNegative val="0"/>
                <c:cat>
                  <c:strRef>
                    <c:extLst>
                      <c:ext uri="{02D57815-91ED-43cb-92C2-25804820EDAC}">
                        <c15:formulaRef>
                          <c15:sqref>'[FiinProX_DuLieuTaiChinh_BaoCaoTaiChinh_Yearly_PVD_20240329.xlsx]Kết quả kinh doanh'!$B$11:$F$11</c15:sqref>
                        </c15:formulaRef>
                      </c:ext>
                    </c:extLst>
                    <c:strCache>
                      <c:ptCount val="5"/>
                      <c:pt idx="0">
                        <c:v>2019</c:v>
                      </c:pt>
                      <c:pt idx="1">
                        <c:v>2020</c:v>
                      </c:pt>
                      <c:pt idx="2">
                        <c:v>2021</c:v>
                      </c:pt>
                      <c:pt idx="3">
                        <c:v>2022</c:v>
                      </c:pt>
                      <c:pt idx="4">
                        <c:v>2023</c:v>
                      </c:pt>
                    </c:strCache>
                  </c:strRef>
                </c:cat>
                <c:val>
                  <c:numRef>
                    <c:extLst>
                      <c:ext uri="{02D57815-91ED-43cb-92C2-25804820EDAC}">
                        <c15:formulaRef>
                          <c15:sqref>'[FiinProX_DuLieuTaiChinh_BaoCaoTaiChinh_Yearly_PVD_20240329.xlsx]Kết quả kinh doanh'!$B$13:$F$13</c15:sqref>
                        </c15:formulaRef>
                      </c:ext>
                    </c:extLst>
                    <c:numCache>
                      <c:formatCode>#,##0.00</c:formatCode>
                      <c:ptCount val="5"/>
                      <c:pt idx="0">
                        <c:v>-169.0937974404834</c:v>
                      </c:pt>
                      <c:pt idx="1">
                        <c:v>-211.83933597185472</c:v>
                      </c:pt>
                      <c:pt idx="2">
                        <c:v>-158.12528439376089</c:v>
                      </c:pt>
                      <c:pt idx="3">
                        <c:v>-206.38508858112243</c:v>
                      </c:pt>
                      <c:pt idx="4">
                        <c:v>-180.37876202399136</c:v>
                      </c:pt>
                    </c:numCache>
                  </c:numRef>
                </c:val>
                <c:extLst>
                  <c:ext xmlns:c16="http://schemas.microsoft.com/office/drawing/2014/chart" uri="{C3380CC4-5D6E-409C-BE32-E72D297353CC}">
                    <c16:uniqueId val="{00000003-4255-44C5-BE22-7318043BF059}"/>
                  </c:ext>
                </c:extLst>
              </c15:ser>
            </c15:filteredBarSeries>
            <c15:filteredBarSeries>
              <c15:ser>
                <c:idx val="3"/>
                <c:order val="3"/>
                <c:tx>
                  <c:strRef>
                    <c:extLst xmlns:c15="http://schemas.microsoft.com/office/drawing/2012/chart">
                      <c:ext xmlns:c15="http://schemas.microsoft.com/office/drawing/2012/chart" uri="{02D57815-91ED-43cb-92C2-25804820EDAC}">
                        <c15:formulaRef>
                          <c15:sqref>'[FiinProX_DuLieuTaiChinh_BaoCaoTaiChinh_Yearly_PVD_20240329.xlsx]Kết quả kinh doanh'!$A$15</c15:sqref>
                        </c15:formulaRef>
                      </c:ext>
                    </c:extLst>
                    <c:strCache>
                      <c:ptCount val="1"/>
                      <c:pt idx="0">
                        <c:v>Lợi nhuận gộp về bán hàng và cung cấp dịch vụ</c:v>
                      </c:pt>
                    </c:strCache>
                  </c:strRef>
                </c:tx>
                <c:spPr>
                  <a:solidFill>
                    <a:schemeClr val="accent4"/>
                  </a:solidFill>
                  <a:ln>
                    <a:noFill/>
                  </a:ln>
                  <a:effectLst/>
                </c:spPr>
                <c:invertIfNegative val="0"/>
                <c:cat>
                  <c:strRef>
                    <c:extLst xmlns:c15="http://schemas.microsoft.com/office/drawing/2012/chart">
                      <c:ext xmlns:c15="http://schemas.microsoft.com/office/drawing/2012/chart" uri="{02D57815-91ED-43cb-92C2-25804820EDAC}">
                        <c15:formulaRef>
                          <c15:sqref>'[FiinProX_DuLieuTaiChinh_BaoCaoTaiChinh_Yearly_PVD_20240329.xlsx]Kết quả kinh doanh'!$B$11:$F$11</c15:sqref>
                        </c15:formulaRef>
                      </c:ext>
                    </c:extLst>
                    <c:strCache>
                      <c:ptCount val="5"/>
                      <c:pt idx="0">
                        <c:v>2019</c:v>
                      </c:pt>
                      <c:pt idx="1">
                        <c:v>2020</c:v>
                      </c:pt>
                      <c:pt idx="2">
                        <c:v>2021</c:v>
                      </c:pt>
                      <c:pt idx="3">
                        <c:v>2022</c:v>
                      </c:pt>
                      <c:pt idx="4">
                        <c:v>2023</c:v>
                      </c:pt>
                    </c:strCache>
                  </c:strRef>
                </c:cat>
                <c:val>
                  <c:numRef>
                    <c:extLst xmlns:c15="http://schemas.microsoft.com/office/drawing/2012/chart">
                      <c:ext xmlns:c15="http://schemas.microsoft.com/office/drawing/2012/chart" uri="{02D57815-91ED-43cb-92C2-25804820EDAC}">
                        <c15:formulaRef>
                          <c15:sqref>'[FiinProX_DuLieuTaiChinh_BaoCaoTaiChinh_Yearly_PVD_20240329.xlsx]Kết quả kinh doanh'!$B$15:$F$15</c15:sqref>
                        </c15:formulaRef>
                      </c:ext>
                    </c:extLst>
                    <c:numCache>
                      <c:formatCode>#,##0.00</c:formatCode>
                      <c:ptCount val="5"/>
                      <c:pt idx="0">
                        <c:v>19.428985941130772</c:v>
                      </c:pt>
                      <c:pt idx="1">
                        <c:v>14.215088339559015</c:v>
                      </c:pt>
                      <c:pt idx="2">
                        <c:v>16.197227153795811</c:v>
                      </c:pt>
                      <c:pt idx="3">
                        <c:v>24.550481734353742</c:v>
                      </c:pt>
                      <c:pt idx="4">
                        <c:v>52.004987250989643</c:v>
                      </c:pt>
                    </c:numCache>
                  </c:numRef>
                </c:val>
                <c:extLst xmlns:c15="http://schemas.microsoft.com/office/drawing/2012/chart">
                  <c:ext xmlns:c16="http://schemas.microsoft.com/office/drawing/2014/chart" uri="{C3380CC4-5D6E-409C-BE32-E72D297353CC}">
                    <c16:uniqueId val="{00000004-4255-44C5-BE22-7318043BF059}"/>
                  </c:ext>
                </c:extLst>
              </c15:ser>
            </c15:filteredBarSeries>
            <c15:filteredBarSeries>
              <c15:ser>
                <c:idx val="4"/>
                <c:order val="4"/>
                <c:tx>
                  <c:strRef>
                    <c:extLst xmlns:c15="http://schemas.microsoft.com/office/drawing/2012/chart">
                      <c:ext xmlns:c15="http://schemas.microsoft.com/office/drawing/2012/chart" uri="{02D57815-91ED-43cb-92C2-25804820EDAC}">
                        <c15:formulaRef>
                          <c15:sqref>'[FiinProX_DuLieuTaiChinh_BaoCaoTaiChinh_Yearly_PVD_20240329.xlsx]Kết quả kinh doanh'!$A$16</c15:sqref>
                        </c15:formulaRef>
                      </c:ext>
                    </c:extLst>
                    <c:strCache>
                      <c:ptCount val="1"/>
                      <c:pt idx="0">
                        <c:v>Doanh thu hoạt động tài chính</c:v>
                      </c:pt>
                    </c:strCache>
                  </c:strRef>
                </c:tx>
                <c:spPr>
                  <a:solidFill>
                    <a:schemeClr val="accent5"/>
                  </a:solidFill>
                  <a:ln>
                    <a:noFill/>
                  </a:ln>
                  <a:effectLst/>
                </c:spPr>
                <c:invertIfNegative val="0"/>
                <c:cat>
                  <c:strRef>
                    <c:extLst xmlns:c15="http://schemas.microsoft.com/office/drawing/2012/chart">
                      <c:ext xmlns:c15="http://schemas.microsoft.com/office/drawing/2012/chart" uri="{02D57815-91ED-43cb-92C2-25804820EDAC}">
                        <c15:formulaRef>
                          <c15:sqref>'[FiinProX_DuLieuTaiChinh_BaoCaoTaiChinh_Yearly_PVD_20240329.xlsx]Kết quả kinh doanh'!$B$11:$F$11</c15:sqref>
                        </c15:formulaRef>
                      </c:ext>
                    </c:extLst>
                    <c:strCache>
                      <c:ptCount val="5"/>
                      <c:pt idx="0">
                        <c:v>2019</c:v>
                      </c:pt>
                      <c:pt idx="1">
                        <c:v>2020</c:v>
                      </c:pt>
                      <c:pt idx="2">
                        <c:v>2021</c:v>
                      </c:pt>
                      <c:pt idx="3">
                        <c:v>2022</c:v>
                      </c:pt>
                      <c:pt idx="4">
                        <c:v>2023</c:v>
                      </c:pt>
                    </c:strCache>
                  </c:strRef>
                </c:cat>
                <c:val>
                  <c:numRef>
                    <c:extLst xmlns:c15="http://schemas.microsoft.com/office/drawing/2012/chart">
                      <c:ext xmlns:c15="http://schemas.microsoft.com/office/drawing/2012/chart" uri="{02D57815-91ED-43cb-92C2-25804820EDAC}">
                        <c15:formulaRef>
                          <c15:sqref>'[FiinProX_DuLieuTaiChinh_BaoCaoTaiChinh_Yearly_PVD_20240329.xlsx]Kết quả kinh doanh'!$B$16:$F$16</c15:sqref>
                        </c15:formulaRef>
                      </c:ext>
                    </c:extLst>
                    <c:numCache>
                      <c:formatCode>#,##0.00</c:formatCode>
                      <c:ptCount val="5"/>
                      <c:pt idx="0">
                        <c:v>7.1266700129477778</c:v>
                      </c:pt>
                      <c:pt idx="1">
                        <c:v>6.7985098483787292</c:v>
                      </c:pt>
                      <c:pt idx="2">
                        <c:v>7.147339059336824</c:v>
                      </c:pt>
                      <c:pt idx="3">
                        <c:v>4.9977481022108847</c:v>
                      </c:pt>
                      <c:pt idx="4">
                        <c:v>5.3668401468671281</c:v>
                      </c:pt>
                    </c:numCache>
                  </c:numRef>
                </c:val>
                <c:extLst xmlns:c15="http://schemas.microsoft.com/office/drawing/2012/chart">
                  <c:ext xmlns:c16="http://schemas.microsoft.com/office/drawing/2014/chart" uri="{C3380CC4-5D6E-409C-BE32-E72D297353CC}">
                    <c16:uniqueId val="{00000005-4255-44C5-BE22-7318043BF059}"/>
                  </c:ext>
                </c:extLst>
              </c15:ser>
            </c15:filteredBarSeries>
            <c15:filteredBarSeries>
              <c15:ser>
                <c:idx val="5"/>
                <c:order val="5"/>
                <c:tx>
                  <c:strRef>
                    <c:extLst xmlns:c15="http://schemas.microsoft.com/office/drawing/2012/chart">
                      <c:ext xmlns:c15="http://schemas.microsoft.com/office/drawing/2012/chart" uri="{02D57815-91ED-43cb-92C2-25804820EDAC}">
                        <c15:formulaRef>
                          <c15:sqref>'[FiinProX_DuLieuTaiChinh_BaoCaoTaiChinh_Yearly_PVD_20240329.xlsx]Kết quả kinh doanh'!$A$17</c15:sqref>
                        </c15:formulaRef>
                      </c:ext>
                    </c:extLst>
                    <c:strCache>
                      <c:ptCount val="1"/>
                      <c:pt idx="0">
                        <c:v>Chi phí tài chính</c:v>
                      </c:pt>
                    </c:strCache>
                  </c:strRef>
                </c:tx>
                <c:spPr>
                  <a:solidFill>
                    <a:schemeClr val="accent6"/>
                  </a:solidFill>
                  <a:ln>
                    <a:noFill/>
                  </a:ln>
                  <a:effectLst/>
                </c:spPr>
                <c:invertIfNegative val="0"/>
                <c:cat>
                  <c:strRef>
                    <c:extLst xmlns:c15="http://schemas.microsoft.com/office/drawing/2012/chart">
                      <c:ext xmlns:c15="http://schemas.microsoft.com/office/drawing/2012/chart" uri="{02D57815-91ED-43cb-92C2-25804820EDAC}">
                        <c15:formulaRef>
                          <c15:sqref>'[FiinProX_DuLieuTaiChinh_BaoCaoTaiChinh_Yearly_PVD_20240329.xlsx]Kết quả kinh doanh'!$B$11:$F$11</c15:sqref>
                        </c15:formulaRef>
                      </c:ext>
                    </c:extLst>
                    <c:strCache>
                      <c:ptCount val="5"/>
                      <c:pt idx="0">
                        <c:v>2019</c:v>
                      </c:pt>
                      <c:pt idx="1">
                        <c:v>2020</c:v>
                      </c:pt>
                      <c:pt idx="2">
                        <c:v>2021</c:v>
                      </c:pt>
                      <c:pt idx="3">
                        <c:v>2022</c:v>
                      </c:pt>
                      <c:pt idx="4">
                        <c:v>2023</c:v>
                      </c:pt>
                    </c:strCache>
                  </c:strRef>
                </c:cat>
                <c:val>
                  <c:numRef>
                    <c:extLst xmlns:c15="http://schemas.microsoft.com/office/drawing/2012/chart">
                      <c:ext xmlns:c15="http://schemas.microsoft.com/office/drawing/2012/chart" uri="{02D57815-91ED-43cb-92C2-25804820EDAC}">
                        <c15:formulaRef>
                          <c15:sqref>'[FiinProX_DuLieuTaiChinh_BaoCaoTaiChinh_Yearly_PVD_20240329.xlsx]Kết quả kinh doanh'!$B$17:$F$17</c15:sqref>
                        </c15:formulaRef>
                      </c:ext>
                    </c:extLst>
                    <c:numCache>
                      <c:formatCode>#,##0.00</c:formatCode>
                      <c:ptCount val="5"/>
                      <c:pt idx="0">
                        <c:v>-10.41675377781614</c:v>
                      </c:pt>
                      <c:pt idx="1">
                        <c:v>-8.6916400845654991</c:v>
                      </c:pt>
                      <c:pt idx="2">
                        <c:v>-7.4543851245637001</c:v>
                      </c:pt>
                      <c:pt idx="3">
                        <c:v>-13.287553890136055</c:v>
                      </c:pt>
                      <c:pt idx="4">
                        <c:v>-15.676469983326003</c:v>
                      </c:pt>
                    </c:numCache>
                  </c:numRef>
                </c:val>
                <c:extLst xmlns:c15="http://schemas.microsoft.com/office/drawing/2012/chart">
                  <c:ext xmlns:c16="http://schemas.microsoft.com/office/drawing/2014/chart" uri="{C3380CC4-5D6E-409C-BE32-E72D297353CC}">
                    <c16:uniqueId val="{00000006-4255-44C5-BE22-7318043BF059}"/>
                  </c:ext>
                </c:extLst>
              </c15:ser>
            </c15:filteredBarSeries>
            <c15:filteredBarSeries>
              <c15:ser>
                <c:idx val="6"/>
                <c:order val="6"/>
                <c:tx>
                  <c:strRef>
                    <c:extLst xmlns:c15="http://schemas.microsoft.com/office/drawing/2012/chart">
                      <c:ext xmlns:c15="http://schemas.microsoft.com/office/drawing/2012/chart" uri="{02D57815-91ED-43cb-92C2-25804820EDAC}">
                        <c15:formulaRef>
                          <c15:sqref>'[FiinProX_DuLieuTaiChinh_BaoCaoTaiChinh_Yearly_PVD_20240329.xlsx]Kết quả kinh doanh'!$A$18</c15:sqref>
                        </c15:formulaRef>
                      </c:ext>
                    </c:extLst>
                    <c:strCache>
                      <c:ptCount val="1"/>
                      <c:pt idx="0">
                        <c:v>     Trong đó: Chi phí lãi vay</c:v>
                      </c:pt>
                    </c:strCache>
                  </c:strRef>
                </c:tx>
                <c:spPr>
                  <a:solidFill>
                    <a:schemeClr val="accent1">
                      <a:lumMod val="60000"/>
                    </a:schemeClr>
                  </a:solidFill>
                  <a:ln>
                    <a:noFill/>
                  </a:ln>
                  <a:effectLst/>
                </c:spPr>
                <c:invertIfNegative val="0"/>
                <c:cat>
                  <c:strRef>
                    <c:extLst xmlns:c15="http://schemas.microsoft.com/office/drawing/2012/chart">
                      <c:ext xmlns:c15="http://schemas.microsoft.com/office/drawing/2012/chart" uri="{02D57815-91ED-43cb-92C2-25804820EDAC}">
                        <c15:formulaRef>
                          <c15:sqref>'[FiinProX_DuLieuTaiChinh_BaoCaoTaiChinh_Yearly_PVD_20240329.xlsx]Kết quả kinh doanh'!$B$11:$F$11</c15:sqref>
                        </c15:formulaRef>
                      </c:ext>
                    </c:extLst>
                    <c:strCache>
                      <c:ptCount val="5"/>
                      <c:pt idx="0">
                        <c:v>2019</c:v>
                      </c:pt>
                      <c:pt idx="1">
                        <c:v>2020</c:v>
                      </c:pt>
                      <c:pt idx="2">
                        <c:v>2021</c:v>
                      </c:pt>
                      <c:pt idx="3">
                        <c:v>2022</c:v>
                      </c:pt>
                      <c:pt idx="4">
                        <c:v>2023</c:v>
                      </c:pt>
                    </c:strCache>
                  </c:strRef>
                </c:cat>
                <c:val>
                  <c:numRef>
                    <c:extLst xmlns:c15="http://schemas.microsoft.com/office/drawing/2012/chart">
                      <c:ext xmlns:c15="http://schemas.microsoft.com/office/drawing/2012/chart" uri="{02D57815-91ED-43cb-92C2-25804820EDAC}">
                        <c15:formulaRef>
                          <c15:sqref>'[FiinProX_DuLieuTaiChinh_BaoCaoTaiChinh_Yearly_PVD_20240329.xlsx]Kết quả kinh doanh'!$B$18:$F$18</c15:sqref>
                        </c15:formulaRef>
                      </c:ext>
                    </c:extLst>
                    <c:numCache>
                      <c:formatCode>#,##0.00</c:formatCode>
                      <c:ptCount val="5"/>
                      <c:pt idx="0">
                        <c:v>-6.8311505063444109</c:v>
                      </c:pt>
                      <c:pt idx="1">
                        <c:v>-5.1403607608300907</c:v>
                      </c:pt>
                      <c:pt idx="2">
                        <c:v>-4.7680436439790581</c:v>
                      </c:pt>
                      <c:pt idx="3">
                        <c:v>-7.1442149035714291</c:v>
                      </c:pt>
                      <c:pt idx="4">
                        <c:v>-10.016392842656643</c:v>
                      </c:pt>
                    </c:numCache>
                  </c:numRef>
                </c:val>
                <c:extLst xmlns:c15="http://schemas.microsoft.com/office/drawing/2012/chart">
                  <c:ext xmlns:c16="http://schemas.microsoft.com/office/drawing/2014/chart" uri="{C3380CC4-5D6E-409C-BE32-E72D297353CC}">
                    <c16:uniqueId val="{00000007-4255-44C5-BE22-7318043BF059}"/>
                  </c:ext>
                </c:extLst>
              </c15:ser>
            </c15:filteredBarSeries>
            <c15:filteredBarSeries>
              <c15:ser>
                <c:idx val="7"/>
                <c:order val="7"/>
                <c:tx>
                  <c:strRef>
                    <c:extLst xmlns:c15="http://schemas.microsoft.com/office/drawing/2012/chart">
                      <c:ext xmlns:c15="http://schemas.microsoft.com/office/drawing/2012/chart" uri="{02D57815-91ED-43cb-92C2-25804820EDAC}">
                        <c15:formulaRef>
                          <c15:sqref>'[FiinProX_DuLieuTaiChinh_BaoCaoTaiChinh_Yearly_PVD_20240329.xlsx]Kết quả kinh doanh'!$A$19</c15:sqref>
                        </c15:formulaRef>
                      </c:ext>
                    </c:extLst>
                    <c:strCache>
                      <c:ptCount val="1"/>
                      <c:pt idx="0">
                        <c:v>Lãi/(lỗ) từ công ty liên doanh (từ năm 2015)</c:v>
                      </c:pt>
                    </c:strCache>
                  </c:strRef>
                </c:tx>
                <c:spPr>
                  <a:solidFill>
                    <a:schemeClr val="accent2">
                      <a:lumMod val="60000"/>
                    </a:schemeClr>
                  </a:solidFill>
                  <a:ln>
                    <a:noFill/>
                  </a:ln>
                  <a:effectLst/>
                </c:spPr>
                <c:invertIfNegative val="0"/>
                <c:cat>
                  <c:strRef>
                    <c:extLst xmlns:c15="http://schemas.microsoft.com/office/drawing/2012/chart">
                      <c:ext xmlns:c15="http://schemas.microsoft.com/office/drawing/2012/chart" uri="{02D57815-91ED-43cb-92C2-25804820EDAC}">
                        <c15:formulaRef>
                          <c15:sqref>'[FiinProX_DuLieuTaiChinh_BaoCaoTaiChinh_Yearly_PVD_20240329.xlsx]Kết quả kinh doanh'!$B$11:$F$11</c15:sqref>
                        </c15:formulaRef>
                      </c:ext>
                    </c:extLst>
                    <c:strCache>
                      <c:ptCount val="5"/>
                      <c:pt idx="0">
                        <c:v>2019</c:v>
                      </c:pt>
                      <c:pt idx="1">
                        <c:v>2020</c:v>
                      </c:pt>
                      <c:pt idx="2">
                        <c:v>2021</c:v>
                      </c:pt>
                      <c:pt idx="3">
                        <c:v>2022</c:v>
                      </c:pt>
                      <c:pt idx="4">
                        <c:v>2023</c:v>
                      </c:pt>
                    </c:strCache>
                  </c:strRef>
                </c:cat>
                <c:val>
                  <c:numRef>
                    <c:extLst xmlns:c15="http://schemas.microsoft.com/office/drawing/2012/chart">
                      <c:ext xmlns:c15="http://schemas.microsoft.com/office/drawing/2012/chart" uri="{02D57815-91ED-43cb-92C2-25804820EDAC}">
                        <c15:formulaRef>
                          <c15:sqref>'[FiinProX_DuLieuTaiChinh_BaoCaoTaiChinh_Yearly_PVD_20240329.xlsx]Kết quả kinh doanh'!$B$19:$F$19</c15:sqref>
                        </c15:formulaRef>
                      </c:ext>
                    </c:extLst>
                    <c:numCache>
                      <c:formatCode>#,##0.00</c:formatCode>
                      <c:ptCount val="5"/>
                      <c:pt idx="0">
                        <c:v>4.774745126629262</c:v>
                      </c:pt>
                      <c:pt idx="1">
                        <c:v>9.356148852658885</c:v>
                      </c:pt>
                      <c:pt idx="2">
                        <c:v>4.5194559757853403</c:v>
                      </c:pt>
                      <c:pt idx="3">
                        <c:v>1.9156771464285716</c:v>
                      </c:pt>
                      <c:pt idx="4">
                        <c:v>2.6445293924187294</c:v>
                      </c:pt>
                    </c:numCache>
                  </c:numRef>
                </c:val>
                <c:extLst xmlns:c15="http://schemas.microsoft.com/office/drawing/2012/chart">
                  <c:ext xmlns:c16="http://schemas.microsoft.com/office/drawing/2014/chart" uri="{C3380CC4-5D6E-409C-BE32-E72D297353CC}">
                    <c16:uniqueId val="{00000008-4255-44C5-BE22-7318043BF059}"/>
                  </c:ext>
                </c:extLst>
              </c15:ser>
            </c15:filteredBarSeries>
            <c15:filteredBarSeries>
              <c15:ser>
                <c:idx val="8"/>
                <c:order val="8"/>
                <c:tx>
                  <c:strRef>
                    <c:extLst xmlns:c15="http://schemas.microsoft.com/office/drawing/2012/chart">
                      <c:ext xmlns:c15="http://schemas.microsoft.com/office/drawing/2012/chart" uri="{02D57815-91ED-43cb-92C2-25804820EDAC}">
                        <c15:formulaRef>
                          <c15:sqref>'[FiinProX_DuLieuTaiChinh_BaoCaoTaiChinh_Yearly_PVD_20240329.xlsx]Kết quả kinh doanh'!$A$20</c15:sqref>
                        </c15:formulaRef>
                      </c:ext>
                    </c:extLst>
                    <c:strCache>
                      <c:ptCount val="1"/>
                      <c:pt idx="0">
                        <c:v>Chi phí bán hàng</c:v>
                      </c:pt>
                    </c:strCache>
                  </c:strRef>
                </c:tx>
                <c:spPr>
                  <a:solidFill>
                    <a:schemeClr val="accent3">
                      <a:lumMod val="60000"/>
                    </a:schemeClr>
                  </a:solidFill>
                  <a:ln>
                    <a:noFill/>
                  </a:ln>
                  <a:effectLst/>
                </c:spPr>
                <c:invertIfNegative val="0"/>
                <c:cat>
                  <c:strRef>
                    <c:extLst xmlns:c15="http://schemas.microsoft.com/office/drawing/2012/chart">
                      <c:ext xmlns:c15="http://schemas.microsoft.com/office/drawing/2012/chart" uri="{02D57815-91ED-43cb-92C2-25804820EDAC}">
                        <c15:formulaRef>
                          <c15:sqref>'[FiinProX_DuLieuTaiChinh_BaoCaoTaiChinh_Yearly_PVD_20240329.xlsx]Kết quả kinh doanh'!$B$11:$F$11</c15:sqref>
                        </c15:formulaRef>
                      </c:ext>
                    </c:extLst>
                    <c:strCache>
                      <c:ptCount val="5"/>
                      <c:pt idx="0">
                        <c:v>2019</c:v>
                      </c:pt>
                      <c:pt idx="1">
                        <c:v>2020</c:v>
                      </c:pt>
                      <c:pt idx="2">
                        <c:v>2021</c:v>
                      </c:pt>
                      <c:pt idx="3">
                        <c:v>2022</c:v>
                      </c:pt>
                      <c:pt idx="4">
                        <c:v>2023</c:v>
                      </c:pt>
                    </c:strCache>
                  </c:strRef>
                </c:cat>
                <c:val>
                  <c:numRef>
                    <c:extLst xmlns:c15="http://schemas.microsoft.com/office/drawing/2012/chart">
                      <c:ext xmlns:c15="http://schemas.microsoft.com/office/drawing/2012/chart" uri="{02D57815-91ED-43cb-92C2-25804820EDAC}">
                        <c15:formulaRef>
                          <c15:sqref>'[FiinProX_DuLieuTaiChinh_BaoCaoTaiChinh_Yearly_PVD_20240329.xlsx]Kết quả kinh doanh'!$B$20:$F$20</c15:sqref>
                        </c15:formulaRef>
                      </c:ext>
                    </c:extLst>
                    <c:numCache>
                      <c:formatCode>#,##0.00</c:formatCode>
                      <c:ptCount val="5"/>
                      <c:pt idx="0">
                        <c:v>-0.73079219369874848</c:v>
                      </c:pt>
                      <c:pt idx="1">
                        <c:v>-0.70777000985732808</c:v>
                      </c:pt>
                      <c:pt idx="2">
                        <c:v>-0.56395874476439789</c:v>
                      </c:pt>
                      <c:pt idx="3">
                        <c:v>-0.74960793435374151</c:v>
                      </c:pt>
                      <c:pt idx="4">
                        <c:v>-0.9751971613819026</c:v>
                      </c:pt>
                    </c:numCache>
                  </c:numRef>
                </c:val>
                <c:extLst xmlns:c15="http://schemas.microsoft.com/office/drawing/2012/chart">
                  <c:ext xmlns:c16="http://schemas.microsoft.com/office/drawing/2014/chart" uri="{C3380CC4-5D6E-409C-BE32-E72D297353CC}">
                    <c16:uniqueId val="{00000009-4255-44C5-BE22-7318043BF059}"/>
                  </c:ext>
                </c:extLst>
              </c15:ser>
            </c15:filteredBarSeries>
            <c15:filteredBarSeries>
              <c15:ser>
                <c:idx val="9"/>
                <c:order val="9"/>
                <c:tx>
                  <c:strRef>
                    <c:extLst xmlns:c15="http://schemas.microsoft.com/office/drawing/2012/chart">
                      <c:ext xmlns:c15="http://schemas.microsoft.com/office/drawing/2012/chart" uri="{02D57815-91ED-43cb-92C2-25804820EDAC}">
                        <c15:formulaRef>
                          <c15:sqref>'[FiinProX_DuLieuTaiChinh_BaoCaoTaiChinh_Yearly_PVD_20240329.xlsx]Kết quả kinh doanh'!$A$21</c15:sqref>
                        </c15:formulaRef>
                      </c:ext>
                    </c:extLst>
                    <c:strCache>
                      <c:ptCount val="1"/>
                      <c:pt idx="0">
                        <c:v>Chi phí quản lý doanh  nghiệp</c:v>
                      </c:pt>
                    </c:strCache>
                  </c:strRef>
                </c:tx>
                <c:spPr>
                  <a:solidFill>
                    <a:schemeClr val="accent4">
                      <a:lumMod val="60000"/>
                    </a:schemeClr>
                  </a:solidFill>
                  <a:ln>
                    <a:noFill/>
                  </a:ln>
                  <a:effectLst/>
                </c:spPr>
                <c:invertIfNegative val="0"/>
                <c:cat>
                  <c:strRef>
                    <c:extLst xmlns:c15="http://schemas.microsoft.com/office/drawing/2012/chart">
                      <c:ext xmlns:c15="http://schemas.microsoft.com/office/drawing/2012/chart" uri="{02D57815-91ED-43cb-92C2-25804820EDAC}">
                        <c15:formulaRef>
                          <c15:sqref>'[FiinProX_DuLieuTaiChinh_BaoCaoTaiChinh_Yearly_PVD_20240329.xlsx]Kết quả kinh doanh'!$B$11:$F$11</c15:sqref>
                        </c15:formulaRef>
                      </c:ext>
                    </c:extLst>
                    <c:strCache>
                      <c:ptCount val="5"/>
                      <c:pt idx="0">
                        <c:v>2019</c:v>
                      </c:pt>
                      <c:pt idx="1">
                        <c:v>2020</c:v>
                      </c:pt>
                      <c:pt idx="2">
                        <c:v>2021</c:v>
                      </c:pt>
                      <c:pt idx="3">
                        <c:v>2022</c:v>
                      </c:pt>
                      <c:pt idx="4">
                        <c:v>2023</c:v>
                      </c:pt>
                    </c:strCache>
                  </c:strRef>
                </c:cat>
                <c:val>
                  <c:numRef>
                    <c:extLst xmlns:c15="http://schemas.microsoft.com/office/drawing/2012/chart">
                      <c:ext xmlns:c15="http://schemas.microsoft.com/office/drawing/2012/chart" uri="{02D57815-91ED-43cb-92C2-25804820EDAC}">
                        <c15:formulaRef>
                          <c15:sqref>'[FiinProX_DuLieuTaiChinh_BaoCaoTaiChinh_Yearly_PVD_20240329.xlsx]Kết quả kinh doanh'!$B$21:$F$21</c15:sqref>
                        </c15:formulaRef>
                      </c:ext>
                    </c:extLst>
                    <c:numCache>
                      <c:formatCode>#,##0.00</c:formatCode>
                      <c:ptCount val="5"/>
                      <c:pt idx="0">
                        <c:v>-17.118451770392749</c:v>
                      </c:pt>
                      <c:pt idx="1">
                        <c:v>-13.45795955693904</c:v>
                      </c:pt>
                      <c:pt idx="2">
                        <c:v>-16.824133584860384</c:v>
                      </c:pt>
                      <c:pt idx="3">
                        <c:v>-20.952008175850342</c:v>
                      </c:pt>
                      <c:pt idx="4">
                        <c:v>-20.786820288736056</c:v>
                      </c:pt>
                    </c:numCache>
                  </c:numRef>
                </c:val>
                <c:extLst xmlns:c15="http://schemas.microsoft.com/office/drawing/2012/chart">
                  <c:ext xmlns:c16="http://schemas.microsoft.com/office/drawing/2014/chart" uri="{C3380CC4-5D6E-409C-BE32-E72D297353CC}">
                    <c16:uniqueId val="{0000000A-4255-44C5-BE22-7318043BF059}"/>
                  </c:ext>
                </c:extLst>
              </c15:ser>
            </c15:filteredBarSeries>
            <c15:filteredBarSeries>
              <c15:ser>
                <c:idx val="10"/>
                <c:order val="10"/>
                <c:tx>
                  <c:strRef>
                    <c:extLst xmlns:c15="http://schemas.microsoft.com/office/drawing/2012/chart">
                      <c:ext xmlns:c15="http://schemas.microsoft.com/office/drawing/2012/chart" uri="{02D57815-91ED-43cb-92C2-25804820EDAC}">
                        <c15:formulaRef>
                          <c15:sqref>'[FiinProX_DuLieuTaiChinh_BaoCaoTaiChinh_Yearly_PVD_20240329.xlsx]Kết quả kinh doanh'!$A$22</c15:sqref>
                        </c15:formulaRef>
                      </c:ext>
                    </c:extLst>
                    <c:strCache>
                      <c:ptCount val="1"/>
                      <c:pt idx="0">
                        <c:v>Lãi/(lỗ) từ hoạt động kinh doanh</c:v>
                      </c:pt>
                    </c:strCache>
                  </c:strRef>
                </c:tx>
                <c:spPr>
                  <a:solidFill>
                    <a:schemeClr val="accent5">
                      <a:lumMod val="60000"/>
                    </a:schemeClr>
                  </a:solidFill>
                  <a:ln>
                    <a:noFill/>
                  </a:ln>
                  <a:effectLst/>
                </c:spPr>
                <c:invertIfNegative val="0"/>
                <c:cat>
                  <c:strRef>
                    <c:extLst xmlns:c15="http://schemas.microsoft.com/office/drawing/2012/chart">
                      <c:ext xmlns:c15="http://schemas.microsoft.com/office/drawing/2012/chart" uri="{02D57815-91ED-43cb-92C2-25804820EDAC}">
                        <c15:formulaRef>
                          <c15:sqref>'[FiinProX_DuLieuTaiChinh_BaoCaoTaiChinh_Yearly_PVD_20240329.xlsx]Kết quả kinh doanh'!$B$11:$F$11</c15:sqref>
                        </c15:formulaRef>
                      </c:ext>
                    </c:extLst>
                    <c:strCache>
                      <c:ptCount val="5"/>
                      <c:pt idx="0">
                        <c:v>2019</c:v>
                      </c:pt>
                      <c:pt idx="1">
                        <c:v>2020</c:v>
                      </c:pt>
                      <c:pt idx="2">
                        <c:v>2021</c:v>
                      </c:pt>
                      <c:pt idx="3">
                        <c:v>2022</c:v>
                      </c:pt>
                      <c:pt idx="4">
                        <c:v>2023</c:v>
                      </c:pt>
                    </c:strCache>
                  </c:strRef>
                </c:cat>
                <c:val>
                  <c:numRef>
                    <c:extLst xmlns:c15="http://schemas.microsoft.com/office/drawing/2012/chart">
                      <c:ext xmlns:c15="http://schemas.microsoft.com/office/drawing/2012/chart" uri="{02D57815-91ED-43cb-92C2-25804820EDAC}">
                        <c15:formulaRef>
                          <c15:sqref>'[FiinProX_DuLieuTaiChinh_BaoCaoTaiChinh_Yearly_PVD_20240329.xlsx]Kết quả kinh doanh'!$B$22:$F$22</c15:sqref>
                        </c15:formulaRef>
                      </c:ext>
                    </c:extLst>
                    <c:numCache>
                      <c:formatCode>#,##0.00</c:formatCode>
                      <c:ptCount val="5"/>
                      <c:pt idx="0">
                        <c:v>3.0644033388001723</c:v>
                      </c:pt>
                      <c:pt idx="1">
                        <c:v>7.5123773892347607</c:v>
                      </c:pt>
                      <c:pt idx="2">
                        <c:v>3.0215447347294937</c:v>
                      </c:pt>
                      <c:pt idx="3">
                        <c:v>-3.5252630173469388</c:v>
                      </c:pt>
                      <c:pt idx="4">
                        <c:v>22.577869356831538</c:v>
                      </c:pt>
                    </c:numCache>
                  </c:numRef>
                </c:val>
                <c:extLst xmlns:c15="http://schemas.microsoft.com/office/drawing/2012/chart">
                  <c:ext xmlns:c16="http://schemas.microsoft.com/office/drawing/2014/chart" uri="{C3380CC4-5D6E-409C-BE32-E72D297353CC}">
                    <c16:uniqueId val="{0000000B-4255-44C5-BE22-7318043BF059}"/>
                  </c:ext>
                </c:extLst>
              </c15:ser>
            </c15:filteredBarSeries>
            <c15:filteredBarSeries>
              <c15:ser>
                <c:idx val="11"/>
                <c:order val="11"/>
                <c:tx>
                  <c:strRef>
                    <c:extLst xmlns:c15="http://schemas.microsoft.com/office/drawing/2012/chart">
                      <c:ext xmlns:c15="http://schemas.microsoft.com/office/drawing/2012/chart" uri="{02D57815-91ED-43cb-92C2-25804820EDAC}">
                        <c15:formulaRef>
                          <c15:sqref>'[FiinProX_DuLieuTaiChinh_BaoCaoTaiChinh_Yearly_PVD_20240329.xlsx]Kết quả kinh doanh'!$A$23</c15:sqref>
                        </c15:formulaRef>
                      </c:ext>
                    </c:extLst>
                    <c:strCache>
                      <c:ptCount val="1"/>
                      <c:pt idx="0">
                        <c:v>Thu nhập khác, ròng</c:v>
                      </c:pt>
                    </c:strCache>
                  </c:strRef>
                </c:tx>
                <c:spPr>
                  <a:solidFill>
                    <a:schemeClr val="accent6">
                      <a:lumMod val="60000"/>
                    </a:schemeClr>
                  </a:solidFill>
                  <a:ln>
                    <a:noFill/>
                  </a:ln>
                  <a:effectLst/>
                </c:spPr>
                <c:invertIfNegative val="0"/>
                <c:cat>
                  <c:strRef>
                    <c:extLst xmlns:c15="http://schemas.microsoft.com/office/drawing/2012/chart">
                      <c:ext xmlns:c15="http://schemas.microsoft.com/office/drawing/2012/chart" uri="{02D57815-91ED-43cb-92C2-25804820EDAC}">
                        <c15:formulaRef>
                          <c15:sqref>'[FiinProX_DuLieuTaiChinh_BaoCaoTaiChinh_Yearly_PVD_20240329.xlsx]Kết quả kinh doanh'!$B$11:$F$11</c15:sqref>
                        </c15:formulaRef>
                      </c:ext>
                    </c:extLst>
                    <c:strCache>
                      <c:ptCount val="5"/>
                      <c:pt idx="0">
                        <c:v>2019</c:v>
                      </c:pt>
                      <c:pt idx="1">
                        <c:v>2020</c:v>
                      </c:pt>
                      <c:pt idx="2">
                        <c:v>2021</c:v>
                      </c:pt>
                      <c:pt idx="3">
                        <c:v>2022</c:v>
                      </c:pt>
                      <c:pt idx="4">
                        <c:v>2023</c:v>
                      </c:pt>
                    </c:strCache>
                  </c:strRef>
                </c:cat>
                <c:val>
                  <c:numRef>
                    <c:extLst xmlns:c15="http://schemas.microsoft.com/office/drawing/2012/chart">
                      <c:ext xmlns:c15="http://schemas.microsoft.com/office/drawing/2012/chart" uri="{02D57815-91ED-43cb-92C2-25804820EDAC}">
                        <c15:formulaRef>
                          <c15:sqref>'[FiinProX_DuLieuTaiChinh_BaoCaoTaiChinh_Yearly_PVD_20240329.xlsx]Kết quả kinh doanh'!$B$23:$F$23</c15:sqref>
                        </c15:formulaRef>
                      </c:ext>
                    </c:extLst>
                    <c:numCache>
                      <c:formatCode>#,##0.00</c:formatCode>
                      <c:ptCount val="5"/>
                      <c:pt idx="0">
                        <c:v>5.090664914630989</c:v>
                      </c:pt>
                      <c:pt idx="1">
                        <c:v>1.2918908590142673</c:v>
                      </c:pt>
                      <c:pt idx="2">
                        <c:v>-0.29470002159685865</c:v>
                      </c:pt>
                      <c:pt idx="3">
                        <c:v>-2.3640716710884355</c:v>
                      </c:pt>
                      <c:pt idx="4">
                        <c:v>3.6485461050821706</c:v>
                      </c:pt>
                    </c:numCache>
                  </c:numRef>
                </c:val>
                <c:extLst xmlns:c15="http://schemas.microsoft.com/office/drawing/2012/chart">
                  <c:ext xmlns:c16="http://schemas.microsoft.com/office/drawing/2014/chart" uri="{C3380CC4-5D6E-409C-BE32-E72D297353CC}">
                    <c16:uniqueId val="{0000000C-4255-44C5-BE22-7318043BF059}"/>
                  </c:ext>
                </c:extLst>
              </c15:ser>
            </c15:filteredBarSeries>
            <c15:filteredBarSeries>
              <c15:ser>
                <c:idx val="12"/>
                <c:order val="12"/>
                <c:tx>
                  <c:strRef>
                    <c:extLst xmlns:c15="http://schemas.microsoft.com/office/drawing/2012/chart">
                      <c:ext xmlns:c15="http://schemas.microsoft.com/office/drawing/2012/chart" uri="{02D57815-91ED-43cb-92C2-25804820EDAC}">
                        <c15:formulaRef>
                          <c15:sqref>'[FiinProX_DuLieuTaiChinh_BaoCaoTaiChinh_Yearly_PVD_20240329.xlsx]Kết quả kinh doanh'!$A$24</c15:sqref>
                        </c15:formulaRef>
                      </c:ext>
                    </c:extLst>
                    <c:strCache>
                      <c:ptCount val="1"/>
                      <c:pt idx="0">
                        <c:v>     Thu nhập khác</c:v>
                      </c:pt>
                    </c:strCache>
                  </c:strRef>
                </c:tx>
                <c:spPr>
                  <a:solidFill>
                    <a:schemeClr val="accent1">
                      <a:lumMod val="80000"/>
                      <a:lumOff val="20000"/>
                    </a:schemeClr>
                  </a:solidFill>
                  <a:ln>
                    <a:noFill/>
                  </a:ln>
                  <a:effectLst/>
                </c:spPr>
                <c:invertIfNegative val="0"/>
                <c:cat>
                  <c:strRef>
                    <c:extLst xmlns:c15="http://schemas.microsoft.com/office/drawing/2012/chart">
                      <c:ext xmlns:c15="http://schemas.microsoft.com/office/drawing/2012/chart" uri="{02D57815-91ED-43cb-92C2-25804820EDAC}">
                        <c15:formulaRef>
                          <c15:sqref>'[FiinProX_DuLieuTaiChinh_BaoCaoTaiChinh_Yearly_PVD_20240329.xlsx]Kết quả kinh doanh'!$B$11:$F$11</c15:sqref>
                        </c15:formulaRef>
                      </c:ext>
                    </c:extLst>
                    <c:strCache>
                      <c:ptCount val="5"/>
                      <c:pt idx="0">
                        <c:v>2019</c:v>
                      </c:pt>
                      <c:pt idx="1">
                        <c:v>2020</c:v>
                      </c:pt>
                      <c:pt idx="2">
                        <c:v>2021</c:v>
                      </c:pt>
                      <c:pt idx="3">
                        <c:v>2022</c:v>
                      </c:pt>
                      <c:pt idx="4">
                        <c:v>2023</c:v>
                      </c:pt>
                    </c:strCache>
                  </c:strRef>
                </c:cat>
                <c:val>
                  <c:numRef>
                    <c:extLst xmlns:c15="http://schemas.microsoft.com/office/drawing/2012/chart">
                      <c:ext xmlns:c15="http://schemas.microsoft.com/office/drawing/2012/chart" uri="{02D57815-91ED-43cb-92C2-25804820EDAC}">
                        <c15:formulaRef>
                          <c15:sqref>'[FiinProX_DuLieuTaiChinh_BaoCaoTaiChinh_Yearly_PVD_20240329.xlsx]Kết quả kinh doanh'!$B$24:$F$24</c15:sqref>
                        </c15:formulaRef>
                      </c:ext>
                    </c:extLst>
                    <c:numCache>
                      <c:formatCode>#,##0.00</c:formatCode>
                      <c:ptCount val="5"/>
                      <c:pt idx="0">
                        <c:v>5.6189776887354341</c:v>
                      </c:pt>
                      <c:pt idx="1">
                        <c:v>3.4465192971465628</c:v>
                      </c:pt>
                      <c:pt idx="2">
                        <c:v>2.2496350573734731</c:v>
                      </c:pt>
                      <c:pt idx="3">
                        <c:v>0.20330873469387756</c:v>
                      </c:pt>
                      <c:pt idx="4">
                        <c:v>6.2097784182894156</c:v>
                      </c:pt>
                    </c:numCache>
                  </c:numRef>
                </c:val>
                <c:extLst xmlns:c15="http://schemas.microsoft.com/office/drawing/2012/chart">
                  <c:ext xmlns:c16="http://schemas.microsoft.com/office/drawing/2014/chart" uri="{C3380CC4-5D6E-409C-BE32-E72D297353CC}">
                    <c16:uniqueId val="{0000000D-4255-44C5-BE22-7318043BF059}"/>
                  </c:ext>
                </c:extLst>
              </c15:ser>
            </c15:filteredBarSeries>
            <c15:filteredBarSeries>
              <c15:ser>
                <c:idx val="13"/>
                <c:order val="13"/>
                <c:tx>
                  <c:strRef>
                    <c:extLst xmlns:c15="http://schemas.microsoft.com/office/drawing/2012/chart">
                      <c:ext xmlns:c15="http://schemas.microsoft.com/office/drawing/2012/chart" uri="{02D57815-91ED-43cb-92C2-25804820EDAC}">
                        <c15:formulaRef>
                          <c15:sqref>'[FiinProX_DuLieuTaiChinh_BaoCaoTaiChinh_Yearly_PVD_20240329.xlsx]Kết quả kinh doanh'!$A$25</c15:sqref>
                        </c15:formulaRef>
                      </c:ext>
                    </c:extLst>
                    <c:strCache>
                      <c:ptCount val="1"/>
                      <c:pt idx="0">
                        <c:v>     Chi phí khác</c:v>
                      </c:pt>
                    </c:strCache>
                  </c:strRef>
                </c:tx>
                <c:spPr>
                  <a:solidFill>
                    <a:schemeClr val="accent2">
                      <a:lumMod val="80000"/>
                      <a:lumOff val="20000"/>
                    </a:schemeClr>
                  </a:solidFill>
                  <a:ln>
                    <a:noFill/>
                  </a:ln>
                  <a:effectLst/>
                </c:spPr>
                <c:invertIfNegative val="0"/>
                <c:cat>
                  <c:strRef>
                    <c:extLst xmlns:c15="http://schemas.microsoft.com/office/drawing/2012/chart">
                      <c:ext xmlns:c15="http://schemas.microsoft.com/office/drawing/2012/chart" uri="{02D57815-91ED-43cb-92C2-25804820EDAC}">
                        <c15:formulaRef>
                          <c15:sqref>'[FiinProX_DuLieuTaiChinh_BaoCaoTaiChinh_Yearly_PVD_20240329.xlsx]Kết quả kinh doanh'!$B$11:$F$11</c15:sqref>
                        </c15:formulaRef>
                      </c:ext>
                    </c:extLst>
                    <c:strCache>
                      <c:ptCount val="5"/>
                      <c:pt idx="0">
                        <c:v>2019</c:v>
                      </c:pt>
                      <c:pt idx="1">
                        <c:v>2020</c:v>
                      </c:pt>
                      <c:pt idx="2">
                        <c:v>2021</c:v>
                      </c:pt>
                      <c:pt idx="3">
                        <c:v>2022</c:v>
                      </c:pt>
                      <c:pt idx="4">
                        <c:v>2023</c:v>
                      </c:pt>
                    </c:strCache>
                  </c:strRef>
                </c:cat>
                <c:val>
                  <c:numRef>
                    <c:extLst xmlns:c15="http://schemas.microsoft.com/office/drawing/2012/chart">
                      <c:ext xmlns:c15="http://schemas.microsoft.com/office/drawing/2012/chart" uri="{02D57815-91ED-43cb-92C2-25804820EDAC}">
                        <c15:formulaRef>
                          <c15:sqref>'[FiinProX_DuLieuTaiChinh_BaoCaoTaiChinh_Yearly_PVD_20240329.xlsx]Kết quả kinh doanh'!$B$25:$F$25</c15:sqref>
                        </c15:formulaRef>
                      </c:ext>
                    </c:extLst>
                    <c:numCache>
                      <c:formatCode>#,##0.00</c:formatCode>
                      <c:ptCount val="5"/>
                      <c:pt idx="0">
                        <c:v>-0.52831277410444544</c:v>
                      </c:pt>
                      <c:pt idx="1">
                        <c:v>-2.1546284381322955</c:v>
                      </c:pt>
                      <c:pt idx="2">
                        <c:v>-2.5443350789703318</c:v>
                      </c:pt>
                      <c:pt idx="3">
                        <c:v>-2.5673804057823126</c:v>
                      </c:pt>
                      <c:pt idx="4">
                        <c:v>-2.5612323132072454</c:v>
                      </c:pt>
                    </c:numCache>
                  </c:numRef>
                </c:val>
                <c:extLst xmlns:c15="http://schemas.microsoft.com/office/drawing/2012/chart">
                  <c:ext xmlns:c16="http://schemas.microsoft.com/office/drawing/2014/chart" uri="{C3380CC4-5D6E-409C-BE32-E72D297353CC}">
                    <c16:uniqueId val="{0000000E-4255-44C5-BE22-7318043BF059}"/>
                  </c:ext>
                </c:extLst>
              </c15:ser>
            </c15:filteredBarSeries>
            <c15:filteredBarSeries>
              <c15:ser>
                <c:idx val="14"/>
                <c:order val="14"/>
                <c:tx>
                  <c:strRef>
                    <c:extLst xmlns:c15="http://schemas.microsoft.com/office/drawing/2012/chart">
                      <c:ext xmlns:c15="http://schemas.microsoft.com/office/drawing/2012/chart" uri="{02D57815-91ED-43cb-92C2-25804820EDAC}">
                        <c15:formulaRef>
                          <c15:sqref>'[FiinProX_DuLieuTaiChinh_BaoCaoTaiChinh_Yearly_PVD_20240329.xlsx]Kết quả kinh doanh'!$A$26</c15:sqref>
                        </c15:formulaRef>
                      </c:ext>
                    </c:extLst>
                    <c:strCache>
                      <c:ptCount val="1"/>
                      <c:pt idx="0">
                        <c:v>Lãi/(lỗ) từ công ty liên doanh</c:v>
                      </c:pt>
                    </c:strCache>
                  </c:strRef>
                </c:tx>
                <c:spPr>
                  <a:solidFill>
                    <a:schemeClr val="accent3">
                      <a:lumMod val="80000"/>
                      <a:lumOff val="20000"/>
                    </a:schemeClr>
                  </a:solidFill>
                  <a:ln>
                    <a:noFill/>
                  </a:ln>
                  <a:effectLst/>
                </c:spPr>
                <c:invertIfNegative val="0"/>
                <c:cat>
                  <c:strRef>
                    <c:extLst xmlns:c15="http://schemas.microsoft.com/office/drawing/2012/chart">
                      <c:ext xmlns:c15="http://schemas.microsoft.com/office/drawing/2012/chart" uri="{02D57815-91ED-43cb-92C2-25804820EDAC}">
                        <c15:formulaRef>
                          <c15:sqref>'[FiinProX_DuLieuTaiChinh_BaoCaoTaiChinh_Yearly_PVD_20240329.xlsx]Kết quả kinh doanh'!$B$11:$F$11</c15:sqref>
                        </c15:formulaRef>
                      </c:ext>
                    </c:extLst>
                    <c:strCache>
                      <c:ptCount val="5"/>
                      <c:pt idx="0">
                        <c:v>2019</c:v>
                      </c:pt>
                      <c:pt idx="1">
                        <c:v>2020</c:v>
                      </c:pt>
                      <c:pt idx="2">
                        <c:v>2021</c:v>
                      </c:pt>
                      <c:pt idx="3">
                        <c:v>2022</c:v>
                      </c:pt>
                      <c:pt idx="4">
                        <c:v>2023</c:v>
                      </c:pt>
                    </c:strCache>
                  </c:strRef>
                </c:cat>
                <c:val>
                  <c:numRef>
                    <c:extLst xmlns:c15="http://schemas.microsoft.com/office/drawing/2012/chart">
                      <c:ext xmlns:c15="http://schemas.microsoft.com/office/drawing/2012/chart" uri="{02D57815-91ED-43cb-92C2-25804820EDAC}">
                        <c15:formulaRef>
                          <c15:sqref>'[FiinProX_DuLieuTaiChinh_BaoCaoTaiChinh_Yearly_PVD_20240329.xlsx]Kết quả kinh doanh'!$B$26:$F$26</c15:sqref>
                        </c15:formulaRef>
                      </c:ext>
                    </c:extLst>
                    <c:numCache>
                      <c:formatCode>#,##0.00</c:formatCode>
                      <c:ptCount val="5"/>
                      <c:pt idx="0">
                        <c:v>0</c:v>
                      </c:pt>
                      <c:pt idx="1">
                        <c:v>0</c:v>
                      </c:pt>
                      <c:pt idx="2">
                        <c:v>0</c:v>
                      </c:pt>
                      <c:pt idx="3">
                        <c:v>0</c:v>
                      </c:pt>
                      <c:pt idx="4">
                        <c:v>0</c:v>
                      </c:pt>
                    </c:numCache>
                  </c:numRef>
                </c:val>
                <c:extLst xmlns:c15="http://schemas.microsoft.com/office/drawing/2012/chart">
                  <c:ext xmlns:c16="http://schemas.microsoft.com/office/drawing/2014/chart" uri="{C3380CC4-5D6E-409C-BE32-E72D297353CC}">
                    <c16:uniqueId val="{0000000F-4255-44C5-BE22-7318043BF059}"/>
                  </c:ext>
                </c:extLst>
              </c15:ser>
            </c15:filteredBarSeries>
            <c15:filteredBarSeries>
              <c15:ser>
                <c:idx val="15"/>
                <c:order val="15"/>
                <c:tx>
                  <c:strRef>
                    <c:extLst xmlns:c15="http://schemas.microsoft.com/office/drawing/2012/chart">
                      <c:ext xmlns:c15="http://schemas.microsoft.com/office/drawing/2012/chart" uri="{02D57815-91ED-43cb-92C2-25804820EDAC}">
                        <c15:formulaRef>
                          <c15:sqref>'[FiinProX_DuLieuTaiChinh_BaoCaoTaiChinh_Yearly_PVD_20240329.xlsx]Kết quả kinh doanh'!$A$27</c15:sqref>
                        </c15:formulaRef>
                      </c:ext>
                    </c:extLst>
                    <c:strCache>
                      <c:ptCount val="1"/>
                      <c:pt idx="0">
                        <c:v>Lãi/(lỗ) ròng trước thuế</c:v>
                      </c:pt>
                    </c:strCache>
                  </c:strRef>
                </c:tx>
                <c:spPr>
                  <a:solidFill>
                    <a:schemeClr val="accent4">
                      <a:lumMod val="80000"/>
                      <a:lumOff val="20000"/>
                    </a:schemeClr>
                  </a:solidFill>
                  <a:ln>
                    <a:noFill/>
                  </a:ln>
                  <a:effectLst/>
                </c:spPr>
                <c:invertIfNegative val="0"/>
                <c:cat>
                  <c:strRef>
                    <c:extLst xmlns:c15="http://schemas.microsoft.com/office/drawing/2012/chart">
                      <c:ext xmlns:c15="http://schemas.microsoft.com/office/drawing/2012/chart" uri="{02D57815-91ED-43cb-92C2-25804820EDAC}">
                        <c15:formulaRef>
                          <c15:sqref>'[FiinProX_DuLieuTaiChinh_BaoCaoTaiChinh_Yearly_PVD_20240329.xlsx]Kết quả kinh doanh'!$B$11:$F$11</c15:sqref>
                        </c15:formulaRef>
                      </c:ext>
                    </c:extLst>
                    <c:strCache>
                      <c:ptCount val="5"/>
                      <c:pt idx="0">
                        <c:v>2019</c:v>
                      </c:pt>
                      <c:pt idx="1">
                        <c:v>2020</c:v>
                      </c:pt>
                      <c:pt idx="2">
                        <c:v>2021</c:v>
                      </c:pt>
                      <c:pt idx="3">
                        <c:v>2022</c:v>
                      </c:pt>
                      <c:pt idx="4">
                        <c:v>2023</c:v>
                      </c:pt>
                    </c:strCache>
                  </c:strRef>
                </c:cat>
                <c:val>
                  <c:numRef>
                    <c:extLst xmlns:c15="http://schemas.microsoft.com/office/drawing/2012/chart">
                      <c:ext xmlns:c15="http://schemas.microsoft.com/office/drawing/2012/chart" uri="{02D57815-91ED-43cb-92C2-25804820EDAC}">
                        <c15:formulaRef>
                          <c15:sqref>'[FiinProX_DuLieuTaiChinh_BaoCaoTaiChinh_Yearly_PVD_20240329.xlsx]Kết quả kinh doanh'!$B$27:$F$27</c15:sqref>
                        </c15:formulaRef>
                      </c:ext>
                    </c:extLst>
                    <c:numCache>
                      <c:formatCode>#,##0.00</c:formatCode>
                      <c:ptCount val="5"/>
                      <c:pt idx="0">
                        <c:v>8.1550682534311623</c:v>
                      </c:pt>
                      <c:pt idx="1">
                        <c:v>8.8042682482490271</c:v>
                      </c:pt>
                      <c:pt idx="2">
                        <c:v>2.726844713132635</c:v>
                      </c:pt>
                      <c:pt idx="3">
                        <c:v>-5.8893346884353743</c:v>
                      </c:pt>
                      <c:pt idx="4">
                        <c:v>26.22641546191371</c:v>
                      </c:pt>
                    </c:numCache>
                  </c:numRef>
                </c:val>
                <c:extLst xmlns:c15="http://schemas.microsoft.com/office/drawing/2012/chart">
                  <c:ext xmlns:c16="http://schemas.microsoft.com/office/drawing/2014/chart" uri="{C3380CC4-5D6E-409C-BE32-E72D297353CC}">
                    <c16:uniqueId val="{00000010-4255-44C5-BE22-7318043BF059}"/>
                  </c:ext>
                </c:extLst>
              </c15:ser>
            </c15:filteredBarSeries>
            <c15:filteredBarSeries>
              <c15:ser>
                <c:idx val="16"/>
                <c:order val="16"/>
                <c:tx>
                  <c:strRef>
                    <c:extLst xmlns:c15="http://schemas.microsoft.com/office/drawing/2012/chart">
                      <c:ext xmlns:c15="http://schemas.microsoft.com/office/drawing/2012/chart" uri="{02D57815-91ED-43cb-92C2-25804820EDAC}">
                        <c15:formulaRef>
                          <c15:sqref>'[FiinProX_DuLieuTaiChinh_BaoCaoTaiChinh_Yearly_PVD_20240329.xlsx]Kết quả kinh doanh'!$A$28</c15:sqref>
                        </c15:formulaRef>
                      </c:ext>
                    </c:extLst>
                    <c:strCache>
                      <c:ptCount val="1"/>
                      <c:pt idx="0">
                        <c:v>Chi phí thuế thu nhập doanh nghiệp</c:v>
                      </c:pt>
                    </c:strCache>
                  </c:strRef>
                </c:tx>
                <c:spPr>
                  <a:solidFill>
                    <a:schemeClr val="accent5">
                      <a:lumMod val="80000"/>
                      <a:lumOff val="20000"/>
                    </a:schemeClr>
                  </a:solidFill>
                  <a:ln>
                    <a:noFill/>
                  </a:ln>
                  <a:effectLst/>
                </c:spPr>
                <c:invertIfNegative val="0"/>
                <c:cat>
                  <c:strRef>
                    <c:extLst xmlns:c15="http://schemas.microsoft.com/office/drawing/2012/chart">
                      <c:ext xmlns:c15="http://schemas.microsoft.com/office/drawing/2012/chart" uri="{02D57815-91ED-43cb-92C2-25804820EDAC}">
                        <c15:formulaRef>
                          <c15:sqref>'[FiinProX_DuLieuTaiChinh_BaoCaoTaiChinh_Yearly_PVD_20240329.xlsx]Kết quả kinh doanh'!$B$11:$F$11</c15:sqref>
                        </c15:formulaRef>
                      </c:ext>
                    </c:extLst>
                    <c:strCache>
                      <c:ptCount val="5"/>
                      <c:pt idx="0">
                        <c:v>2019</c:v>
                      </c:pt>
                      <c:pt idx="1">
                        <c:v>2020</c:v>
                      </c:pt>
                      <c:pt idx="2">
                        <c:v>2021</c:v>
                      </c:pt>
                      <c:pt idx="3">
                        <c:v>2022</c:v>
                      </c:pt>
                      <c:pt idx="4">
                        <c:v>2023</c:v>
                      </c:pt>
                    </c:strCache>
                  </c:strRef>
                </c:cat>
                <c:val>
                  <c:numRef>
                    <c:extLst xmlns:c15="http://schemas.microsoft.com/office/drawing/2012/chart">
                      <c:ext xmlns:c15="http://schemas.microsoft.com/office/drawing/2012/chart" uri="{02D57815-91ED-43cb-92C2-25804820EDAC}">
                        <c15:formulaRef>
                          <c15:sqref>'[FiinProX_DuLieuTaiChinh_BaoCaoTaiChinh_Yearly_PVD_20240329.xlsx]Kết quả kinh doanh'!$B$28:$F$28</c15:sqref>
                        </c15:formulaRef>
                      </c:ext>
                    </c:extLst>
                    <c:numCache>
                      <c:formatCode>#,##0.00</c:formatCode>
                      <c:ptCount val="5"/>
                      <c:pt idx="0">
                        <c:v>-0.72421649132498922</c:v>
                      </c:pt>
                      <c:pt idx="1">
                        <c:v>-0.8568342242542154</c:v>
                      </c:pt>
                      <c:pt idx="2">
                        <c:v>-1.1225703933246072</c:v>
                      </c:pt>
                      <c:pt idx="3">
                        <c:v>-0.69469755442176873</c:v>
                      </c:pt>
                      <c:pt idx="4">
                        <c:v>-4.6098181393898203</c:v>
                      </c:pt>
                    </c:numCache>
                  </c:numRef>
                </c:val>
                <c:extLst xmlns:c15="http://schemas.microsoft.com/office/drawing/2012/chart">
                  <c:ext xmlns:c16="http://schemas.microsoft.com/office/drawing/2014/chart" uri="{C3380CC4-5D6E-409C-BE32-E72D297353CC}">
                    <c16:uniqueId val="{00000011-4255-44C5-BE22-7318043BF059}"/>
                  </c:ext>
                </c:extLst>
              </c15:ser>
            </c15:filteredBarSeries>
            <c15:filteredBarSeries>
              <c15:ser>
                <c:idx val="17"/>
                <c:order val="17"/>
                <c:tx>
                  <c:strRef>
                    <c:extLst xmlns:c15="http://schemas.microsoft.com/office/drawing/2012/chart">
                      <c:ext xmlns:c15="http://schemas.microsoft.com/office/drawing/2012/chart" uri="{02D57815-91ED-43cb-92C2-25804820EDAC}">
                        <c15:formulaRef>
                          <c15:sqref>'[FiinProX_DuLieuTaiChinh_BaoCaoTaiChinh_Yearly_PVD_20240329.xlsx]Kết quả kinh doanh'!$A$29</c15:sqref>
                        </c15:formulaRef>
                      </c:ext>
                    </c:extLst>
                    <c:strCache>
                      <c:ptCount val="1"/>
                      <c:pt idx="0">
                        <c:v>     Thuế thu nhập doanh nghiệp – hiện thời</c:v>
                      </c:pt>
                    </c:strCache>
                  </c:strRef>
                </c:tx>
                <c:spPr>
                  <a:solidFill>
                    <a:schemeClr val="accent6">
                      <a:lumMod val="80000"/>
                      <a:lumOff val="20000"/>
                    </a:schemeClr>
                  </a:solidFill>
                  <a:ln>
                    <a:noFill/>
                  </a:ln>
                  <a:effectLst/>
                </c:spPr>
                <c:invertIfNegative val="0"/>
                <c:cat>
                  <c:strRef>
                    <c:extLst xmlns:c15="http://schemas.microsoft.com/office/drawing/2012/chart">
                      <c:ext xmlns:c15="http://schemas.microsoft.com/office/drawing/2012/chart" uri="{02D57815-91ED-43cb-92C2-25804820EDAC}">
                        <c15:formulaRef>
                          <c15:sqref>'[FiinProX_DuLieuTaiChinh_BaoCaoTaiChinh_Yearly_PVD_20240329.xlsx]Kết quả kinh doanh'!$B$11:$F$11</c15:sqref>
                        </c15:formulaRef>
                      </c:ext>
                    </c:extLst>
                    <c:strCache>
                      <c:ptCount val="5"/>
                      <c:pt idx="0">
                        <c:v>2019</c:v>
                      </c:pt>
                      <c:pt idx="1">
                        <c:v>2020</c:v>
                      </c:pt>
                      <c:pt idx="2">
                        <c:v>2021</c:v>
                      </c:pt>
                      <c:pt idx="3">
                        <c:v>2022</c:v>
                      </c:pt>
                      <c:pt idx="4">
                        <c:v>2023</c:v>
                      </c:pt>
                    </c:strCache>
                  </c:strRef>
                </c:cat>
                <c:val>
                  <c:numRef>
                    <c:extLst xmlns:c15="http://schemas.microsoft.com/office/drawing/2012/chart">
                      <c:ext xmlns:c15="http://schemas.microsoft.com/office/drawing/2012/chart" uri="{02D57815-91ED-43cb-92C2-25804820EDAC}">
                        <c15:formulaRef>
                          <c15:sqref>'[FiinProX_DuLieuTaiChinh_BaoCaoTaiChinh_Yearly_PVD_20240329.xlsx]Kết quả kinh doanh'!$B$29:$F$29</c15:sqref>
                        </c15:formulaRef>
                      </c:ext>
                    </c:extLst>
                    <c:numCache>
                      <c:formatCode>#,##0.00</c:formatCode>
                      <c:ptCount val="5"/>
                      <c:pt idx="0">
                        <c:v>-1.5610451366422098</c:v>
                      </c:pt>
                      <c:pt idx="1">
                        <c:v>-1.8625535003891049</c:v>
                      </c:pt>
                      <c:pt idx="2">
                        <c:v>-1.9148372938481675</c:v>
                      </c:pt>
                      <c:pt idx="3">
                        <c:v>-1.6203955540816326</c:v>
                      </c:pt>
                      <c:pt idx="4">
                        <c:v>-5.2583460750929669</c:v>
                      </c:pt>
                    </c:numCache>
                  </c:numRef>
                </c:val>
                <c:extLst xmlns:c15="http://schemas.microsoft.com/office/drawing/2012/chart">
                  <c:ext xmlns:c16="http://schemas.microsoft.com/office/drawing/2014/chart" uri="{C3380CC4-5D6E-409C-BE32-E72D297353CC}">
                    <c16:uniqueId val="{00000012-4255-44C5-BE22-7318043BF059}"/>
                  </c:ext>
                </c:extLst>
              </c15:ser>
            </c15:filteredBarSeries>
            <c15:filteredBarSeries>
              <c15:ser>
                <c:idx val="18"/>
                <c:order val="18"/>
                <c:tx>
                  <c:strRef>
                    <c:extLst xmlns:c15="http://schemas.microsoft.com/office/drawing/2012/chart">
                      <c:ext xmlns:c15="http://schemas.microsoft.com/office/drawing/2012/chart" uri="{02D57815-91ED-43cb-92C2-25804820EDAC}">
                        <c15:formulaRef>
                          <c15:sqref>'[FiinProX_DuLieuTaiChinh_BaoCaoTaiChinh_Yearly_PVD_20240329.xlsx]Kết quả kinh doanh'!$A$30</c15:sqref>
                        </c15:formulaRef>
                      </c:ext>
                    </c:extLst>
                    <c:strCache>
                      <c:ptCount val="1"/>
                      <c:pt idx="0">
                        <c:v>     Thuế thu nhập doanh nghiệp – hoãn lại</c:v>
                      </c:pt>
                    </c:strCache>
                  </c:strRef>
                </c:tx>
                <c:spPr>
                  <a:solidFill>
                    <a:schemeClr val="accent1">
                      <a:lumMod val="80000"/>
                    </a:schemeClr>
                  </a:solidFill>
                  <a:ln>
                    <a:noFill/>
                  </a:ln>
                  <a:effectLst/>
                </c:spPr>
                <c:invertIfNegative val="0"/>
                <c:cat>
                  <c:strRef>
                    <c:extLst xmlns:c15="http://schemas.microsoft.com/office/drawing/2012/chart">
                      <c:ext xmlns:c15="http://schemas.microsoft.com/office/drawing/2012/chart" uri="{02D57815-91ED-43cb-92C2-25804820EDAC}">
                        <c15:formulaRef>
                          <c15:sqref>'[FiinProX_DuLieuTaiChinh_BaoCaoTaiChinh_Yearly_PVD_20240329.xlsx]Kết quả kinh doanh'!$B$11:$F$11</c15:sqref>
                        </c15:formulaRef>
                      </c:ext>
                    </c:extLst>
                    <c:strCache>
                      <c:ptCount val="5"/>
                      <c:pt idx="0">
                        <c:v>2019</c:v>
                      </c:pt>
                      <c:pt idx="1">
                        <c:v>2020</c:v>
                      </c:pt>
                      <c:pt idx="2">
                        <c:v>2021</c:v>
                      </c:pt>
                      <c:pt idx="3">
                        <c:v>2022</c:v>
                      </c:pt>
                      <c:pt idx="4">
                        <c:v>2023</c:v>
                      </c:pt>
                    </c:strCache>
                  </c:strRef>
                </c:cat>
                <c:val>
                  <c:numRef>
                    <c:extLst xmlns:c15="http://schemas.microsoft.com/office/drawing/2012/chart">
                      <c:ext xmlns:c15="http://schemas.microsoft.com/office/drawing/2012/chart" uri="{02D57815-91ED-43cb-92C2-25804820EDAC}">
                        <c15:formulaRef>
                          <c15:sqref>'[FiinProX_DuLieuTaiChinh_BaoCaoTaiChinh_Yearly_PVD_20240329.xlsx]Kết quả kinh doanh'!$B$30:$F$30</c15:sqref>
                        </c15:formulaRef>
                      </c:ext>
                    </c:extLst>
                    <c:numCache>
                      <c:formatCode>#,##0.00</c:formatCode>
                      <c:ptCount val="5"/>
                      <c:pt idx="0">
                        <c:v>0.83682864531722057</c:v>
                      </c:pt>
                      <c:pt idx="1">
                        <c:v>1.0057192761348899</c:v>
                      </c:pt>
                      <c:pt idx="2">
                        <c:v>0.7922669005235603</c:v>
                      </c:pt>
                      <c:pt idx="3">
                        <c:v>0.92569799965986399</c:v>
                      </c:pt>
                      <c:pt idx="4">
                        <c:v>0.64852793570314682</c:v>
                      </c:pt>
                    </c:numCache>
                  </c:numRef>
                </c:val>
                <c:extLst xmlns:c15="http://schemas.microsoft.com/office/drawing/2012/chart">
                  <c:ext xmlns:c16="http://schemas.microsoft.com/office/drawing/2014/chart" uri="{C3380CC4-5D6E-409C-BE32-E72D297353CC}">
                    <c16:uniqueId val="{00000013-4255-44C5-BE22-7318043BF059}"/>
                  </c:ext>
                </c:extLst>
              </c15:ser>
            </c15:filteredBarSeries>
            <c15:filteredBarSeries>
              <c15:ser>
                <c:idx val="20"/>
                <c:order val="20"/>
                <c:tx>
                  <c:strRef>
                    <c:extLst xmlns:c15="http://schemas.microsoft.com/office/drawing/2012/chart">
                      <c:ext xmlns:c15="http://schemas.microsoft.com/office/drawing/2012/chart" uri="{02D57815-91ED-43cb-92C2-25804820EDAC}">
                        <c15:formulaRef>
                          <c15:sqref>'[FiinProX_DuLieuTaiChinh_BaoCaoTaiChinh_Yearly_PVD_20240329.xlsx]Kết quả kinh doanh'!$A$32</c15:sqref>
                        </c15:formulaRef>
                      </c:ext>
                    </c:extLst>
                    <c:strCache>
                      <c:ptCount val="1"/>
                      <c:pt idx="0">
                        <c:v>Lợi ích của cổ đông thiểu số</c:v>
                      </c:pt>
                    </c:strCache>
                  </c:strRef>
                </c:tx>
                <c:spPr>
                  <a:solidFill>
                    <a:schemeClr val="accent3">
                      <a:lumMod val="80000"/>
                    </a:schemeClr>
                  </a:solidFill>
                  <a:ln>
                    <a:noFill/>
                  </a:ln>
                  <a:effectLst/>
                </c:spPr>
                <c:invertIfNegative val="0"/>
                <c:cat>
                  <c:strRef>
                    <c:extLst xmlns:c15="http://schemas.microsoft.com/office/drawing/2012/chart">
                      <c:ext xmlns:c15="http://schemas.microsoft.com/office/drawing/2012/chart" uri="{02D57815-91ED-43cb-92C2-25804820EDAC}">
                        <c15:formulaRef>
                          <c15:sqref>'[FiinProX_DuLieuTaiChinh_BaoCaoTaiChinh_Yearly_PVD_20240329.xlsx]Kết quả kinh doanh'!$B$11:$F$11</c15:sqref>
                        </c15:formulaRef>
                      </c:ext>
                    </c:extLst>
                    <c:strCache>
                      <c:ptCount val="5"/>
                      <c:pt idx="0">
                        <c:v>2019</c:v>
                      </c:pt>
                      <c:pt idx="1">
                        <c:v>2020</c:v>
                      </c:pt>
                      <c:pt idx="2">
                        <c:v>2021</c:v>
                      </c:pt>
                      <c:pt idx="3">
                        <c:v>2022</c:v>
                      </c:pt>
                      <c:pt idx="4">
                        <c:v>2023</c:v>
                      </c:pt>
                    </c:strCache>
                  </c:strRef>
                </c:cat>
                <c:val>
                  <c:numRef>
                    <c:extLst xmlns:c15="http://schemas.microsoft.com/office/drawing/2012/chart">
                      <c:ext xmlns:c15="http://schemas.microsoft.com/office/drawing/2012/chart" uri="{02D57815-91ED-43cb-92C2-25804820EDAC}">
                        <c15:formulaRef>
                          <c15:sqref>'[FiinProX_DuLieuTaiChinh_BaoCaoTaiChinh_Yearly_PVD_20240329.xlsx]Kết quả kinh doanh'!$B$32:$F$32</c15:sqref>
                        </c15:formulaRef>
                      </c:ext>
                    </c:extLst>
                    <c:numCache>
                      <c:formatCode>#,##0.00</c:formatCode>
                      <c:ptCount val="5"/>
                      <c:pt idx="0">
                        <c:v>-0.53037536128614593</c:v>
                      </c:pt>
                      <c:pt idx="1">
                        <c:v>-0.1154367112840467</c:v>
                      </c:pt>
                      <c:pt idx="2">
                        <c:v>0.75113899323734723</c:v>
                      </c:pt>
                      <c:pt idx="3">
                        <c:v>-2.2069576814625851</c:v>
                      </c:pt>
                      <c:pt idx="4">
                        <c:v>-1.5493050379063538</c:v>
                      </c:pt>
                    </c:numCache>
                  </c:numRef>
                </c:val>
                <c:extLst xmlns:c15="http://schemas.microsoft.com/office/drawing/2012/chart">
                  <c:ext xmlns:c16="http://schemas.microsoft.com/office/drawing/2014/chart" uri="{C3380CC4-5D6E-409C-BE32-E72D297353CC}">
                    <c16:uniqueId val="{00000014-4255-44C5-BE22-7318043BF059}"/>
                  </c:ext>
                </c:extLst>
              </c15:ser>
            </c15:filteredBarSeries>
            <c15:filteredBarSeries>
              <c15:ser>
                <c:idx val="21"/>
                <c:order val="21"/>
                <c:tx>
                  <c:strRef>
                    <c:extLst xmlns:c15="http://schemas.microsoft.com/office/drawing/2012/chart">
                      <c:ext xmlns:c15="http://schemas.microsoft.com/office/drawing/2012/chart" uri="{02D57815-91ED-43cb-92C2-25804820EDAC}">
                        <c15:formulaRef>
                          <c15:sqref>'[FiinProX_DuLieuTaiChinh_BaoCaoTaiChinh_Yearly_PVD_20240329.xlsx]Kết quả kinh doanh'!$A$33</c15:sqref>
                        </c15:formulaRef>
                      </c:ext>
                    </c:extLst>
                    <c:strCache>
                      <c:ptCount val="1"/>
                      <c:pt idx="0">
                        <c:v>Lợi nhuận của Cổ đông của Công ty mẹ</c:v>
                      </c:pt>
                    </c:strCache>
                  </c:strRef>
                </c:tx>
                <c:spPr>
                  <a:solidFill>
                    <a:schemeClr val="accent4">
                      <a:lumMod val="80000"/>
                    </a:schemeClr>
                  </a:solidFill>
                  <a:ln>
                    <a:noFill/>
                  </a:ln>
                  <a:effectLst/>
                </c:spPr>
                <c:invertIfNegative val="0"/>
                <c:cat>
                  <c:strRef>
                    <c:extLst xmlns:c15="http://schemas.microsoft.com/office/drawing/2012/chart">
                      <c:ext xmlns:c15="http://schemas.microsoft.com/office/drawing/2012/chart" uri="{02D57815-91ED-43cb-92C2-25804820EDAC}">
                        <c15:formulaRef>
                          <c15:sqref>'[FiinProX_DuLieuTaiChinh_BaoCaoTaiChinh_Yearly_PVD_20240329.xlsx]Kết quả kinh doanh'!$B$11:$F$11</c15:sqref>
                        </c15:formulaRef>
                      </c:ext>
                    </c:extLst>
                    <c:strCache>
                      <c:ptCount val="5"/>
                      <c:pt idx="0">
                        <c:v>2019</c:v>
                      </c:pt>
                      <c:pt idx="1">
                        <c:v>2020</c:v>
                      </c:pt>
                      <c:pt idx="2">
                        <c:v>2021</c:v>
                      </c:pt>
                      <c:pt idx="3">
                        <c:v>2022</c:v>
                      </c:pt>
                      <c:pt idx="4">
                        <c:v>2023</c:v>
                      </c:pt>
                    </c:strCache>
                  </c:strRef>
                </c:cat>
                <c:val>
                  <c:numRef>
                    <c:extLst xmlns:c15="http://schemas.microsoft.com/office/drawing/2012/chart">
                      <c:ext xmlns:c15="http://schemas.microsoft.com/office/drawing/2012/chart" uri="{02D57815-91ED-43cb-92C2-25804820EDAC}">
                        <c15:formulaRef>
                          <c15:sqref>'[FiinProX_DuLieuTaiChinh_BaoCaoTaiChinh_Yearly_PVD_20240329.xlsx]Kết quả kinh doanh'!$B$33:$F$33</c15:sqref>
                        </c15:formulaRef>
                      </c:ext>
                    </c:extLst>
                    <c:numCache>
                      <c:formatCode>#,##0.00</c:formatCode>
                      <c:ptCount val="5"/>
                      <c:pt idx="0">
                        <c:v>7.9612271233923169</c:v>
                      </c:pt>
                      <c:pt idx="1">
                        <c:v>8.0628707352788584</c:v>
                      </c:pt>
                      <c:pt idx="2">
                        <c:v>0.8531353265706807</c:v>
                      </c:pt>
                      <c:pt idx="3">
                        <c:v>-4.3770745613945587</c:v>
                      </c:pt>
                      <c:pt idx="4">
                        <c:v>23.165902360430245</c:v>
                      </c:pt>
                    </c:numCache>
                  </c:numRef>
                </c:val>
                <c:extLst xmlns:c15="http://schemas.microsoft.com/office/drawing/2012/chart">
                  <c:ext xmlns:c16="http://schemas.microsoft.com/office/drawing/2014/chart" uri="{C3380CC4-5D6E-409C-BE32-E72D297353CC}">
                    <c16:uniqueId val="{00000015-4255-44C5-BE22-7318043BF059}"/>
                  </c:ext>
                </c:extLst>
              </c15:ser>
            </c15:filteredBarSeries>
            <c15:filteredBarSeries>
              <c15:ser>
                <c:idx val="22"/>
                <c:order val="22"/>
                <c:tx>
                  <c:strRef>
                    <c:extLst xmlns:c15="http://schemas.microsoft.com/office/drawing/2012/chart">
                      <c:ext xmlns:c15="http://schemas.microsoft.com/office/drawing/2012/chart" uri="{02D57815-91ED-43cb-92C2-25804820EDAC}">
                        <c15:formulaRef>
                          <c15:sqref>'[FiinProX_DuLieuTaiChinh_BaoCaoTaiChinh_Yearly_PVD_20240329.xlsx]Kết quả kinh doanh'!$A$34</c15:sqref>
                        </c15:formulaRef>
                      </c:ext>
                    </c:extLst>
                    <c:strCache>
                      <c:ptCount val="1"/>
                      <c:pt idx="0">
                        <c:v>Lãi cơ bản trên cổ phiếu (VND)</c:v>
                      </c:pt>
                    </c:strCache>
                  </c:strRef>
                </c:tx>
                <c:spPr>
                  <a:solidFill>
                    <a:schemeClr val="accent5">
                      <a:lumMod val="80000"/>
                    </a:schemeClr>
                  </a:solidFill>
                  <a:ln>
                    <a:noFill/>
                  </a:ln>
                  <a:effectLst/>
                </c:spPr>
                <c:invertIfNegative val="0"/>
                <c:cat>
                  <c:strRef>
                    <c:extLst xmlns:c15="http://schemas.microsoft.com/office/drawing/2012/chart">
                      <c:ext xmlns:c15="http://schemas.microsoft.com/office/drawing/2012/chart" uri="{02D57815-91ED-43cb-92C2-25804820EDAC}">
                        <c15:formulaRef>
                          <c15:sqref>'[FiinProX_DuLieuTaiChinh_BaoCaoTaiChinh_Yearly_PVD_20240329.xlsx]Kết quả kinh doanh'!$B$11:$F$11</c15:sqref>
                        </c15:formulaRef>
                      </c:ext>
                    </c:extLst>
                    <c:strCache>
                      <c:ptCount val="5"/>
                      <c:pt idx="0">
                        <c:v>2019</c:v>
                      </c:pt>
                      <c:pt idx="1">
                        <c:v>2020</c:v>
                      </c:pt>
                      <c:pt idx="2">
                        <c:v>2021</c:v>
                      </c:pt>
                      <c:pt idx="3">
                        <c:v>2022</c:v>
                      </c:pt>
                      <c:pt idx="4">
                        <c:v>2023</c:v>
                      </c:pt>
                    </c:strCache>
                  </c:strRef>
                </c:cat>
                <c:val>
                  <c:numRef>
                    <c:extLst xmlns:c15="http://schemas.microsoft.com/office/drawing/2012/chart">
                      <c:ext xmlns:c15="http://schemas.microsoft.com/office/drawing/2012/chart" uri="{02D57815-91ED-43cb-92C2-25804820EDAC}">
                        <c15:formulaRef>
                          <c15:sqref>'[FiinProX_DuLieuTaiChinh_BaoCaoTaiChinh_Yearly_PVD_20240329.xlsx]Kết quả kinh doanh'!$B$34:$F$34</c15:sqref>
                        </c15:formulaRef>
                      </c:ext>
                    </c:extLst>
                    <c:numCache>
                      <c:formatCode>#,##0.00</c:formatCode>
                      <c:ptCount val="5"/>
                      <c:pt idx="0">
                        <c:v>304</c:v>
                      </c:pt>
                      <c:pt idx="1">
                        <c:v>282</c:v>
                      </c:pt>
                      <c:pt idx="2">
                        <c:v>-36</c:v>
                      </c:pt>
                      <c:pt idx="3">
                        <c:v>-250</c:v>
                      </c:pt>
                      <c:pt idx="4">
                        <c:v>803</c:v>
                      </c:pt>
                    </c:numCache>
                  </c:numRef>
                </c:val>
                <c:extLst xmlns:c15="http://schemas.microsoft.com/office/drawing/2012/chart">
                  <c:ext xmlns:c16="http://schemas.microsoft.com/office/drawing/2014/chart" uri="{C3380CC4-5D6E-409C-BE32-E72D297353CC}">
                    <c16:uniqueId val="{00000016-4255-44C5-BE22-7318043BF059}"/>
                  </c:ext>
                </c:extLst>
              </c15:ser>
            </c15:filteredBarSeries>
            <c15:filteredBarSeries>
              <c15:ser>
                <c:idx val="23"/>
                <c:order val="23"/>
                <c:tx>
                  <c:strRef>
                    <c:extLst xmlns:c15="http://schemas.microsoft.com/office/drawing/2012/chart">
                      <c:ext xmlns:c15="http://schemas.microsoft.com/office/drawing/2012/chart" uri="{02D57815-91ED-43cb-92C2-25804820EDAC}">
                        <c15:formulaRef>
                          <c15:sqref>'[FiinProX_DuLieuTaiChinh_BaoCaoTaiChinh_Yearly_PVD_20240329.xlsx]Kết quả kinh doanh'!$A$35</c15:sqref>
                        </c15:formulaRef>
                      </c:ext>
                    </c:extLst>
                    <c:strCache>
                      <c:ptCount val="1"/>
                      <c:pt idx="0">
                        <c:v>Lãi trên cổ phiếu pha loãng (VND)</c:v>
                      </c:pt>
                    </c:strCache>
                  </c:strRef>
                </c:tx>
                <c:spPr>
                  <a:solidFill>
                    <a:schemeClr val="accent6">
                      <a:lumMod val="80000"/>
                    </a:schemeClr>
                  </a:solidFill>
                  <a:ln>
                    <a:noFill/>
                  </a:ln>
                  <a:effectLst/>
                </c:spPr>
                <c:invertIfNegative val="0"/>
                <c:cat>
                  <c:strRef>
                    <c:extLst xmlns:c15="http://schemas.microsoft.com/office/drawing/2012/chart">
                      <c:ext xmlns:c15="http://schemas.microsoft.com/office/drawing/2012/chart" uri="{02D57815-91ED-43cb-92C2-25804820EDAC}">
                        <c15:formulaRef>
                          <c15:sqref>'[FiinProX_DuLieuTaiChinh_BaoCaoTaiChinh_Yearly_PVD_20240329.xlsx]Kết quả kinh doanh'!$B$11:$F$11</c15:sqref>
                        </c15:formulaRef>
                      </c:ext>
                    </c:extLst>
                    <c:strCache>
                      <c:ptCount val="5"/>
                      <c:pt idx="0">
                        <c:v>2019</c:v>
                      </c:pt>
                      <c:pt idx="1">
                        <c:v>2020</c:v>
                      </c:pt>
                      <c:pt idx="2">
                        <c:v>2021</c:v>
                      </c:pt>
                      <c:pt idx="3">
                        <c:v>2022</c:v>
                      </c:pt>
                      <c:pt idx="4">
                        <c:v>2023</c:v>
                      </c:pt>
                    </c:strCache>
                  </c:strRef>
                </c:cat>
                <c:val>
                  <c:numRef>
                    <c:extLst xmlns:c15="http://schemas.microsoft.com/office/drawing/2012/chart">
                      <c:ext xmlns:c15="http://schemas.microsoft.com/office/drawing/2012/chart" uri="{02D57815-91ED-43cb-92C2-25804820EDAC}">
                        <c15:formulaRef>
                          <c15:sqref>'[FiinProX_DuLieuTaiChinh_BaoCaoTaiChinh_Yearly_PVD_20240329.xlsx]Kết quả kinh doanh'!$B$35:$F$35</c15:sqref>
                        </c15:formulaRef>
                      </c:ext>
                    </c:extLst>
                    <c:numCache>
                      <c:formatCode>#,##0.00</c:formatCode>
                      <c:ptCount val="5"/>
                      <c:pt idx="0">
                        <c:v>0</c:v>
                      </c:pt>
                      <c:pt idx="1">
                        <c:v>0</c:v>
                      </c:pt>
                      <c:pt idx="2">
                        <c:v>0</c:v>
                      </c:pt>
                      <c:pt idx="3">
                        <c:v>0</c:v>
                      </c:pt>
                      <c:pt idx="4">
                        <c:v>803</c:v>
                      </c:pt>
                    </c:numCache>
                  </c:numRef>
                </c:val>
                <c:extLst xmlns:c15="http://schemas.microsoft.com/office/drawing/2012/chart">
                  <c:ext xmlns:c16="http://schemas.microsoft.com/office/drawing/2014/chart" uri="{C3380CC4-5D6E-409C-BE32-E72D297353CC}">
                    <c16:uniqueId val="{00000017-4255-44C5-BE22-7318043BF059}"/>
                  </c:ext>
                </c:extLst>
              </c15:ser>
            </c15:filteredBarSeries>
          </c:ext>
        </c:extLst>
      </c:barChart>
      <c:lineChart>
        <c:grouping val="standard"/>
        <c:varyColors val="0"/>
        <c:ser>
          <c:idx val="2"/>
          <c:order val="2"/>
          <c:tx>
            <c:strRef>
              <c:f>'[FiinProX_DuLieuTaiChinh_BaoCaoTaiChinh_Yearly_PVD_20240329.xlsx]Kết quả kinh doanh'!$A$14</c:f>
              <c:strCache>
                <c:ptCount val="1"/>
                <c:pt idx="0">
                  <c:v>Biên LNG</c:v>
                </c:pt>
              </c:strCache>
            </c:strRef>
          </c:tx>
          <c:spPr>
            <a:ln w="28575" cap="rnd">
              <a:solidFill>
                <a:schemeClr val="accent3"/>
              </a:solidFill>
              <a:round/>
            </a:ln>
            <a:effectLst/>
          </c:spPr>
          <c:marker>
            <c:symbol val="none"/>
          </c:marker>
          <c:dLbls>
            <c:dLbl>
              <c:idx val="1"/>
              <c:layout>
                <c:manualLayout>
                  <c:x val="-4.7073004299211275E-3"/>
                  <c:y val="2.9647307097411989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4C17-4E33-97A4-B52AB933096A}"/>
                </c:ext>
              </c:extLst>
            </c:dLbl>
            <c:dLbl>
              <c:idx val="2"/>
              <c:layout>
                <c:manualLayout>
                  <c:x val="7.0609506448815395E-3"/>
                  <c:y val="2.1176647926722872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8-4255-44C5-BE22-7318043BF059}"/>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accent1">
                        <a:lumMod val="60000"/>
                        <a:lumOff val="40000"/>
                      </a:schemeClr>
                    </a:solidFill>
                    <a:latin typeface="+mn-lt"/>
                    <a:ea typeface="+mn-ea"/>
                    <a:cs typeface="+mn-cs"/>
                  </a:defRPr>
                </a:pPr>
                <a:endParaRPr lang="en-US"/>
              </a:p>
            </c:txPr>
            <c:dLblPos val="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'[FiinProX_DuLieuTaiChinh_BaoCaoTaiChinh_Yearly_PVD_20240329.xlsx]Kết quả kinh doanh'!$B$11:$F$11</c:f>
              <c:strCache>
                <c:ptCount val="5"/>
                <c:pt idx="0">
                  <c:v>2019</c:v>
                </c:pt>
                <c:pt idx="1">
                  <c:v>2020</c:v>
                </c:pt>
                <c:pt idx="2">
                  <c:v>2021</c:v>
                </c:pt>
                <c:pt idx="3">
                  <c:v>2022</c:v>
                </c:pt>
                <c:pt idx="4">
                  <c:v>2023</c:v>
                </c:pt>
              </c:strCache>
            </c:strRef>
          </c:cat>
          <c:val>
            <c:numRef>
              <c:f>'[FiinProX_DuLieuTaiChinh_BaoCaoTaiChinh_Yearly_PVD_20240329.xlsx]Kết quả kinh doanh'!$B$14:$F$14</c:f>
              <c:numCache>
                <c:formatCode>0%</c:formatCode>
                <c:ptCount val="5"/>
                <c:pt idx="0">
                  <c:v>0.10305908703778241</c:v>
                </c:pt>
                <c:pt idx="1">
                  <c:v>6.2883477653046221E-2</c:v>
                </c:pt>
                <c:pt idx="2">
                  <c:v>9.2915292523060439E-2</c:v>
                </c:pt>
                <c:pt idx="3">
                  <c:v>0.10630879297119906</c:v>
                </c:pt>
                <c:pt idx="4">
                  <c:v>0.22378925984816544</c:v>
                </c:pt>
              </c:numCache>
            </c:numRef>
          </c:val>
          <c:smooth val="1"/>
          <c:extLst>
            <c:ext xmlns:c16="http://schemas.microsoft.com/office/drawing/2014/chart" uri="{C3380CC4-5D6E-409C-BE32-E72D297353CC}">
              <c16:uniqueId val="{00000002-4255-44C5-BE22-7318043BF059}"/>
            </c:ext>
          </c:extLst>
        </c:ser>
        <c:dLbls>
          <c:showLegendKey val="0"/>
          <c:showVal val="0"/>
          <c:showCatName val="0"/>
          <c:showSerName val="0"/>
          <c:showPercent val="0"/>
          <c:showBubbleSize val="0"/>
        </c:dLbls>
        <c:marker val="1"/>
        <c:smooth val="0"/>
        <c:axId val="740368639"/>
        <c:axId val="740380159"/>
      </c:lineChart>
      <c:catAx>
        <c:axId val="19287691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lgn="ctr">
              <a:defRPr lang="en-US" sz="800" b="0" i="0" u="none" strike="noStrike" kern="1200" baseline="0">
                <a:solidFill>
                  <a:schemeClr val="tx2"/>
                </a:solidFill>
                <a:latin typeface="+mn-lt"/>
                <a:ea typeface="+mn-ea"/>
                <a:cs typeface="+mn-cs"/>
              </a:defRPr>
            </a:pPr>
            <a:endParaRPr lang="en-US"/>
          </a:p>
        </c:txPr>
        <c:crossAx val="589751247"/>
        <c:crosses val="autoZero"/>
        <c:auto val="1"/>
        <c:lblAlgn val="ctr"/>
        <c:lblOffset val="100"/>
        <c:noMultiLvlLbl val="0"/>
      </c:catAx>
      <c:valAx>
        <c:axId val="589751247"/>
        <c:scaling>
          <c:orientation val="minMax"/>
          <c:min val="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lgn="ctr">
                  <a:defRPr lang="en-US" sz="800" b="0" i="0" u="none" strike="noStrike" kern="1200" baseline="0">
                    <a:solidFill>
                      <a:schemeClr val="tx2"/>
                    </a:solidFill>
                    <a:latin typeface="+mn-lt"/>
                    <a:ea typeface="+mn-ea"/>
                    <a:cs typeface="+mn-cs"/>
                  </a:defRPr>
                </a:pPr>
                <a:r>
                  <a:rPr lang="en-US" sz="800" b="0" i="0" u="none" strike="noStrike" kern="1200" baseline="0">
                    <a:solidFill>
                      <a:schemeClr val="tx2"/>
                    </a:solidFill>
                    <a:latin typeface="+mn-lt"/>
                    <a:ea typeface="+mn-ea"/>
                    <a:cs typeface="+mn-cs"/>
                  </a:rPr>
                  <a:t>Triệu USD</a:t>
                </a:r>
              </a:p>
            </c:rich>
          </c:tx>
          <c:overlay val="0"/>
          <c:spPr>
            <a:noFill/>
            <a:ln>
              <a:noFill/>
            </a:ln>
            <a:effectLst/>
          </c:spPr>
          <c:txPr>
            <a:bodyPr rot="-5400000" spcFirstLastPara="1" vertOverflow="ellipsis" vert="horz" wrap="square" anchor="ctr" anchorCtr="1"/>
            <a:lstStyle/>
            <a:p>
              <a:pPr algn="ctr">
                <a:defRPr lang="en-US" sz="800" b="0" i="0" u="none" strike="noStrike" kern="1200" baseline="0">
                  <a:solidFill>
                    <a:schemeClr val="tx2"/>
                  </a:solidFill>
                  <a:latin typeface="+mn-lt"/>
                  <a:ea typeface="+mn-ea"/>
                  <a:cs typeface="+mn-cs"/>
                </a:defRPr>
              </a:pPr>
              <a:endParaRPr lang="en-US"/>
            </a:p>
          </c:txPr>
        </c:title>
        <c:numFmt formatCode="#,##0" sourceLinked="0"/>
        <c:majorTickMark val="none"/>
        <c:minorTickMark val="none"/>
        <c:tickLblPos val="nextTo"/>
        <c:spPr>
          <a:noFill/>
          <a:ln>
            <a:noFill/>
          </a:ln>
          <a:effectLst/>
        </c:spPr>
        <c:txPr>
          <a:bodyPr rot="-60000000" spcFirstLastPara="1" vertOverflow="ellipsis" vert="horz" wrap="square" anchor="ctr" anchorCtr="1"/>
          <a:lstStyle/>
          <a:p>
            <a:pPr algn="ctr">
              <a:defRPr lang="en-US" sz="800" b="0" i="0" u="none" strike="noStrike" kern="1200" baseline="0">
                <a:solidFill>
                  <a:schemeClr val="tx2"/>
                </a:solidFill>
                <a:latin typeface="+mn-lt"/>
                <a:ea typeface="+mn-ea"/>
                <a:cs typeface="+mn-cs"/>
              </a:defRPr>
            </a:pPr>
            <a:endParaRPr lang="en-US"/>
          </a:p>
        </c:txPr>
        <c:crossAx val="192876911"/>
        <c:crosses val="autoZero"/>
        <c:crossBetween val="between"/>
      </c:valAx>
      <c:valAx>
        <c:axId val="740380159"/>
        <c:scaling>
          <c:orientation val="minMax"/>
        </c:scaling>
        <c:delete val="0"/>
        <c:axPos val="r"/>
        <c:numFmt formatCode="0%" sourceLinked="1"/>
        <c:majorTickMark val="out"/>
        <c:minorTickMark val="none"/>
        <c:tickLblPos val="nextTo"/>
        <c:spPr>
          <a:noFill/>
          <a:ln>
            <a:noFill/>
          </a:ln>
          <a:effectLst/>
        </c:spPr>
        <c:txPr>
          <a:bodyPr rot="-60000000" spcFirstLastPara="1" vertOverflow="ellipsis" vert="horz" wrap="square" anchor="ctr" anchorCtr="1"/>
          <a:lstStyle/>
          <a:p>
            <a:pPr algn="ctr">
              <a:defRPr lang="en-US" sz="800" b="0" i="0" u="none" strike="noStrike" kern="1200" baseline="0">
                <a:solidFill>
                  <a:schemeClr val="tx2"/>
                </a:solidFill>
                <a:latin typeface="+mn-lt"/>
                <a:ea typeface="+mn-ea"/>
                <a:cs typeface="+mn-cs"/>
              </a:defRPr>
            </a:pPr>
            <a:endParaRPr lang="en-US"/>
          </a:p>
        </c:txPr>
        <c:crossAx val="740368639"/>
        <c:crosses val="max"/>
        <c:crossBetween val="between"/>
      </c:valAx>
      <c:catAx>
        <c:axId val="740368639"/>
        <c:scaling>
          <c:orientation val="minMax"/>
        </c:scaling>
        <c:delete val="1"/>
        <c:axPos val="b"/>
        <c:numFmt formatCode="General" sourceLinked="1"/>
        <c:majorTickMark val="out"/>
        <c:minorTickMark val="none"/>
        <c:tickLblPos val="nextTo"/>
        <c:crossAx val="740380159"/>
        <c:crosses val="autoZero"/>
        <c:auto val="1"/>
        <c:lblAlgn val="ctr"/>
        <c:lblOffset val="100"/>
        <c:noMultiLvlLbl val="0"/>
      </c:catAx>
      <c:spPr>
        <a:noFill/>
        <a:ln>
          <a:noFill/>
        </a:ln>
        <a:effectLst/>
      </c:spPr>
    </c:plotArea>
    <c:legend>
      <c:legendPos val="b"/>
      <c:overlay val="0"/>
      <c:spPr>
        <a:noFill/>
        <a:ln>
          <a:noFill/>
        </a:ln>
        <a:effectLst/>
      </c:spPr>
      <c:txPr>
        <a:bodyPr rot="0" spcFirstLastPara="1" vertOverflow="ellipsis" vert="horz" wrap="square" anchor="ctr" anchorCtr="1"/>
        <a:lstStyle/>
        <a:p>
          <a:pPr algn="ctr">
            <a:defRPr lang="en-US" sz="800" b="0" i="0" u="none" strike="noStrike" kern="1200" baseline="0">
              <a:solidFill>
                <a:schemeClr val="tx2"/>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100" b="1" i="0" u="none" strike="noStrike" kern="1200" spc="0" baseline="0">
                <a:solidFill>
                  <a:schemeClr val="tx2"/>
                </a:solidFill>
                <a:latin typeface="+mn-lt"/>
                <a:ea typeface="+mn-ea"/>
                <a:cs typeface="+mn-cs"/>
              </a:defRPr>
            </a:pPr>
            <a:r>
              <a:rPr lang="en-US" sz="1100" b="1"/>
              <a:t>Nhu</a:t>
            </a:r>
            <a:r>
              <a:rPr lang="en-US" sz="1100" b="1" baseline="0"/>
              <a:t> cầu dầu mỏ thế giới 2024F </a:t>
            </a:r>
            <a:r>
              <a:rPr lang="en-US" sz="1100" b="1"/>
              <a:t>	</a:t>
            </a:r>
          </a:p>
        </c:rich>
      </c:tx>
      <c:layout>
        <c:manualLayout>
          <c:xMode val="edge"/>
          <c:yMode val="edge"/>
          <c:x val="0"/>
          <c:y val="4.023760317415824E-2"/>
        </c:manualLayout>
      </c:layout>
      <c:overlay val="0"/>
      <c:spPr>
        <a:noFill/>
        <a:ln>
          <a:noFill/>
        </a:ln>
        <a:effectLst/>
      </c:spPr>
      <c:txPr>
        <a:bodyPr rot="0" spcFirstLastPara="1" vertOverflow="ellipsis" vert="horz" wrap="square" anchor="ctr" anchorCtr="1"/>
        <a:lstStyle/>
        <a:p>
          <a:pPr>
            <a:defRPr sz="1100" b="1" i="0" u="none" strike="noStrike" kern="1200" spc="0" baseline="0">
              <a:solidFill>
                <a:schemeClr val="tx2"/>
              </a:solidFill>
              <a:latin typeface="+mn-lt"/>
              <a:ea typeface="+mn-ea"/>
              <a:cs typeface="+mn-cs"/>
            </a:defRPr>
          </a:pPr>
          <a:endParaRPr lang="en-US"/>
        </a:p>
      </c:txPr>
    </c:title>
    <c:autoTitleDeleted val="0"/>
    <c:plotArea>
      <c:layout>
        <c:manualLayout>
          <c:layoutTarget val="inner"/>
          <c:xMode val="edge"/>
          <c:yMode val="edge"/>
          <c:x val="9.5342165614963059E-2"/>
          <c:y val="0.20816184650096922"/>
          <c:w val="0.87172005411132658"/>
          <c:h val="0.49221048494010766"/>
        </c:manualLayout>
      </c:layout>
      <c:barChart>
        <c:barDir val="col"/>
        <c:grouping val="clustered"/>
        <c:varyColors val="0"/>
        <c:ser>
          <c:idx val="0"/>
          <c:order val="0"/>
          <c:tx>
            <c:strRef>
              <c:f>'Dầu khí'!$B$14</c:f>
              <c:strCache>
                <c:ptCount val="1"/>
                <c:pt idx="0">
                  <c:v>Growth</c:v>
                </c:pt>
              </c:strCache>
            </c:strRef>
          </c:tx>
          <c:spPr>
            <a:solidFill>
              <a:schemeClr val="accent1"/>
            </a:solidFill>
            <a:ln>
              <a:noFill/>
            </a:ln>
            <a:effectLst/>
          </c:spPr>
          <c:invertIfNegative val="0"/>
          <c:cat>
            <c:strRef>
              <c:f>'Dầu khí'!$A$15:$A$26</c:f>
              <c:strCache>
                <c:ptCount val="12"/>
                <c:pt idx="0">
                  <c:v>Americans</c:v>
                </c:pt>
                <c:pt idx="1">
                  <c:v>Europe</c:v>
                </c:pt>
                <c:pt idx="2">
                  <c:v>Asia Pacific</c:v>
                </c:pt>
                <c:pt idx="3">
                  <c:v>China</c:v>
                </c:pt>
                <c:pt idx="4">
                  <c:v>India</c:v>
                </c:pt>
                <c:pt idx="5">
                  <c:v>Other Asis</c:v>
                </c:pt>
                <c:pt idx="6">
                  <c:v>Latin America</c:v>
                </c:pt>
                <c:pt idx="7">
                  <c:v>Middle East</c:v>
                </c:pt>
                <c:pt idx="8">
                  <c:v>Africa</c:v>
                </c:pt>
                <c:pt idx="9">
                  <c:v>Russia</c:v>
                </c:pt>
                <c:pt idx="10">
                  <c:v>Other Eurasia</c:v>
                </c:pt>
                <c:pt idx="11">
                  <c:v>Other Europre</c:v>
                </c:pt>
              </c:strCache>
            </c:strRef>
          </c:cat>
          <c:val>
            <c:numRef>
              <c:f>'Dầu khí'!$B$15:$B$26</c:f>
              <c:numCache>
                <c:formatCode>General</c:formatCode>
                <c:ptCount val="12"/>
                <c:pt idx="0">
                  <c:v>0.18</c:v>
                </c:pt>
                <c:pt idx="1">
                  <c:v>0.06</c:v>
                </c:pt>
                <c:pt idx="2">
                  <c:v>0.02</c:v>
                </c:pt>
                <c:pt idx="3">
                  <c:v>0.57999999999999996</c:v>
                </c:pt>
                <c:pt idx="4">
                  <c:v>0.22</c:v>
                </c:pt>
                <c:pt idx="5">
                  <c:v>0.31</c:v>
                </c:pt>
                <c:pt idx="6">
                  <c:v>0.19</c:v>
                </c:pt>
                <c:pt idx="7">
                  <c:v>0.38</c:v>
                </c:pt>
                <c:pt idx="8">
                  <c:v>0.15</c:v>
                </c:pt>
                <c:pt idx="9">
                  <c:v>0.1</c:v>
                </c:pt>
                <c:pt idx="10">
                  <c:v>0.04</c:v>
                </c:pt>
                <c:pt idx="11">
                  <c:v>0.01</c:v>
                </c:pt>
              </c:numCache>
            </c:numRef>
          </c:val>
          <c:extLst>
            <c:ext xmlns:c16="http://schemas.microsoft.com/office/drawing/2014/chart" uri="{C3380CC4-5D6E-409C-BE32-E72D297353CC}">
              <c16:uniqueId val="{00000000-241D-47DB-A773-D302B7060028}"/>
            </c:ext>
          </c:extLst>
        </c:ser>
        <c:dLbls>
          <c:showLegendKey val="0"/>
          <c:showVal val="0"/>
          <c:showCatName val="0"/>
          <c:showSerName val="0"/>
          <c:showPercent val="0"/>
          <c:showBubbleSize val="0"/>
        </c:dLbls>
        <c:gapWidth val="219"/>
        <c:overlap val="-27"/>
        <c:axId val="94203200"/>
        <c:axId val="39894416"/>
      </c:barChart>
      <c:catAx>
        <c:axId val="9420320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2"/>
                </a:solidFill>
                <a:latin typeface="+mn-lt"/>
                <a:ea typeface="+mn-ea"/>
                <a:cs typeface="+mn-cs"/>
              </a:defRPr>
            </a:pPr>
            <a:endParaRPr lang="en-US"/>
          </a:p>
        </c:txPr>
        <c:crossAx val="39894416"/>
        <c:crosses val="autoZero"/>
        <c:auto val="1"/>
        <c:lblAlgn val="ctr"/>
        <c:lblOffset val="100"/>
        <c:noMultiLvlLbl val="0"/>
      </c:catAx>
      <c:valAx>
        <c:axId val="39894416"/>
        <c:scaling>
          <c:orientation val="minMax"/>
          <c:max val="0.60000000000000009"/>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2"/>
                    </a:solidFill>
                    <a:latin typeface="+mn-lt"/>
                    <a:ea typeface="+mn-ea"/>
                    <a:cs typeface="+mn-cs"/>
                  </a:defRPr>
                </a:pPr>
                <a:r>
                  <a:rPr lang="en-US"/>
                  <a:t>Triệu thùng/ngày</a:t>
                </a:r>
              </a:p>
            </c:rich>
          </c:tx>
          <c:layout>
            <c:manualLayout>
              <c:xMode val="edge"/>
              <c:yMode val="edge"/>
              <c:x val="1.3175112109484145E-2"/>
              <c:y val="0.28083589405182424"/>
            </c:manualLayout>
          </c:layout>
          <c:overlay val="0"/>
          <c:spPr>
            <a:noFill/>
            <a:ln>
              <a:noFill/>
            </a:ln>
            <a:effectLst/>
          </c:spPr>
          <c:txPr>
            <a:bodyPr rot="-5400000" spcFirstLastPara="1" vertOverflow="ellipsis" vert="horz" wrap="square" anchor="ctr" anchorCtr="1"/>
            <a:lstStyle/>
            <a:p>
              <a:pPr>
                <a:defRPr sz="1000" b="0" i="0" u="none" strike="noStrike" kern="1200" baseline="0">
                  <a:solidFill>
                    <a:schemeClr val="tx2"/>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2"/>
                </a:solidFill>
                <a:latin typeface="+mn-lt"/>
                <a:ea typeface="+mn-ea"/>
                <a:cs typeface="+mn-cs"/>
              </a:defRPr>
            </a:pPr>
            <a:endParaRPr lang="en-US"/>
          </a:p>
        </c:txPr>
        <c:crossAx val="94203200"/>
        <c:crosses val="autoZero"/>
        <c:crossBetween val="between"/>
        <c:majorUnit val="0.2"/>
      </c:valAx>
      <c:spPr>
        <a:noFill/>
        <a:ln>
          <a:noFill/>
        </a:ln>
        <a:effectLst/>
      </c:spPr>
    </c:plotArea>
    <c:plotVisOnly val="1"/>
    <c:dispBlanksAs val="gap"/>
    <c:showDLblsOverMax val="0"/>
  </c:chart>
  <c:spPr>
    <a:noFill/>
    <a:ln>
      <a:noFill/>
    </a:ln>
    <a:effectLst/>
  </c:spPr>
  <c:txPr>
    <a:bodyPr/>
    <a:lstStyle/>
    <a:p>
      <a:pPr>
        <a:defRPr>
          <a:solidFill>
            <a:schemeClr val="tx2"/>
          </a:solidFill>
        </a:defRPr>
      </a:pPr>
      <a:endParaRPr lang="en-US"/>
    </a:p>
  </c:txPr>
  <c:externalData r:id="rId3">
    <c:autoUpdate val="0"/>
  </c:externalData>
  <c:userShapes r:id="rId4"/>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lgn="ctr" rtl="0">
              <a:defRPr lang="en-US" sz="1000" b="1" i="0" u="none" strike="noStrike" kern="1200" spc="0" baseline="0" smtClean="0">
                <a:solidFill>
                  <a:srgbClr val="002060"/>
                </a:solidFill>
                <a:latin typeface="+mn-lt"/>
                <a:ea typeface="+mn-ea"/>
                <a:cs typeface="+mn-cs"/>
              </a:defRPr>
            </a:pPr>
            <a:r>
              <a:rPr lang="en-US" sz="1000" b="1" i="0" u="none" strike="noStrike" kern="1200" spc="0" baseline="0">
                <a:solidFill>
                  <a:srgbClr val="002060"/>
                </a:solidFill>
                <a:latin typeface="+mn-lt"/>
                <a:ea typeface="+mn-ea"/>
                <a:cs typeface="+mn-cs"/>
              </a:rPr>
              <a:t>Số lượng giàn khoan ngoài khơi hàng tháng tại khu vực Đông Nam Á 2021-2024</a:t>
            </a:r>
          </a:p>
        </c:rich>
      </c:tx>
      <c:layout>
        <c:manualLayout>
          <c:xMode val="edge"/>
          <c:yMode val="edge"/>
          <c:x val="0.10406564447261039"/>
          <c:y val="2.2167586321087104E-2"/>
        </c:manualLayout>
      </c:layout>
      <c:overlay val="0"/>
      <c:spPr>
        <a:noFill/>
        <a:ln>
          <a:noFill/>
        </a:ln>
        <a:effectLst/>
      </c:spPr>
      <c:txPr>
        <a:bodyPr rot="0" spcFirstLastPara="1" vertOverflow="ellipsis" vert="horz" wrap="square" anchor="ctr" anchorCtr="1"/>
        <a:lstStyle/>
        <a:p>
          <a:pPr algn="ctr" rtl="0">
            <a:defRPr lang="en-US" sz="1000" b="1" i="0" u="none" strike="noStrike" kern="1200" spc="0" baseline="0" smtClean="0">
              <a:solidFill>
                <a:srgbClr val="002060"/>
              </a:solidFill>
              <a:latin typeface="+mn-lt"/>
              <a:ea typeface="+mn-ea"/>
              <a:cs typeface="+mn-cs"/>
            </a:defRPr>
          </a:pPr>
          <a:endParaRPr lang="en-US"/>
        </a:p>
      </c:txPr>
    </c:title>
    <c:autoTitleDeleted val="0"/>
    <c:plotArea>
      <c:layout/>
      <c:lineChart>
        <c:grouping val="standard"/>
        <c:varyColors val="0"/>
        <c:ser>
          <c:idx val="0"/>
          <c:order val="0"/>
          <c:tx>
            <c:strRef>
              <c:f>'[Worldwide Rig Count Feb 2024.xlsx]Worldwide_Rigcount'!$X$7</c:f>
              <c:strCache>
                <c:ptCount val="1"/>
                <c:pt idx="0">
                  <c:v>Tổng cung</c:v>
                </c:pt>
              </c:strCache>
            </c:strRef>
          </c:tx>
          <c:spPr>
            <a:ln w="28575" cap="rnd">
              <a:solidFill>
                <a:schemeClr val="accent1"/>
              </a:solidFill>
              <a:round/>
            </a:ln>
            <a:effectLst/>
          </c:spPr>
          <c:marker>
            <c:symbol val="none"/>
          </c:marker>
          <c:cat>
            <c:multiLvlStrRef>
              <c:f>'[Worldwide Rig Count Feb 2024.xlsx]Worldwide_Rigcount'!$V$8:$W$42</c:f>
              <c:multiLvlStrCache>
                <c:ptCount val="35"/>
                <c:lvl>
                  <c:pt idx="0">
                    <c:v>5</c:v>
                  </c:pt>
                  <c:pt idx="1">
                    <c:v>6</c:v>
                  </c:pt>
                  <c:pt idx="2">
                    <c:v>7</c:v>
                  </c:pt>
                  <c:pt idx="3">
                    <c:v>8</c:v>
                  </c:pt>
                  <c:pt idx="4">
                    <c:v>9</c:v>
                  </c:pt>
                  <c:pt idx="5">
                    <c:v>10</c:v>
                  </c:pt>
                  <c:pt idx="6">
                    <c:v>11</c:v>
                  </c:pt>
                  <c:pt idx="7">
                    <c:v>12</c:v>
                  </c:pt>
                  <c:pt idx="8">
                    <c:v>1</c:v>
                  </c:pt>
                  <c:pt idx="9">
                    <c:v>2</c:v>
                  </c:pt>
                  <c:pt idx="10">
                    <c:v>3</c:v>
                  </c:pt>
                  <c:pt idx="11">
                    <c:v>4</c:v>
                  </c:pt>
                  <c:pt idx="12">
                    <c:v>5</c:v>
                  </c:pt>
                  <c:pt idx="13">
                    <c:v>6</c:v>
                  </c:pt>
                  <c:pt idx="14">
                    <c:v>7</c:v>
                  </c:pt>
                  <c:pt idx="15">
                    <c:v>8</c:v>
                  </c:pt>
                  <c:pt idx="16">
                    <c:v>9</c:v>
                  </c:pt>
                  <c:pt idx="17">
                    <c:v>10</c:v>
                  </c:pt>
                  <c:pt idx="18">
                    <c:v>11</c:v>
                  </c:pt>
                  <c:pt idx="19">
                    <c:v>12</c:v>
                  </c:pt>
                  <c:pt idx="20">
                    <c:v>1</c:v>
                  </c:pt>
                  <c:pt idx="21">
                    <c:v>2</c:v>
                  </c:pt>
                  <c:pt idx="22">
                    <c:v>3</c:v>
                  </c:pt>
                  <c:pt idx="23">
                    <c:v>4</c:v>
                  </c:pt>
                  <c:pt idx="24">
                    <c:v>5</c:v>
                  </c:pt>
                  <c:pt idx="25">
                    <c:v>6</c:v>
                  </c:pt>
                  <c:pt idx="26">
                    <c:v>7</c:v>
                  </c:pt>
                  <c:pt idx="27">
                    <c:v>8</c:v>
                  </c:pt>
                  <c:pt idx="28">
                    <c:v>9</c:v>
                  </c:pt>
                  <c:pt idx="29">
                    <c:v>10</c:v>
                  </c:pt>
                  <c:pt idx="30">
                    <c:v>11</c:v>
                  </c:pt>
                  <c:pt idx="31">
                    <c:v>12</c:v>
                  </c:pt>
                  <c:pt idx="32">
                    <c:v>1</c:v>
                  </c:pt>
                  <c:pt idx="33">
                    <c:v>2</c:v>
                  </c:pt>
                  <c:pt idx="34">
                    <c:v>3</c:v>
                  </c:pt>
                </c:lvl>
                <c:lvl>
                  <c:pt idx="0">
                    <c:v>2021</c:v>
                  </c:pt>
                  <c:pt idx="8">
                    <c:v>2022</c:v>
                  </c:pt>
                  <c:pt idx="20">
                    <c:v>2023</c:v>
                  </c:pt>
                  <c:pt idx="32">
                    <c:v>2024</c:v>
                  </c:pt>
                </c:lvl>
              </c:multiLvlStrCache>
            </c:multiLvlStrRef>
          </c:cat>
          <c:val>
            <c:numRef>
              <c:f>'[Worldwide Rig Count Feb 2024.xlsx]Worldwide_Rigcount'!$X$8:$X$42</c:f>
              <c:numCache>
                <c:formatCode>General</c:formatCode>
                <c:ptCount val="35"/>
                <c:pt idx="0">
                  <c:v>72</c:v>
                </c:pt>
                <c:pt idx="1">
                  <c:v>68</c:v>
                </c:pt>
                <c:pt idx="2">
                  <c:v>67</c:v>
                </c:pt>
                <c:pt idx="3">
                  <c:v>66</c:v>
                </c:pt>
                <c:pt idx="4">
                  <c:v>64</c:v>
                </c:pt>
                <c:pt idx="5">
                  <c:v>65</c:v>
                </c:pt>
                <c:pt idx="6">
                  <c:v>65</c:v>
                </c:pt>
                <c:pt idx="7">
                  <c:v>66</c:v>
                </c:pt>
                <c:pt idx="8">
                  <c:v>67</c:v>
                </c:pt>
                <c:pt idx="9">
                  <c:v>67</c:v>
                </c:pt>
                <c:pt idx="10">
                  <c:v>65</c:v>
                </c:pt>
                <c:pt idx="11">
                  <c:v>65</c:v>
                </c:pt>
                <c:pt idx="12">
                  <c:v>65</c:v>
                </c:pt>
                <c:pt idx="13">
                  <c:v>63</c:v>
                </c:pt>
                <c:pt idx="14">
                  <c:v>61</c:v>
                </c:pt>
                <c:pt idx="15">
                  <c:v>60</c:v>
                </c:pt>
                <c:pt idx="16">
                  <c:v>60</c:v>
                </c:pt>
                <c:pt idx="17">
                  <c:v>59</c:v>
                </c:pt>
                <c:pt idx="18">
                  <c:v>59</c:v>
                </c:pt>
                <c:pt idx="19">
                  <c:v>57</c:v>
                </c:pt>
                <c:pt idx="20">
                  <c:v>58</c:v>
                </c:pt>
                <c:pt idx="21">
                  <c:v>58</c:v>
                </c:pt>
                <c:pt idx="22">
                  <c:v>56</c:v>
                </c:pt>
                <c:pt idx="23">
                  <c:v>56</c:v>
                </c:pt>
                <c:pt idx="24">
                  <c:v>56</c:v>
                </c:pt>
                <c:pt idx="25">
                  <c:v>55</c:v>
                </c:pt>
                <c:pt idx="26">
                  <c:v>55</c:v>
                </c:pt>
                <c:pt idx="27">
                  <c:v>49</c:v>
                </c:pt>
                <c:pt idx="28">
                  <c:v>49</c:v>
                </c:pt>
                <c:pt idx="29">
                  <c:v>49</c:v>
                </c:pt>
                <c:pt idx="30">
                  <c:v>49</c:v>
                </c:pt>
                <c:pt idx="31">
                  <c:v>50</c:v>
                </c:pt>
                <c:pt idx="32">
                  <c:v>51</c:v>
                </c:pt>
                <c:pt idx="33">
                  <c:v>52</c:v>
                </c:pt>
                <c:pt idx="34">
                  <c:v>50</c:v>
                </c:pt>
              </c:numCache>
            </c:numRef>
          </c:val>
          <c:smooth val="0"/>
          <c:extLst>
            <c:ext xmlns:c16="http://schemas.microsoft.com/office/drawing/2014/chart" uri="{C3380CC4-5D6E-409C-BE32-E72D297353CC}">
              <c16:uniqueId val="{00000000-B2FD-4704-95AD-0D006E41B34A}"/>
            </c:ext>
          </c:extLst>
        </c:ser>
        <c:ser>
          <c:idx val="1"/>
          <c:order val="1"/>
          <c:tx>
            <c:strRef>
              <c:f>'[Worldwide Rig Count Feb 2024.xlsx]Worldwide_Rigcount'!$Y$7</c:f>
              <c:strCache>
                <c:ptCount val="1"/>
                <c:pt idx="0">
                  <c:v>Cung thị trường </c:v>
                </c:pt>
              </c:strCache>
            </c:strRef>
          </c:tx>
          <c:spPr>
            <a:ln w="28575" cap="rnd">
              <a:solidFill>
                <a:schemeClr val="accent2"/>
              </a:solidFill>
              <a:round/>
            </a:ln>
            <a:effectLst/>
          </c:spPr>
          <c:marker>
            <c:symbol val="none"/>
          </c:marker>
          <c:cat>
            <c:multiLvlStrRef>
              <c:f>'[Worldwide Rig Count Feb 2024.xlsx]Worldwide_Rigcount'!$V$8:$W$42</c:f>
              <c:multiLvlStrCache>
                <c:ptCount val="35"/>
                <c:lvl>
                  <c:pt idx="0">
                    <c:v>5</c:v>
                  </c:pt>
                  <c:pt idx="1">
                    <c:v>6</c:v>
                  </c:pt>
                  <c:pt idx="2">
                    <c:v>7</c:v>
                  </c:pt>
                  <c:pt idx="3">
                    <c:v>8</c:v>
                  </c:pt>
                  <c:pt idx="4">
                    <c:v>9</c:v>
                  </c:pt>
                  <c:pt idx="5">
                    <c:v>10</c:v>
                  </c:pt>
                  <c:pt idx="6">
                    <c:v>11</c:v>
                  </c:pt>
                  <c:pt idx="7">
                    <c:v>12</c:v>
                  </c:pt>
                  <c:pt idx="8">
                    <c:v>1</c:v>
                  </c:pt>
                  <c:pt idx="9">
                    <c:v>2</c:v>
                  </c:pt>
                  <c:pt idx="10">
                    <c:v>3</c:v>
                  </c:pt>
                  <c:pt idx="11">
                    <c:v>4</c:v>
                  </c:pt>
                  <c:pt idx="12">
                    <c:v>5</c:v>
                  </c:pt>
                  <c:pt idx="13">
                    <c:v>6</c:v>
                  </c:pt>
                  <c:pt idx="14">
                    <c:v>7</c:v>
                  </c:pt>
                  <c:pt idx="15">
                    <c:v>8</c:v>
                  </c:pt>
                  <c:pt idx="16">
                    <c:v>9</c:v>
                  </c:pt>
                  <c:pt idx="17">
                    <c:v>10</c:v>
                  </c:pt>
                  <c:pt idx="18">
                    <c:v>11</c:v>
                  </c:pt>
                  <c:pt idx="19">
                    <c:v>12</c:v>
                  </c:pt>
                  <c:pt idx="20">
                    <c:v>1</c:v>
                  </c:pt>
                  <c:pt idx="21">
                    <c:v>2</c:v>
                  </c:pt>
                  <c:pt idx="22">
                    <c:v>3</c:v>
                  </c:pt>
                  <c:pt idx="23">
                    <c:v>4</c:v>
                  </c:pt>
                  <c:pt idx="24">
                    <c:v>5</c:v>
                  </c:pt>
                  <c:pt idx="25">
                    <c:v>6</c:v>
                  </c:pt>
                  <c:pt idx="26">
                    <c:v>7</c:v>
                  </c:pt>
                  <c:pt idx="27">
                    <c:v>8</c:v>
                  </c:pt>
                  <c:pt idx="28">
                    <c:v>9</c:v>
                  </c:pt>
                  <c:pt idx="29">
                    <c:v>10</c:v>
                  </c:pt>
                  <c:pt idx="30">
                    <c:v>11</c:v>
                  </c:pt>
                  <c:pt idx="31">
                    <c:v>12</c:v>
                  </c:pt>
                  <c:pt idx="32">
                    <c:v>1</c:v>
                  </c:pt>
                  <c:pt idx="33">
                    <c:v>2</c:v>
                  </c:pt>
                  <c:pt idx="34">
                    <c:v>3</c:v>
                  </c:pt>
                </c:lvl>
                <c:lvl>
                  <c:pt idx="0">
                    <c:v>2021</c:v>
                  </c:pt>
                  <c:pt idx="8">
                    <c:v>2022</c:v>
                  </c:pt>
                  <c:pt idx="20">
                    <c:v>2023</c:v>
                  </c:pt>
                  <c:pt idx="32">
                    <c:v>2024</c:v>
                  </c:pt>
                </c:lvl>
              </c:multiLvlStrCache>
            </c:multiLvlStrRef>
          </c:cat>
          <c:val>
            <c:numRef>
              <c:f>'[Worldwide Rig Count Feb 2024.xlsx]Worldwide_Rigcount'!$Y$8:$Y$42</c:f>
              <c:numCache>
                <c:formatCode>General</c:formatCode>
                <c:ptCount val="35"/>
                <c:pt idx="0">
                  <c:v>56</c:v>
                </c:pt>
                <c:pt idx="1">
                  <c:v>55</c:v>
                </c:pt>
                <c:pt idx="2">
                  <c:v>55</c:v>
                </c:pt>
                <c:pt idx="3">
                  <c:v>55</c:v>
                </c:pt>
                <c:pt idx="4">
                  <c:v>55</c:v>
                </c:pt>
                <c:pt idx="5">
                  <c:v>56</c:v>
                </c:pt>
                <c:pt idx="6">
                  <c:v>57</c:v>
                </c:pt>
                <c:pt idx="7">
                  <c:v>58</c:v>
                </c:pt>
                <c:pt idx="8">
                  <c:v>59</c:v>
                </c:pt>
                <c:pt idx="9">
                  <c:v>58</c:v>
                </c:pt>
                <c:pt idx="10">
                  <c:v>56</c:v>
                </c:pt>
                <c:pt idx="11">
                  <c:v>57</c:v>
                </c:pt>
                <c:pt idx="12">
                  <c:v>58</c:v>
                </c:pt>
                <c:pt idx="13">
                  <c:v>58</c:v>
                </c:pt>
                <c:pt idx="14">
                  <c:v>56</c:v>
                </c:pt>
                <c:pt idx="15">
                  <c:v>56</c:v>
                </c:pt>
                <c:pt idx="16">
                  <c:v>56</c:v>
                </c:pt>
                <c:pt idx="17">
                  <c:v>55</c:v>
                </c:pt>
                <c:pt idx="18">
                  <c:v>53</c:v>
                </c:pt>
                <c:pt idx="19">
                  <c:v>52</c:v>
                </c:pt>
                <c:pt idx="20">
                  <c:v>53</c:v>
                </c:pt>
                <c:pt idx="21">
                  <c:v>53</c:v>
                </c:pt>
                <c:pt idx="22">
                  <c:v>51</c:v>
                </c:pt>
                <c:pt idx="23">
                  <c:v>49</c:v>
                </c:pt>
                <c:pt idx="24">
                  <c:v>50</c:v>
                </c:pt>
                <c:pt idx="25">
                  <c:v>50</c:v>
                </c:pt>
                <c:pt idx="26">
                  <c:v>50</c:v>
                </c:pt>
                <c:pt idx="27">
                  <c:v>43</c:v>
                </c:pt>
                <c:pt idx="28">
                  <c:v>44</c:v>
                </c:pt>
                <c:pt idx="29">
                  <c:v>44</c:v>
                </c:pt>
                <c:pt idx="30">
                  <c:v>44</c:v>
                </c:pt>
                <c:pt idx="31">
                  <c:v>45</c:v>
                </c:pt>
                <c:pt idx="32">
                  <c:v>46</c:v>
                </c:pt>
                <c:pt idx="33">
                  <c:v>47</c:v>
                </c:pt>
                <c:pt idx="34">
                  <c:v>45</c:v>
                </c:pt>
              </c:numCache>
            </c:numRef>
          </c:val>
          <c:smooth val="0"/>
          <c:extLst>
            <c:ext xmlns:c16="http://schemas.microsoft.com/office/drawing/2014/chart" uri="{C3380CC4-5D6E-409C-BE32-E72D297353CC}">
              <c16:uniqueId val="{00000001-B2FD-4704-95AD-0D006E41B34A}"/>
            </c:ext>
          </c:extLst>
        </c:ser>
        <c:ser>
          <c:idx val="2"/>
          <c:order val="2"/>
          <c:tx>
            <c:strRef>
              <c:f>'[Worldwide Rig Count Feb 2024.xlsx]Worldwide_Rigcount'!$Z$7</c:f>
              <c:strCache>
                <c:ptCount val="1"/>
                <c:pt idx="0">
                  <c:v>Đã có hợp đồng</c:v>
                </c:pt>
              </c:strCache>
            </c:strRef>
          </c:tx>
          <c:spPr>
            <a:ln w="28575" cap="rnd">
              <a:solidFill>
                <a:schemeClr val="accent3"/>
              </a:solidFill>
              <a:round/>
            </a:ln>
            <a:effectLst/>
          </c:spPr>
          <c:marker>
            <c:symbol val="none"/>
          </c:marker>
          <c:cat>
            <c:multiLvlStrRef>
              <c:f>'[Worldwide Rig Count Feb 2024.xlsx]Worldwide_Rigcount'!$V$8:$W$42</c:f>
              <c:multiLvlStrCache>
                <c:ptCount val="35"/>
                <c:lvl>
                  <c:pt idx="0">
                    <c:v>5</c:v>
                  </c:pt>
                  <c:pt idx="1">
                    <c:v>6</c:v>
                  </c:pt>
                  <c:pt idx="2">
                    <c:v>7</c:v>
                  </c:pt>
                  <c:pt idx="3">
                    <c:v>8</c:v>
                  </c:pt>
                  <c:pt idx="4">
                    <c:v>9</c:v>
                  </c:pt>
                  <c:pt idx="5">
                    <c:v>10</c:v>
                  </c:pt>
                  <c:pt idx="6">
                    <c:v>11</c:v>
                  </c:pt>
                  <c:pt idx="7">
                    <c:v>12</c:v>
                  </c:pt>
                  <c:pt idx="8">
                    <c:v>1</c:v>
                  </c:pt>
                  <c:pt idx="9">
                    <c:v>2</c:v>
                  </c:pt>
                  <c:pt idx="10">
                    <c:v>3</c:v>
                  </c:pt>
                  <c:pt idx="11">
                    <c:v>4</c:v>
                  </c:pt>
                  <c:pt idx="12">
                    <c:v>5</c:v>
                  </c:pt>
                  <c:pt idx="13">
                    <c:v>6</c:v>
                  </c:pt>
                  <c:pt idx="14">
                    <c:v>7</c:v>
                  </c:pt>
                  <c:pt idx="15">
                    <c:v>8</c:v>
                  </c:pt>
                  <c:pt idx="16">
                    <c:v>9</c:v>
                  </c:pt>
                  <c:pt idx="17">
                    <c:v>10</c:v>
                  </c:pt>
                  <c:pt idx="18">
                    <c:v>11</c:v>
                  </c:pt>
                  <c:pt idx="19">
                    <c:v>12</c:v>
                  </c:pt>
                  <c:pt idx="20">
                    <c:v>1</c:v>
                  </c:pt>
                  <c:pt idx="21">
                    <c:v>2</c:v>
                  </c:pt>
                  <c:pt idx="22">
                    <c:v>3</c:v>
                  </c:pt>
                  <c:pt idx="23">
                    <c:v>4</c:v>
                  </c:pt>
                  <c:pt idx="24">
                    <c:v>5</c:v>
                  </c:pt>
                  <c:pt idx="25">
                    <c:v>6</c:v>
                  </c:pt>
                  <c:pt idx="26">
                    <c:v>7</c:v>
                  </c:pt>
                  <c:pt idx="27">
                    <c:v>8</c:v>
                  </c:pt>
                  <c:pt idx="28">
                    <c:v>9</c:v>
                  </c:pt>
                  <c:pt idx="29">
                    <c:v>10</c:v>
                  </c:pt>
                  <c:pt idx="30">
                    <c:v>11</c:v>
                  </c:pt>
                  <c:pt idx="31">
                    <c:v>12</c:v>
                  </c:pt>
                  <c:pt idx="32">
                    <c:v>1</c:v>
                  </c:pt>
                  <c:pt idx="33">
                    <c:v>2</c:v>
                  </c:pt>
                  <c:pt idx="34">
                    <c:v>3</c:v>
                  </c:pt>
                </c:lvl>
                <c:lvl>
                  <c:pt idx="0">
                    <c:v>2021</c:v>
                  </c:pt>
                  <c:pt idx="8">
                    <c:v>2022</c:v>
                  </c:pt>
                  <c:pt idx="20">
                    <c:v>2023</c:v>
                  </c:pt>
                  <c:pt idx="32">
                    <c:v>2024</c:v>
                  </c:pt>
                </c:lvl>
              </c:multiLvlStrCache>
            </c:multiLvlStrRef>
          </c:cat>
          <c:val>
            <c:numRef>
              <c:f>'[Worldwide Rig Count Feb 2024.xlsx]Worldwide_Rigcount'!$Z$8:$Z$42</c:f>
              <c:numCache>
                <c:formatCode>General</c:formatCode>
                <c:ptCount val="35"/>
                <c:pt idx="0">
                  <c:v>41</c:v>
                </c:pt>
                <c:pt idx="1">
                  <c:v>39</c:v>
                </c:pt>
                <c:pt idx="2">
                  <c:v>41</c:v>
                </c:pt>
                <c:pt idx="3">
                  <c:v>42</c:v>
                </c:pt>
                <c:pt idx="4">
                  <c:v>42</c:v>
                </c:pt>
                <c:pt idx="5">
                  <c:v>43</c:v>
                </c:pt>
                <c:pt idx="6">
                  <c:v>44</c:v>
                </c:pt>
                <c:pt idx="7">
                  <c:v>43</c:v>
                </c:pt>
                <c:pt idx="8">
                  <c:v>43</c:v>
                </c:pt>
                <c:pt idx="9">
                  <c:v>42</c:v>
                </c:pt>
                <c:pt idx="10">
                  <c:v>42</c:v>
                </c:pt>
                <c:pt idx="11">
                  <c:v>42</c:v>
                </c:pt>
                <c:pt idx="12">
                  <c:v>47</c:v>
                </c:pt>
                <c:pt idx="13">
                  <c:v>50</c:v>
                </c:pt>
                <c:pt idx="14">
                  <c:v>50</c:v>
                </c:pt>
                <c:pt idx="15">
                  <c:v>50</c:v>
                </c:pt>
                <c:pt idx="16">
                  <c:v>49</c:v>
                </c:pt>
                <c:pt idx="17">
                  <c:v>46</c:v>
                </c:pt>
                <c:pt idx="18">
                  <c:v>47</c:v>
                </c:pt>
                <c:pt idx="19">
                  <c:v>46</c:v>
                </c:pt>
                <c:pt idx="20">
                  <c:v>47</c:v>
                </c:pt>
                <c:pt idx="21">
                  <c:v>48</c:v>
                </c:pt>
                <c:pt idx="22">
                  <c:v>47</c:v>
                </c:pt>
                <c:pt idx="23">
                  <c:v>46</c:v>
                </c:pt>
                <c:pt idx="24">
                  <c:v>45</c:v>
                </c:pt>
                <c:pt idx="25">
                  <c:v>46</c:v>
                </c:pt>
                <c:pt idx="26">
                  <c:v>46</c:v>
                </c:pt>
                <c:pt idx="27">
                  <c:v>39</c:v>
                </c:pt>
                <c:pt idx="28">
                  <c:v>40</c:v>
                </c:pt>
                <c:pt idx="29">
                  <c:v>40</c:v>
                </c:pt>
                <c:pt idx="30">
                  <c:v>40</c:v>
                </c:pt>
                <c:pt idx="31">
                  <c:v>42</c:v>
                </c:pt>
                <c:pt idx="32">
                  <c:v>42</c:v>
                </c:pt>
                <c:pt idx="33">
                  <c:v>44</c:v>
                </c:pt>
                <c:pt idx="34">
                  <c:v>42</c:v>
                </c:pt>
              </c:numCache>
            </c:numRef>
          </c:val>
          <c:smooth val="0"/>
          <c:extLst>
            <c:ext xmlns:c16="http://schemas.microsoft.com/office/drawing/2014/chart" uri="{C3380CC4-5D6E-409C-BE32-E72D297353CC}">
              <c16:uniqueId val="{00000002-B2FD-4704-95AD-0D006E41B34A}"/>
            </c:ext>
          </c:extLst>
        </c:ser>
        <c:dLbls>
          <c:showLegendKey val="0"/>
          <c:showVal val="0"/>
          <c:showCatName val="0"/>
          <c:showSerName val="0"/>
          <c:showPercent val="0"/>
          <c:showBubbleSize val="0"/>
        </c:dLbls>
        <c:smooth val="0"/>
        <c:axId val="2044804480"/>
        <c:axId val="2044804960"/>
      </c:lineChart>
      <c:catAx>
        <c:axId val="204480448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lang="en-US" sz="800" b="0" i="0" u="none" strike="noStrike" kern="1200" baseline="0">
                <a:solidFill>
                  <a:schemeClr val="tx2"/>
                </a:solidFill>
                <a:latin typeface="+mn-lt"/>
                <a:ea typeface="+mn-ea"/>
                <a:cs typeface="+mn-cs"/>
              </a:defRPr>
            </a:pPr>
            <a:endParaRPr lang="en-US"/>
          </a:p>
        </c:txPr>
        <c:crossAx val="2044804960"/>
        <c:crosses val="autoZero"/>
        <c:auto val="1"/>
        <c:lblAlgn val="ctr"/>
        <c:lblOffset val="100"/>
        <c:noMultiLvlLbl val="0"/>
      </c:catAx>
      <c:valAx>
        <c:axId val="2044804960"/>
        <c:scaling>
          <c:orientation val="minMax"/>
          <c:min val="35"/>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lang="en-US" sz="800" b="0" i="0" u="none" strike="noStrike" kern="1200" baseline="0">
                <a:solidFill>
                  <a:schemeClr val="tx2"/>
                </a:solidFill>
                <a:latin typeface="+mn-lt"/>
                <a:ea typeface="+mn-ea"/>
                <a:cs typeface="+mn-cs"/>
              </a:defRPr>
            </a:pPr>
            <a:endParaRPr lang="en-US"/>
          </a:p>
        </c:txPr>
        <c:crossAx val="204480448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lang="en-US" sz="800" b="0" i="0" u="none" strike="noStrike" kern="1200" baseline="0">
              <a:solidFill>
                <a:schemeClr val="tx2"/>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lang="en-US" sz="1050" b="1" i="0" u="none" strike="noStrike" kern="1200" spc="0" baseline="0">
                <a:solidFill>
                  <a:schemeClr val="tx2"/>
                </a:solidFill>
                <a:latin typeface="+mn-lt"/>
                <a:ea typeface="+mn-ea"/>
                <a:cs typeface="+mn-cs"/>
              </a:defRPr>
            </a:pPr>
            <a:r>
              <a:rPr lang="en-US" sz="1050" b="1"/>
              <a:t>Độ tuổi trung bình đội giàn tự nâng của PVD so với đối thủ</a:t>
            </a:r>
          </a:p>
        </c:rich>
      </c:tx>
      <c:layout>
        <c:manualLayout>
          <c:xMode val="edge"/>
          <c:yMode val="edge"/>
          <c:x val="0.22676868397528052"/>
          <c:y val="2.5070736012924092E-2"/>
        </c:manualLayout>
      </c:layout>
      <c:overlay val="0"/>
      <c:spPr>
        <a:noFill/>
        <a:ln>
          <a:noFill/>
        </a:ln>
        <a:effectLst/>
      </c:spPr>
      <c:txPr>
        <a:bodyPr rot="0" spcFirstLastPara="1" vertOverflow="ellipsis" vert="horz" wrap="square" anchor="ctr" anchorCtr="1"/>
        <a:lstStyle/>
        <a:p>
          <a:pPr>
            <a:defRPr lang="en-US" sz="1050" b="1" i="0" u="none" strike="noStrike" kern="1200" spc="0" baseline="0">
              <a:solidFill>
                <a:schemeClr val="tx2"/>
              </a:solidFill>
              <a:latin typeface="+mn-lt"/>
              <a:ea typeface="+mn-ea"/>
              <a:cs typeface="+mn-cs"/>
            </a:defRPr>
          </a:pPr>
          <a:endParaRPr lang="en-US"/>
        </a:p>
      </c:txPr>
    </c:title>
    <c:autoTitleDeleted val="0"/>
    <c:plotArea>
      <c:layout>
        <c:manualLayout>
          <c:layoutTarget val="inner"/>
          <c:xMode val="edge"/>
          <c:yMode val="edge"/>
          <c:x val="0.47924138590691151"/>
          <c:y val="0.18904687645021465"/>
          <c:w val="0.6479054555891699"/>
          <c:h val="0.7316861144513459"/>
        </c:manualLayout>
      </c:layout>
      <c:barChart>
        <c:barDir val="bar"/>
        <c:grouping val="clustered"/>
        <c:varyColors val="0"/>
        <c:ser>
          <c:idx val="0"/>
          <c:order val="0"/>
          <c:tx>
            <c:strRef>
              <c:f>'[FiinProX_DuLieuTaiChinh_BaoCaoTaiChinh_Yearly_PVD_20240329.xlsx]Thuyết minh'!$I$11</c:f>
              <c:strCache>
                <c:ptCount val="1"/>
                <c:pt idx="0">
                  <c:v>độ tuổi giàn tự nâng</c:v>
                </c:pt>
              </c:strCache>
            </c:strRef>
          </c:tx>
          <c:spPr>
            <a:solidFill>
              <a:schemeClr val="accent1"/>
            </a:solidFill>
            <a:ln>
              <a:noFill/>
            </a:ln>
            <a:effectLst/>
          </c:spPr>
          <c:invertIfNegative val="0"/>
          <c:dPt>
            <c:idx val="8"/>
            <c:invertIfNegative val="0"/>
            <c:bubble3D val="0"/>
            <c:spPr>
              <a:solidFill>
                <a:schemeClr val="accent2"/>
              </a:solidFill>
              <a:ln>
                <a:noFill/>
              </a:ln>
              <a:effectLst/>
            </c:spPr>
            <c:extLst>
              <c:ext xmlns:c16="http://schemas.microsoft.com/office/drawing/2014/chart" uri="{C3380CC4-5D6E-409C-BE32-E72D297353CC}">
                <c16:uniqueId val="{00000001-CB96-40B0-9AB0-F16D90E72477}"/>
              </c:ext>
            </c:extLst>
          </c:dPt>
          <c:dLbls>
            <c:spPr>
              <a:noFill/>
              <a:ln>
                <a:noFill/>
              </a:ln>
              <a:effectLst/>
            </c:spPr>
            <c:txPr>
              <a:bodyPr rot="0" spcFirstLastPara="1" vertOverflow="ellipsis" vert="horz" wrap="square" anchor="ctr" anchorCtr="1"/>
              <a:lstStyle/>
              <a:p>
                <a:pPr>
                  <a:defRPr lang="en-US" sz="800" b="0" i="0" u="none" strike="noStrike" kern="1200" baseline="0">
                    <a:solidFill>
                      <a:schemeClr val="tx2"/>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'[FiinProX_DuLieuTaiChinh_BaoCaoTaiChinh_Yearly_PVD_20240329.xlsx]Thuyết minh'!$H$12:$H$23</c:f>
              <c:strCache>
                <c:ptCount val="12"/>
                <c:pt idx="0">
                  <c:v>Shelf Drilling (36 JUs)</c:v>
                </c:pt>
                <c:pt idx="1">
                  <c:v>Seadrill (2 JUs)</c:v>
                </c:pt>
                <c:pt idx="2">
                  <c:v>Aban Offshore (4 Jus)</c:v>
                </c:pt>
                <c:pt idx="3">
                  <c:v>Vietsovpetro (5 Jus)</c:v>
                </c:pt>
                <c:pt idx="4">
                  <c:v>Valaris (28 Jus)</c:v>
                </c:pt>
                <c:pt idx="5">
                  <c:v>Vantage Drilling (5 Jus)</c:v>
                </c:pt>
                <c:pt idx="6">
                  <c:v>Japan Drilling (3 Jus)</c:v>
                </c:pt>
                <c:pt idx="7">
                  <c:v>Aro Drilling (15 Jus)</c:v>
                </c:pt>
                <c:pt idx="8">
                  <c:v>PV Drilling (4 Jus)</c:v>
                </c:pt>
                <c:pt idx="9">
                  <c:v>Velesto Energy Berhad (6 Jus)</c:v>
                </c:pt>
                <c:pt idx="10">
                  <c:v>Noble (13 Jus)</c:v>
                </c:pt>
                <c:pt idx="11">
                  <c:v>Bor Drilling (22 Jus)</c:v>
                </c:pt>
              </c:strCache>
            </c:strRef>
          </c:cat>
          <c:val>
            <c:numRef>
              <c:f>'[FiinProX_DuLieuTaiChinh_BaoCaoTaiChinh_Yearly_PVD_20240329.xlsx]Thuyết minh'!$I$12:$I$23</c:f>
              <c:numCache>
                <c:formatCode>0.0</c:formatCode>
                <c:ptCount val="12"/>
                <c:pt idx="0">
                  <c:v>30</c:v>
                </c:pt>
                <c:pt idx="1">
                  <c:v>14</c:v>
                </c:pt>
                <c:pt idx="2">
                  <c:v>36.5</c:v>
                </c:pt>
                <c:pt idx="3">
                  <c:v>21.4</c:v>
                </c:pt>
                <c:pt idx="4">
                  <c:v>17</c:v>
                </c:pt>
                <c:pt idx="5">
                  <c:v>13.2</c:v>
                </c:pt>
                <c:pt idx="6">
                  <c:v>10</c:v>
                </c:pt>
                <c:pt idx="7">
                  <c:v>17.399999999999999</c:v>
                </c:pt>
                <c:pt idx="8">
                  <c:v>13</c:v>
                </c:pt>
                <c:pt idx="9">
                  <c:v>10.5</c:v>
                </c:pt>
                <c:pt idx="10">
                  <c:v>11.2</c:v>
                </c:pt>
                <c:pt idx="11">
                  <c:v>6.6</c:v>
                </c:pt>
              </c:numCache>
            </c:numRef>
          </c:val>
          <c:extLst>
            <c:ext xmlns:c16="http://schemas.microsoft.com/office/drawing/2014/chart" uri="{C3380CC4-5D6E-409C-BE32-E72D297353CC}">
              <c16:uniqueId val="{00000000-CB96-40B0-9AB0-F16D90E72477}"/>
            </c:ext>
          </c:extLst>
        </c:ser>
        <c:dLbls>
          <c:dLblPos val="outEnd"/>
          <c:showLegendKey val="0"/>
          <c:showVal val="1"/>
          <c:showCatName val="0"/>
          <c:showSerName val="0"/>
          <c:showPercent val="0"/>
          <c:showBubbleSize val="0"/>
        </c:dLbls>
        <c:gapWidth val="182"/>
        <c:axId val="38062719"/>
        <c:axId val="38064159"/>
      </c:barChart>
      <c:catAx>
        <c:axId val="38062719"/>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lgn="ctr">
              <a:defRPr lang="en-US" sz="800" b="0" i="0" u="none" strike="noStrike" kern="1200" baseline="0">
                <a:solidFill>
                  <a:schemeClr val="tx2"/>
                </a:solidFill>
                <a:latin typeface="+mn-lt"/>
                <a:ea typeface="+mn-ea"/>
                <a:cs typeface="+mn-cs"/>
              </a:defRPr>
            </a:pPr>
            <a:endParaRPr lang="en-US"/>
          </a:p>
        </c:txPr>
        <c:crossAx val="38064159"/>
        <c:crosses val="autoZero"/>
        <c:auto val="1"/>
        <c:lblAlgn val="ctr"/>
        <c:lblOffset val="100"/>
        <c:noMultiLvlLbl val="0"/>
      </c:catAx>
      <c:valAx>
        <c:axId val="38064159"/>
        <c:scaling>
          <c:orientation val="minMax"/>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lang="en-US" sz="800" b="0" i="0" u="none" strike="noStrike" kern="1200" baseline="0">
                    <a:solidFill>
                      <a:schemeClr val="tx2"/>
                    </a:solidFill>
                    <a:latin typeface="+mn-lt"/>
                    <a:ea typeface="+mn-ea"/>
                    <a:cs typeface="+mn-cs"/>
                  </a:defRPr>
                </a:pPr>
                <a:r>
                  <a:rPr lang="en-US"/>
                  <a:t>Năm tuổi</a:t>
                </a:r>
              </a:p>
            </c:rich>
          </c:tx>
          <c:layout>
            <c:manualLayout>
              <c:xMode val="edge"/>
              <c:yMode val="edge"/>
              <c:x val="0.89890935146693929"/>
              <c:y val="0.79845404700872269"/>
            </c:manualLayout>
          </c:layout>
          <c:overlay val="0"/>
          <c:spPr>
            <a:noFill/>
            <a:ln>
              <a:noFill/>
            </a:ln>
            <a:effectLst/>
          </c:spPr>
          <c:txPr>
            <a:bodyPr rot="0" spcFirstLastPara="1" vertOverflow="ellipsis" vert="horz" wrap="square" anchor="ctr" anchorCtr="1"/>
            <a:lstStyle/>
            <a:p>
              <a:pPr>
                <a:defRPr lang="en-US" sz="800" b="0" i="0" u="none" strike="noStrike" kern="1200" baseline="0">
                  <a:solidFill>
                    <a:schemeClr val="tx2"/>
                  </a:solidFill>
                  <a:latin typeface="+mn-lt"/>
                  <a:ea typeface="+mn-ea"/>
                  <a:cs typeface="+mn-cs"/>
                </a:defRPr>
              </a:pPr>
              <a:endParaRPr lang="en-US"/>
            </a:p>
          </c:txPr>
        </c:title>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lang="en-US" sz="800" b="0" i="0" u="none" strike="noStrike" kern="1200" baseline="0">
                <a:solidFill>
                  <a:schemeClr val="tx2"/>
                </a:solidFill>
                <a:latin typeface="+mn-lt"/>
                <a:ea typeface="+mn-ea"/>
                <a:cs typeface="+mn-cs"/>
              </a:defRPr>
            </a:pPr>
            <a:endParaRPr lang="en-US"/>
          </a:p>
        </c:txPr>
        <c:crossAx val="38062719"/>
        <c:crosses val="autoZero"/>
        <c:crossBetween val="between"/>
        <c:majorUnit val="20"/>
      </c:valAx>
      <c:spPr>
        <a:noFill/>
        <a:ln>
          <a:noFill/>
        </a:ln>
        <a:effectLst/>
      </c:spPr>
    </c:plotArea>
    <c:plotVisOnly val="1"/>
    <c:dispBlanksAs val="gap"/>
    <c:showDLblsOverMax val="0"/>
  </c:chart>
  <c:spPr>
    <a:noFill/>
    <a:ln>
      <a:noFill/>
    </a:ln>
    <a:effectLst/>
  </c:spPr>
  <c:txPr>
    <a:bodyPr/>
    <a:lstStyle/>
    <a:p>
      <a:pPr algn="ctr">
        <a:defRPr lang="en-US" sz="800" b="0" i="0" u="none" strike="noStrike" kern="1200" baseline="0">
          <a:solidFill>
            <a:schemeClr val="tx2"/>
          </a:solidFill>
          <a:latin typeface="+mn-lt"/>
          <a:ea typeface="+mn-ea"/>
          <a:cs typeface="+mn-cs"/>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lgn="ctr">
              <a:defRPr lang="en-US" sz="1000" b="1" i="0" u="none" strike="noStrike" kern="1200" spc="0" baseline="0">
                <a:solidFill>
                  <a:schemeClr val="tx2"/>
                </a:solidFill>
                <a:latin typeface="+mn-lt"/>
                <a:ea typeface="+mn-ea"/>
                <a:cs typeface="+mn-cs"/>
              </a:defRPr>
            </a:pPr>
            <a:r>
              <a:rPr lang="en-US" sz="1000" b="1" i="0" u="none" strike="noStrike" kern="1200" baseline="0">
                <a:solidFill>
                  <a:schemeClr val="tx2"/>
                </a:solidFill>
                <a:latin typeface="+mn-lt"/>
                <a:ea typeface="+mn-ea"/>
                <a:cs typeface="+mn-cs"/>
              </a:rPr>
              <a:t>Tỷ lệ hoạt động và giá cho thuê trung bình của PVD</a:t>
            </a:r>
          </a:p>
        </c:rich>
      </c:tx>
      <c:overlay val="0"/>
      <c:spPr>
        <a:noFill/>
        <a:ln>
          <a:noFill/>
        </a:ln>
        <a:effectLst/>
      </c:spPr>
      <c:txPr>
        <a:bodyPr rot="0" spcFirstLastPara="1" vertOverflow="ellipsis" vert="horz" wrap="square" anchor="ctr" anchorCtr="1"/>
        <a:lstStyle/>
        <a:p>
          <a:pPr algn="ctr">
            <a:defRPr lang="en-US" sz="1000" b="1" i="0" u="none" strike="noStrike" kern="1200" spc="0" baseline="0">
              <a:solidFill>
                <a:schemeClr val="tx2"/>
              </a:solidFill>
              <a:latin typeface="+mn-lt"/>
              <a:ea typeface="+mn-ea"/>
              <a:cs typeface="+mn-cs"/>
            </a:defRPr>
          </a:pPr>
          <a:endParaRPr lang="en-US"/>
        </a:p>
      </c:txPr>
    </c:title>
    <c:autoTitleDeleted val="0"/>
    <c:plotArea>
      <c:layout/>
      <c:barChart>
        <c:barDir val="col"/>
        <c:grouping val="clustered"/>
        <c:varyColors val="0"/>
        <c:ser>
          <c:idx val="0"/>
          <c:order val="0"/>
          <c:tx>
            <c:strRef>
              <c:f>'[FiinProX_DuLieuTaiChinh_BaoCaoTaiChinh_Yearly_PVD_20240329.xlsx]Thuyết minh'!$K$12</c:f>
              <c:strCache>
                <c:ptCount val="1"/>
                <c:pt idx="0">
                  <c:v>Số giàn khoan tự nâng hoạt động</c:v>
                </c:pt>
              </c:strCache>
            </c:strRef>
          </c:tx>
          <c:spPr>
            <a:solidFill>
              <a:schemeClr val="accent1"/>
            </a:solidFill>
            <a:ln>
              <a:noFill/>
            </a:ln>
            <a:effectLst/>
          </c:spPr>
          <c:invertIfNegative val="0"/>
          <c:dPt>
            <c:idx val="5"/>
            <c:invertIfNegative val="0"/>
            <c:bubble3D val="0"/>
            <c:spPr>
              <a:noFill/>
              <a:ln>
                <a:solidFill>
                  <a:schemeClr val="accent1">
                    <a:lumMod val="50000"/>
                  </a:schemeClr>
                </a:solidFill>
              </a:ln>
              <a:effectLst/>
            </c:spPr>
            <c:extLst>
              <c:ext xmlns:c16="http://schemas.microsoft.com/office/drawing/2014/chart" uri="{C3380CC4-5D6E-409C-BE32-E72D297353CC}">
                <c16:uniqueId val="{00000001-ACCC-45DD-9851-9DE302D64A8C}"/>
              </c:ext>
            </c:extLst>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2"/>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'[FiinProX_DuLieuTaiChinh_BaoCaoTaiChinh_Yearly_PVD_20240329.xlsx]Thuyết minh'!$L$11:$Q$11</c:f>
              <c:numCache>
                <c:formatCode>General</c:formatCode>
                <c:ptCount val="6"/>
                <c:pt idx="0">
                  <c:v>2019</c:v>
                </c:pt>
                <c:pt idx="1">
                  <c:v>2020</c:v>
                </c:pt>
                <c:pt idx="2">
                  <c:v>2021</c:v>
                </c:pt>
                <c:pt idx="3">
                  <c:v>2022</c:v>
                </c:pt>
                <c:pt idx="4">
                  <c:v>2023</c:v>
                </c:pt>
                <c:pt idx="5">
                  <c:v>2024</c:v>
                </c:pt>
              </c:numCache>
            </c:numRef>
          </c:cat>
          <c:val>
            <c:numRef>
              <c:f>'[FiinProX_DuLieuTaiChinh_BaoCaoTaiChinh_Yearly_PVD_20240329.xlsx]Thuyết minh'!$L$12:$Q$12</c:f>
              <c:numCache>
                <c:formatCode>General</c:formatCode>
                <c:ptCount val="6"/>
                <c:pt idx="0">
                  <c:v>3.6</c:v>
                </c:pt>
                <c:pt idx="1">
                  <c:v>3</c:v>
                </c:pt>
                <c:pt idx="2">
                  <c:v>3.2</c:v>
                </c:pt>
                <c:pt idx="3">
                  <c:v>3.4</c:v>
                </c:pt>
                <c:pt idx="4">
                  <c:v>3.6</c:v>
                </c:pt>
                <c:pt idx="5">
                  <c:v>3.8</c:v>
                </c:pt>
              </c:numCache>
            </c:numRef>
          </c:val>
          <c:extLst>
            <c:ext xmlns:c16="http://schemas.microsoft.com/office/drawing/2014/chart" uri="{C3380CC4-5D6E-409C-BE32-E72D297353CC}">
              <c16:uniqueId val="{00000002-ACCC-45DD-9851-9DE302D64A8C}"/>
            </c:ext>
          </c:extLst>
        </c:ser>
        <c:dLbls>
          <c:showLegendKey val="0"/>
          <c:showVal val="0"/>
          <c:showCatName val="0"/>
          <c:showSerName val="0"/>
          <c:showPercent val="0"/>
          <c:showBubbleSize val="0"/>
        </c:dLbls>
        <c:gapWidth val="219"/>
        <c:axId val="384552080"/>
        <c:axId val="384549200"/>
      </c:barChart>
      <c:lineChart>
        <c:grouping val="standard"/>
        <c:varyColors val="0"/>
        <c:ser>
          <c:idx val="1"/>
          <c:order val="1"/>
          <c:tx>
            <c:strRef>
              <c:f>'[FiinProX_DuLieuTaiChinh_BaoCaoTaiChinh_Yearly_PVD_20240329.xlsx]Thuyết minh'!$K$13</c:f>
              <c:strCache>
                <c:ptCount val="1"/>
                <c:pt idx="0">
                  <c:v>Đơn giá bình quân-Giàn khoan tự nâng</c:v>
                </c:pt>
              </c:strCache>
            </c:strRef>
          </c:tx>
          <c:spPr>
            <a:ln w="28575" cap="rnd">
              <a:solidFill>
                <a:schemeClr val="accent2"/>
              </a:solidFill>
              <a:round/>
            </a:ln>
            <a:effectLst/>
          </c:spPr>
          <c:marker>
            <c:symbol val="none"/>
          </c:marker>
          <c:dPt>
            <c:idx val="5"/>
            <c:marker>
              <c:symbol val="none"/>
            </c:marker>
            <c:bubble3D val="0"/>
            <c:spPr>
              <a:ln w="28575" cap="rnd">
                <a:solidFill>
                  <a:schemeClr val="accent2"/>
                </a:solidFill>
                <a:prstDash val="dashDot"/>
                <a:round/>
              </a:ln>
              <a:effectLst/>
            </c:spPr>
            <c:extLst>
              <c:ext xmlns:c16="http://schemas.microsoft.com/office/drawing/2014/chart" uri="{C3380CC4-5D6E-409C-BE32-E72D297353CC}">
                <c16:uniqueId val="{00000004-ACCC-45DD-9851-9DE302D64A8C}"/>
              </c:ext>
            </c:extLst>
          </c:dPt>
          <c:dLbls>
            <c:dLbl>
              <c:idx val="0"/>
              <c:layout>
                <c:manualLayout>
                  <c:x val="7.1182914306980863E-3"/>
                  <c:y val="4.441211646465564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ACCC-45DD-9851-9DE302D64A8C}"/>
                </c:ext>
              </c:extLst>
            </c:dLbl>
            <c:dLbl>
              <c:idx val="1"/>
              <c:layout>
                <c:manualLayout>
                  <c:x val="1.4236582861396173E-2"/>
                  <c:y val="6.291716499159549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ACCC-45DD-9851-9DE302D64A8C}"/>
                </c:ext>
              </c:extLst>
            </c:dLbl>
            <c:dLbl>
              <c:idx val="2"/>
              <c:layout>
                <c:manualLayout>
                  <c:x val="1.4236582861396216E-2"/>
                  <c:y val="1.850504852693985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ACCC-45DD-9851-9DE302D64A8C}"/>
                </c:ext>
              </c:extLst>
            </c:dLbl>
            <c:dLbl>
              <c:idx val="3"/>
              <c:layout>
                <c:manualLayout>
                  <c:x val="1.4236582861396216E-2"/>
                  <c:y val="2.960807764310376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ACCC-45DD-9851-9DE302D64A8C}"/>
                </c:ext>
              </c:extLst>
            </c:dLbl>
            <c:dLbl>
              <c:idx val="4"/>
              <c:layout>
                <c:manualLayout>
                  <c:x val="1.4236582861396216E-2"/>
                  <c:y val="1.110302911616391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ACCC-45DD-9851-9DE302D64A8C}"/>
                </c:ext>
              </c:extLst>
            </c:dLbl>
            <c:dLbl>
              <c:idx val="5"/>
              <c:layout>
                <c:manualLayout>
                  <c:x val="7.1182914306981079E-3"/>
                  <c:y val="1.110302911616391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ACCC-45DD-9851-9DE302D64A8C}"/>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accent2"/>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'[FiinProX_DuLieuTaiChinh_BaoCaoTaiChinh_Yearly_PVD_20240329.xlsx]Thuyết minh'!$L$11:$Q$11</c:f>
              <c:numCache>
                <c:formatCode>General</c:formatCode>
                <c:ptCount val="6"/>
                <c:pt idx="0">
                  <c:v>2019</c:v>
                </c:pt>
                <c:pt idx="1">
                  <c:v>2020</c:v>
                </c:pt>
                <c:pt idx="2">
                  <c:v>2021</c:v>
                </c:pt>
                <c:pt idx="3">
                  <c:v>2022</c:v>
                </c:pt>
                <c:pt idx="4">
                  <c:v>2023</c:v>
                </c:pt>
                <c:pt idx="5">
                  <c:v>2024</c:v>
                </c:pt>
              </c:numCache>
            </c:numRef>
          </c:cat>
          <c:val>
            <c:numRef>
              <c:f>'[FiinProX_DuLieuTaiChinh_BaoCaoTaiChinh_Yearly_PVD_20240329.xlsx]Thuyết minh'!$L$13:$Q$13</c:f>
              <c:numCache>
                <c:formatCode>General</c:formatCode>
                <c:ptCount val="6"/>
                <c:pt idx="0">
                  <c:v>57</c:v>
                </c:pt>
                <c:pt idx="1">
                  <c:v>60</c:v>
                </c:pt>
                <c:pt idx="2">
                  <c:v>52</c:v>
                </c:pt>
                <c:pt idx="3">
                  <c:v>61</c:v>
                </c:pt>
                <c:pt idx="4">
                  <c:v>75</c:v>
                </c:pt>
                <c:pt idx="5">
                  <c:v>90</c:v>
                </c:pt>
              </c:numCache>
            </c:numRef>
          </c:val>
          <c:smooth val="0"/>
          <c:extLst>
            <c:ext xmlns:c16="http://schemas.microsoft.com/office/drawing/2014/chart" uri="{C3380CC4-5D6E-409C-BE32-E72D297353CC}">
              <c16:uniqueId val="{0000000A-ACCC-45DD-9851-9DE302D64A8C}"/>
            </c:ext>
          </c:extLst>
        </c:ser>
        <c:dLbls>
          <c:showLegendKey val="0"/>
          <c:showVal val="0"/>
          <c:showCatName val="0"/>
          <c:showSerName val="0"/>
          <c:showPercent val="0"/>
          <c:showBubbleSize val="0"/>
        </c:dLbls>
        <c:marker val="1"/>
        <c:smooth val="0"/>
        <c:axId val="2023061072"/>
        <c:axId val="2023063472"/>
      </c:lineChart>
      <c:catAx>
        <c:axId val="38455208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lgn="ctr">
              <a:defRPr lang="en-US" sz="800" b="0" i="0" u="none" strike="noStrike" kern="1200" baseline="0">
                <a:solidFill>
                  <a:schemeClr val="tx2"/>
                </a:solidFill>
                <a:latin typeface="+mn-lt"/>
                <a:ea typeface="+mn-ea"/>
                <a:cs typeface="+mn-cs"/>
              </a:defRPr>
            </a:pPr>
            <a:endParaRPr lang="en-US"/>
          </a:p>
        </c:txPr>
        <c:crossAx val="384549200"/>
        <c:crosses val="autoZero"/>
        <c:auto val="1"/>
        <c:lblAlgn val="ctr"/>
        <c:lblOffset val="100"/>
        <c:noMultiLvlLbl val="0"/>
      </c:catAx>
      <c:valAx>
        <c:axId val="384549200"/>
        <c:scaling>
          <c:orientation val="minMax"/>
          <c:min val="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lgn="ctr">
                  <a:defRPr lang="en-US" sz="800" b="0" i="0" u="none" strike="noStrike" kern="1200" baseline="0" smtClean="0">
                    <a:solidFill>
                      <a:schemeClr val="tx2"/>
                    </a:solidFill>
                    <a:latin typeface="+mn-lt"/>
                    <a:ea typeface="+mn-ea"/>
                    <a:cs typeface="+mn-cs"/>
                  </a:defRPr>
                </a:pPr>
                <a:r>
                  <a:rPr lang="en-US" sz="800" b="0" i="0" u="none" strike="noStrike" kern="1200" baseline="0">
                    <a:solidFill>
                      <a:schemeClr val="tx2"/>
                    </a:solidFill>
                    <a:latin typeface="+mn-lt"/>
                    <a:ea typeface="+mn-ea"/>
                    <a:cs typeface="+mn-cs"/>
                  </a:rPr>
                  <a:t>Số giàn</a:t>
                </a:r>
              </a:p>
            </c:rich>
          </c:tx>
          <c:overlay val="0"/>
          <c:spPr>
            <a:noFill/>
            <a:ln>
              <a:noFill/>
            </a:ln>
            <a:effectLst/>
          </c:spPr>
          <c:txPr>
            <a:bodyPr rot="-5400000" spcFirstLastPara="1" vertOverflow="ellipsis" vert="horz" wrap="square" anchor="ctr" anchorCtr="1"/>
            <a:lstStyle/>
            <a:p>
              <a:pPr algn="ctr">
                <a:defRPr lang="en-US" sz="800" b="0" i="0" u="none" strike="noStrike" kern="1200" baseline="0" smtClean="0">
                  <a:solidFill>
                    <a:schemeClr val="tx2"/>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lgn="ctr">
              <a:defRPr lang="en-US" sz="800" b="0" i="0" u="none" strike="noStrike" kern="1200" baseline="0">
                <a:solidFill>
                  <a:schemeClr val="tx2"/>
                </a:solidFill>
                <a:latin typeface="+mn-lt"/>
                <a:ea typeface="+mn-ea"/>
                <a:cs typeface="+mn-cs"/>
              </a:defRPr>
            </a:pPr>
            <a:endParaRPr lang="en-US"/>
          </a:p>
        </c:txPr>
        <c:crossAx val="384552080"/>
        <c:crosses val="autoZero"/>
        <c:crossBetween val="between"/>
      </c:valAx>
      <c:valAx>
        <c:axId val="2023063472"/>
        <c:scaling>
          <c:orientation val="minMax"/>
        </c:scaling>
        <c:delete val="0"/>
        <c:axPos val="r"/>
        <c:title>
          <c:tx>
            <c:rich>
              <a:bodyPr rot="-5400000" spcFirstLastPara="1" vertOverflow="ellipsis" vert="horz" wrap="square" anchor="ctr" anchorCtr="1"/>
              <a:lstStyle/>
              <a:p>
                <a:pPr algn="ctr">
                  <a:defRPr lang="en-US" sz="800" b="0" i="0" u="none" strike="noStrike" kern="1200" baseline="0" smtClean="0">
                    <a:solidFill>
                      <a:schemeClr val="tx2"/>
                    </a:solidFill>
                    <a:latin typeface="+mn-lt"/>
                    <a:ea typeface="+mn-ea"/>
                    <a:cs typeface="+mn-cs"/>
                  </a:defRPr>
                </a:pPr>
                <a:r>
                  <a:rPr lang="en-US" sz="800" b="0" i="0" u="none" strike="noStrike" kern="1200" baseline="0">
                    <a:solidFill>
                      <a:schemeClr val="tx2"/>
                    </a:solidFill>
                    <a:latin typeface="+mn-lt"/>
                    <a:ea typeface="+mn-ea"/>
                    <a:cs typeface="+mn-cs"/>
                  </a:rPr>
                  <a:t>Nghìn USD/ngày</a:t>
                </a:r>
              </a:p>
            </c:rich>
          </c:tx>
          <c:overlay val="0"/>
          <c:spPr>
            <a:noFill/>
            <a:ln>
              <a:noFill/>
            </a:ln>
            <a:effectLst/>
          </c:spPr>
          <c:txPr>
            <a:bodyPr rot="-5400000" spcFirstLastPara="1" vertOverflow="ellipsis" vert="horz" wrap="square" anchor="ctr" anchorCtr="1"/>
            <a:lstStyle/>
            <a:p>
              <a:pPr algn="ctr">
                <a:defRPr lang="en-US" sz="800" b="0" i="0" u="none" strike="noStrike" kern="1200" baseline="0" smtClean="0">
                  <a:solidFill>
                    <a:schemeClr val="tx2"/>
                  </a:solidFill>
                  <a:latin typeface="+mn-lt"/>
                  <a:ea typeface="+mn-ea"/>
                  <a:cs typeface="+mn-cs"/>
                </a:defRPr>
              </a:pPr>
              <a:endParaRPr lang="en-US"/>
            </a:p>
          </c:txPr>
        </c:title>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023061072"/>
        <c:crosses val="max"/>
        <c:crossBetween val="between"/>
      </c:valAx>
      <c:catAx>
        <c:axId val="2023061072"/>
        <c:scaling>
          <c:orientation val="minMax"/>
        </c:scaling>
        <c:delete val="1"/>
        <c:axPos val="b"/>
        <c:numFmt formatCode="General" sourceLinked="1"/>
        <c:majorTickMark val="out"/>
        <c:minorTickMark val="none"/>
        <c:tickLblPos val="nextTo"/>
        <c:crossAx val="2023063472"/>
        <c:crosses val="autoZero"/>
        <c:auto val="1"/>
        <c:lblAlgn val="ctr"/>
        <c:lblOffset val="100"/>
        <c:noMultiLvlLbl val="0"/>
      </c:catAx>
      <c:spPr>
        <a:noFill/>
        <a:ln>
          <a:noFill/>
        </a:ln>
        <a:effectLst/>
      </c:spPr>
    </c:plotArea>
    <c:legend>
      <c:legendPos val="b"/>
      <c:layout>
        <c:manualLayout>
          <c:xMode val="edge"/>
          <c:yMode val="edge"/>
          <c:x val="8.6857772462098998E-2"/>
          <c:y val="0.84302221165899904"/>
          <c:w val="0.83097693332875167"/>
          <c:h val="8.8892651540805959E-2"/>
        </c:manualLayout>
      </c:layout>
      <c:overlay val="0"/>
      <c:spPr>
        <a:noFill/>
        <a:ln>
          <a:noFill/>
        </a:ln>
        <a:effectLst/>
      </c:spPr>
      <c:txPr>
        <a:bodyPr rot="0" spcFirstLastPara="1" vertOverflow="ellipsis" vert="horz" wrap="square" anchor="ctr" anchorCtr="1"/>
        <a:lstStyle/>
        <a:p>
          <a:pPr algn="ctr">
            <a:defRPr lang="en-US" sz="800" b="0" i="0" u="none" strike="noStrike" kern="1200" baseline="0">
              <a:solidFill>
                <a:schemeClr val="tx2"/>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lgn="ctr">
              <a:defRPr lang="en-US" sz="1000" b="1" i="0" u="none" strike="noStrike" kern="1200" spc="0" baseline="0" smtClean="0">
                <a:solidFill>
                  <a:schemeClr val="tx2"/>
                </a:solidFill>
                <a:latin typeface="+mn-lt"/>
                <a:ea typeface="+mn-ea"/>
                <a:cs typeface="+mn-cs"/>
              </a:defRPr>
            </a:pPr>
            <a:r>
              <a:rPr lang="en-US" sz="1000" b="1" i="0" u="none" strike="noStrike" kern="1200" baseline="0">
                <a:solidFill>
                  <a:schemeClr val="tx2"/>
                </a:solidFill>
                <a:latin typeface="+mn-lt"/>
                <a:ea typeface="+mn-ea"/>
                <a:cs typeface="+mn-cs"/>
              </a:rPr>
              <a:t>Biên lợi nhuận các mảng chính của PVD</a:t>
            </a:r>
          </a:p>
        </c:rich>
      </c:tx>
      <c:overlay val="0"/>
      <c:spPr>
        <a:noFill/>
        <a:ln>
          <a:noFill/>
        </a:ln>
        <a:effectLst/>
      </c:spPr>
      <c:txPr>
        <a:bodyPr rot="0" spcFirstLastPara="1" vertOverflow="ellipsis" vert="horz" wrap="square" anchor="ctr" anchorCtr="1"/>
        <a:lstStyle/>
        <a:p>
          <a:pPr algn="ctr">
            <a:defRPr lang="en-US" sz="1000" b="1" i="0" u="none" strike="noStrike" kern="1200" spc="0" baseline="0" smtClean="0">
              <a:solidFill>
                <a:schemeClr val="tx2"/>
              </a:solidFill>
              <a:latin typeface="+mn-lt"/>
              <a:ea typeface="+mn-ea"/>
              <a:cs typeface="+mn-cs"/>
            </a:defRPr>
          </a:pPr>
          <a:endParaRPr lang="en-US"/>
        </a:p>
      </c:txPr>
    </c:title>
    <c:autoTitleDeleted val="0"/>
    <c:plotArea>
      <c:layout>
        <c:manualLayout>
          <c:layoutTarget val="inner"/>
          <c:xMode val="edge"/>
          <c:yMode val="edge"/>
          <c:x val="7.2969152177172023E-2"/>
          <c:y val="0.17718270604642408"/>
          <c:w val="0.87390995296790075"/>
          <c:h val="0.61992905055655845"/>
        </c:manualLayout>
      </c:layout>
      <c:lineChart>
        <c:grouping val="standard"/>
        <c:varyColors val="0"/>
        <c:ser>
          <c:idx val="0"/>
          <c:order val="0"/>
          <c:tx>
            <c:strRef>
              <c:f>'Kết quả kinh doanh'!$K$66</c:f>
              <c:strCache>
                <c:ptCount val="1"/>
                <c:pt idx="0">
                  <c:v>BLN mảng bán hàng</c:v>
                </c:pt>
              </c:strCache>
            </c:strRef>
          </c:tx>
          <c:spPr>
            <a:ln w="28575" cap="rnd">
              <a:solidFill>
                <a:schemeClr val="accent1"/>
              </a:solidFill>
              <a:round/>
            </a:ln>
            <a:effectLst/>
          </c:spPr>
          <c:marker>
            <c:symbol val="none"/>
          </c:marker>
          <c:cat>
            <c:numRef>
              <c:f>'Kết quả kinh doanh'!$M$65:$P$65</c:f>
              <c:numCache>
                <c:formatCode>General</c:formatCode>
                <c:ptCount val="4"/>
                <c:pt idx="0">
                  <c:v>2020</c:v>
                </c:pt>
                <c:pt idx="1">
                  <c:v>2021</c:v>
                </c:pt>
                <c:pt idx="2">
                  <c:v>2022</c:v>
                </c:pt>
                <c:pt idx="3">
                  <c:v>2023</c:v>
                </c:pt>
              </c:numCache>
            </c:numRef>
          </c:cat>
          <c:val>
            <c:numRef>
              <c:f>'Kết quả kinh doanh'!$M$66:$P$66</c:f>
              <c:numCache>
                <c:formatCode>0%</c:formatCode>
                <c:ptCount val="4"/>
                <c:pt idx="0">
                  <c:v>6.1199919695271679E-2</c:v>
                </c:pt>
                <c:pt idx="1">
                  <c:v>6.4097537532043766E-2</c:v>
                </c:pt>
                <c:pt idx="2">
                  <c:v>0.24341761306758725</c:v>
                </c:pt>
                <c:pt idx="3">
                  <c:v>7.8288244396924778E-2</c:v>
                </c:pt>
              </c:numCache>
            </c:numRef>
          </c:val>
          <c:smooth val="0"/>
          <c:extLst>
            <c:ext xmlns:c16="http://schemas.microsoft.com/office/drawing/2014/chart" uri="{C3380CC4-5D6E-409C-BE32-E72D297353CC}">
              <c16:uniqueId val="{00000000-6B01-47DE-9F0A-751D9D12086B}"/>
            </c:ext>
          </c:extLst>
        </c:ser>
        <c:ser>
          <c:idx val="1"/>
          <c:order val="1"/>
          <c:tx>
            <c:strRef>
              <c:f>'Kết quả kinh doanh'!$K$67</c:f>
              <c:strCache>
                <c:ptCount val="1"/>
                <c:pt idx="0">
                  <c:v>BLN mảng cho thuê giàn khoan</c:v>
                </c:pt>
              </c:strCache>
            </c:strRef>
          </c:tx>
          <c:spPr>
            <a:ln w="28575" cap="rnd">
              <a:solidFill>
                <a:schemeClr val="accent2"/>
              </a:solidFill>
              <a:round/>
            </a:ln>
            <a:effectLst/>
          </c:spPr>
          <c:marker>
            <c:symbol val="none"/>
          </c:marker>
          <c:cat>
            <c:numRef>
              <c:f>'Kết quả kinh doanh'!$M$65:$P$65</c:f>
              <c:numCache>
                <c:formatCode>General</c:formatCode>
                <c:ptCount val="4"/>
                <c:pt idx="0">
                  <c:v>2020</c:v>
                </c:pt>
                <c:pt idx="1">
                  <c:v>2021</c:v>
                </c:pt>
                <c:pt idx="2">
                  <c:v>2022</c:v>
                </c:pt>
                <c:pt idx="3">
                  <c:v>2023</c:v>
                </c:pt>
              </c:numCache>
            </c:numRef>
          </c:cat>
          <c:val>
            <c:numRef>
              <c:f>'Kết quả kinh doanh'!$M$67:$P$67</c:f>
              <c:numCache>
                <c:formatCode>0%</c:formatCode>
                <c:ptCount val="4"/>
                <c:pt idx="0">
                  <c:v>-2.1986143428313263E-2</c:v>
                </c:pt>
                <c:pt idx="1">
                  <c:v>1.3901290696744231E-3</c:v>
                </c:pt>
                <c:pt idx="2">
                  <c:v>3.5808418133395865E-2</c:v>
                </c:pt>
                <c:pt idx="3">
                  <c:v>0.21158728012919228</c:v>
                </c:pt>
              </c:numCache>
            </c:numRef>
          </c:val>
          <c:smooth val="0"/>
          <c:extLst>
            <c:ext xmlns:c16="http://schemas.microsoft.com/office/drawing/2014/chart" uri="{C3380CC4-5D6E-409C-BE32-E72D297353CC}">
              <c16:uniqueId val="{00000001-6B01-47DE-9F0A-751D9D12086B}"/>
            </c:ext>
          </c:extLst>
        </c:ser>
        <c:ser>
          <c:idx val="2"/>
          <c:order val="2"/>
          <c:tx>
            <c:strRef>
              <c:f>'Kết quả kinh doanh'!$K$68</c:f>
              <c:strCache>
                <c:ptCount val="1"/>
                <c:pt idx="0">
                  <c:v>BLN mảng kỹ thuật khoan</c:v>
                </c:pt>
              </c:strCache>
            </c:strRef>
          </c:tx>
          <c:spPr>
            <a:ln w="28575" cap="rnd">
              <a:solidFill>
                <a:schemeClr val="accent3"/>
              </a:solidFill>
              <a:round/>
            </a:ln>
            <a:effectLst/>
          </c:spPr>
          <c:marker>
            <c:symbol val="none"/>
          </c:marker>
          <c:cat>
            <c:numRef>
              <c:f>'Kết quả kinh doanh'!$M$65:$P$65</c:f>
              <c:numCache>
                <c:formatCode>General</c:formatCode>
                <c:ptCount val="4"/>
                <c:pt idx="0">
                  <c:v>2020</c:v>
                </c:pt>
                <c:pt idx="1">
                  <c:v>2021</c:v>
                </c:pt>
                <c:pt idx="2">
                  <c:v>2022</c:v>
                </c:pt>
                <c:pt idx="3">
                  <c:v>2023</c:v>
                </c:pt>
              </c:numCache>
            </c:numRef>
          </c:cat>
          <c:val>
            <c:numRef>
              <c:f>'Kết quả kinh doanh'!$M$68:$P$68</c:f>
              <c:numCache>
                <c:formatCode>0%</c:formatCode>
                <c:ptCount val="4"/>
                <c:pt idx="0">
                  <c:v>0.20625116755373793</c:v>
                </c:pt>
                <c:pt idx="1">
                  <c:v>0.20267628067198298</c:v>
                </c:pt>
                <c:pt idx="2">
                  <c:v>0.23738921758026307</c:v>
                </c:pt>
                <c:pt idx="3">
                  <c:v>0.26934276033158622</c:v>
                </c:pt>
              </c:numCache>
            </c:numRef>
          </c:val>
          <c:smooth val="0"/>
          <c:extLst>
            <c:ext xmlns:c16="http://schemas.microsoft.com/office/drawing/2014/chart" uri="{C3380CC4-5D6E-409C-BE32-E72D297353CC}">
              <c16:uniqueId val="{00000002-6B01-47DE-9F0A-751D9D12086B}"/>
            </c:ext>
          </c:extLst>
        </c:ser>
        <c:dLbls>
          <c:showLegendKey val="0"/>
          <c:showVal val="0"/>
          <c:showCatName val="0"/>
          <c:showSerName val="0"/>
          <c:showPercent val="0"/>
          <c:showBubbleSize val="0"/>
        </c:dLbls>
        <c:smooth val="0"/>
        <c:axId val="502903856"/>
        <c:axId val="502908656"/>
      </c:lineChart>
      <c:catAx>
        <c:axId val="502903856"/>
        <c:scaling>
          <c:orientation val="minMax"/>
        </c:scaling>
        <c:delete val="0"/>
        <c:axPos val="b"/>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lgn="ctr">
              <a:defRPr lang="en-US" sz="800" b="0" i="0" u="none" strike="noStrike" kern="1200" baseline="0">
                <a:solidFill>
                  <a:schemeClr val="tx2"/>
                </a:solidFill>
                <a:latin typeface="+mn-lt"/>
                <a:ea typeface="+mn-ea"/>
                <a:cs typeface="+mn-cs"/>
              </a:defRPr>
            </a:pPr>
            <a:endParaRPr lang="en-US"/>
          </a:p>
        </c:txPr>
        <c:crossAx val="502908656"/>
        <c:crosses val="autoZero"/>
        <c:auto val="1"/>
        <c:lblAlgn val="ctr"/>
        <c:lblOffset val="100"/>
        <c:noMultiLvlLbl val="0"/>
      </c:catAx>
      <c:valAx>
        <c:axId val="502908656"/>
        <c:scaling>
          <c:orientation val="minMax"/>
          <c:max val="0.30000000000000004"/>
          <c:min val="-0.1"/>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lgn="ctr">
              <a:defRPr lang="en-US" sz="800" b="0" i="0" u="none" strike="noStrike" kern="1200" baseline="0">
                <a:solidFill>
                  <a:schemeClr val="tx2"/>
                </a:solidFill>
                <a:latin typeface="+mn-lt"/>
                <a:ea typeface="+mn-ea"/>
                <a:cs typeface="+mn-cs"/>
              </a:defRPr>
            </a:pPr>
            <a:endParaRPr lang="en-US"/>
          </a:p>
        </c:txPr>
        <c:crossAx val="50290385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lgn="ctr">
            <a:defRPr lang="en-US" sz="800" b="0" i="0" u="none" strike="noStrike" kern="1200" baseline="0">
              <a:solidFill>
                <a:schemeClr val="tx2"/>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lgn="ctr" rtl="0">
              <a:defRPr lang="en-US" sz="1000" b="1" i="0" u="none" strike="noStrike" kern="1200" spc="0" baseline="0">
                <a:solidFill>
                  <a:srgbClr val="002060"/>
                </a:solidFill>
                <a:latin typeface="+mn-lt"/>
                <a:ea typeface="+mn-ea"/>
                <a:cs typeface="+mn-cs"/>
              </a:defRPr>
            </a:pPr>
            <a:r>
              <a:rPr lang="en-US" sz="1000" b="1" i="0" u="none" strike="noStrike" kern="1200" spc="0" baseline="0">
                <a:solidFill>
                  <a:srgbClr val="002060"/>
                </a:solidFill>
                <a:latin typeface="+mn-lt"/>
                <a:ea typeface="+mn-ea"/>
                <a:cs typeface="+mn-cs"/>
              </a:rPr>
              <a:t>Tỷ lệ nợ vay</a:t>
            </a:r>
          </a:p>
        </c:rich>
      </c:tx>
      <c:overlay val="0"/>
      <c:spPr>
        <a:noFill/>
        <a:ln>
          <a:noFill/>
        </a:ln>
        <a:effectLst/>
      </c:spPr>
      <c:txPr>
        <a:bodyPr rot="0" spcFirstLastPara="1" vertOverflow="ellipsis" vert="horz" wrap="square" anchor="ctr" anchorCtr="1"/>
        <a:lstStyle/>
        <a:p>
          <a:pPr algn="ctr" rtl="0">
            <a:defRPr lang="en-US" sz="1000" b="1" i="0" u="none" strike="noStrike" kern="1200" spc="0" baseline="0">
              <a:solidFill>
                <a:srgbClr val="002060"/>
              </a:solidFill>
              <a:latin typeface="+mn-lt"/>
              <a:ea typeface="+mn-ea"/>
              <a:cs typeface="+mn-cs"/>
            </a:defRPr>
          </a:pPr>
          <a:endParaRPr lang="en-US"/>
        </a:p>
      </c:txPr>
    </c:title>
    <c:autoTitleDeleted val="0"/>
    <c:plotArea>
      <c:layout>
        <c:manualLayout>
          <c:layoutTarget val="inner"/>
          <c:xMode val="edge"/>
          <c:yMode val="edge"/>
          <c:x val="0.14001395695368715"/>
          <c:y val="0.15507707520671685"/>
          <c:w val="0.77335436135138114"/>
          <c:h val="0.52786544749725495"/>
        </c:manualLayout>
      </c:layout>
      <c:barChart>
        <c:barDir val="col"/>
        <c:grouping val="stacked"/>
        <c:varyColors val="0"/>
        <c:ser>
          <c:idx val="0"/>
          <c:order val="0"/>
          <c:tx>
            <c:strRef>
              <c:f>'Bảng cân đối kế toán'!$J$90</c:f>
              <c:strCache>
                <c:ptCount val="1"/>
                <c:pt idx="0">
                  <c:v>Vay ngắn hạn</c:v>
                </c:pt>
              </c:strCache>
            </c:strRef>
          </c:tx>
          <c:spPr>
            <a:solidFill>
              <a:schemeClr val="accent1"/>
            </a:solidFill>
            <a:ln>
              <a:noFill/>
            </a:ln>
            <a:effectLst/>
          </c:spPr>
          <c:invertIfNegative val="0"/>
          <c:cat>
            <c:strRef>
              <c:f>'Bảng cân đối kế toán'!$K$89:$O$89</c:f>
              <c:strCache>
                <c:ptCount val="5"/>
                <c:pt idx="0">
                  <c:v>2019</c:v>
                </c:pt>
                <c:pt idx="1">
                  <c:v>2020</c:v>
                </c:pt>
                <c:pt idx="2">
                  <c:v>2021</c:v>
                </c:pt>
                <c:pt idx="3">
                  <c:v>2022</c:v>
                </c:pt>
                <c:pt idx="4">
                  <c:v>2023</c:v>
                </c:pt>
              </c:strCache>
            </c:strRef>
          </c:cat>
          <c:val>
            <c:numRef>
              <c:f>'Bảng cân đối kế toán'!$K$90:$O$90</c:f>
              <c:numCache>
                <c:formatCode>#,##0</c:formatCode>
                <c:ptCount val="5"/>
                <c:pt idx="0">
                  <c:v>22.480435141993958</c:v>
                </c:pt>
                <c:pt idx="1">
                  <c:v>27.449093576740164</c:v>
                </c:pt>
                <c:pt idx="2">
                  <c:v>32.653064513089006</c:v>
                </c:pt>
                <c:pt idx="3">
                  <c:v>35.515179617346938</c:v>
                </c:pt>
                <c:pt idx="4">
                  <c:v>22.126147124635132</c:v>
                </c:pt>
              </c:numCache>
            </c:numRef>
          </c:val>
          <c:extLst>
            <c:ext xmlns:c16="http://schemas.microsoft.com/office/drawing/2014/chart" uri="{C3380CC4-5D6E-409C-BE32-E72D297353CC}">
              <c16:uniqueId val="{00000000-B031-447D-9DD7-7AD22BBF0FF4}"/>
            </c:ext>
          </c:extLst>
        </c:ser>
        <c:ser>
          <c:idx val="1"/>
          <c:order val="1"/>
          <c:tx>
            <c:strRef>
              <c:f>'Bảng cân đối kế toán'!$J$91</c:f>
              <c:strCache>
                <c:ptCount val="1"/>
                <c:pt idx="0">
                  <c:v>Vay dài hạn</c:v>
                </c:pt>
              </c:strCache>
            </c:strRef>
          </c:tx>
          <c:spPr>
            <a:solidFill>
              <a:schemeClr val="accent2"/>
            </a:solidFill>
            <a:ln>
              <a:noFill/>
            </a:ln>
            <a:effectLst/>
          </c:spPr>
          <c:invertIfNegative val="0"/>
          <c:cat>
            <c:strRef>
              <c:f>'Bảng cân đối kế toán'!$K$89:$O$89</c:f>
              <c:strCache>
                <c:ptCount val="5"/>
                <c:pt idx="0">
                  <c:v>2019</c:v>
                </c:pt>
                <c:pt idx="1">
                  <c:v>2020</c:v>
                </c:pt>
                <c:pt idx="2">
                  <c:v>2021</c:v>
                </c:pt>
                <c:pt idx="3">
                  <c:v>2022</c:v>
                </c:pt>
                <c:pt idx="4">
                  <c:v>2023</c:v>
                </c:pt>
              </c:strCache>
            </c:strRef>
          </c:cat>
          <c:val>
            <c:numRef>
              <c:f>'Bảng cân đối kế toán'!$K$91:$O$91</c:f>
              <c:numCache>
                <c:formatCode>#,##0</c:formatCode>
                <c:ptCount val="5"/>
                <c:pt idx="0">
                  <c:v>139.41015345360378</c:v>
                </c:pt>
                <c:pt idx="1">
                  <c:v>139.66856564353651</c:v>
                </c:pt>
                <c:pt idx="2">
                  <c:v>139.86489810820245</c:v>
                </c:pt>
                <c:pt idx="3">
                  <c:v>127.54047884863945</c:v>
                </c:pt>
                <c:pt idx="4">
                  <c:v>111.46714420248711</c:v>
                </c:pt>
              </c:numCache>
            </c:numRef>
          </c:val>
          <c:extLst>
            <c:ext xmlns:c16="http://schemas.microsoft.com/office/drawing/2014/chart" uri="{C3380CC4-5D6E-409C-BE32-E72D297353CC}">
              <c16:uniqueId val="{00000001-B031-447D-9DD7-7AD22BBF0FF4}"/>
            </c:ext>
          </c:extLst>
        </c:ser>
        <c:dLbls>
          <c:showLegendKey val="0"/>
          <c:showVal val="0"/>
          <c:showCatName val="0"/>
          <c:showSerName val="0"/>
          <c:showPercent val="0"/>
          <c:showBubbleSize val="0"/>
        </c:dLbls>
        <c:gapWidth val="150"/>
        <c:overlap val="100"/>
        <c:axId val="314322784"/>
        <c:axId val="314301664"/>
      </c:barChart>
      <c:lineChart>
        <c:grouping val="standard"/>
        <c:varyColors val="0"/>
        <c:ser>
          <c:idx val="2"/>
          <c:order val="2"/>
          <c:tx>
            <c:strRef>
              <c:f>'Bảng cân đối kế toán'!$J$92</c:f>
              <c:strCache>
                <c:ptCount val="1"/>
                <c:pt idx="0">
                  <c:v>Nợ vay/VCSH của PVD</c:v>
                </c:pt>
              </c:strCache>
            </c:strRef>
          </c:tx>
          <c:spPr>
            <a:ln w="28575" cap="rnd">
              <a:solidFill>
                <a:schemeClr val="accent3"/>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accent1">
                        <a:lumMod val="60000"/>
                        <a:lumOff val="40000"/>
                      </a:schemeClr>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'Bảng cân đối kế toán'!$K$89:$O$89</c:f>
              <c:strCache>
                <c:ptCount val="5"/>
                <c:pt idx="0">
                  <c:v>2019</c:v>
                </c:pt>
                <c:pt idx="1">
                  <c:v>2020</c:v>
                </c:pt>
                <c:pt idx="2">
                  <c:v>2021</c:v>
                </c:pt>
                <c:pt idx="3">
                  <c:v>2022</c:v>
                </c:pt>
                <c:pt idx="4">
                  <c:v>2023</c:v>
                </c:pt>
              </c:strCache>
            </c:strRef>
          </c:cat>
          <c:val>
            <c:numRef>
              <c:f>'Bảng cân đối kế toán'!$K$92:$O$92</c:f>
              <c:numCache>
                <c:formatCode>0%</c:formatCode>
                <c:ptCount val="5"/>
                <c:pt idx="0">
                  <c:v>0.26853385676818586</c:v>
                </c:pt>
                <c:pt idx="1">
                  <c:v>0.27527607766908802</c:v>
                </c:pt>
                <c:pt idx="2">
                  <c:v>0.28587562445807196</c:v>
                </c:pt>
                <c:pt idx="3">
                  <c:v>0.27240590637443202</c:v>
                </c:pt>
                <c:pt idx="4">
                  <c:v>0.22431711236018609</c:v>
                </c:pt>
              </c:numCache>
            </c:numRef>
          </c:val>
          <c:smooth val="1"/>
          <c:extLst>
            <c:ext xmlns:c16="http://schemas.microsoft.com/office/drawing/2014/chart" uri="{C3380CC4-5D6E-409C-BE32-E72D297353CC}">
              <c16:uniqueId val="{00000002-B031-447D-9DD7-7AD22BBF0FF4}"/>
            </c:ext>
          </c:extLst>
        </c:ser>
        <c:ser>
          <c:idx val="3"/>
          <c:order val="3"/>
          <c:tx>
            <c:strRef>
              <c:f>'Bảng cân đối kế toán'!$J$93</c:f>
              <c:strCache>
                <c:ptCount val="1"/>
                <c:pt idx="0">
                  <c:v>Nợ vay/VCSH của PVS</c:v>
                </c:pt>
              </c:strCache>
            </c:strRef>
          </c:tx>
          <c:spPr>
            <a:ln w="28575" cap="rnd">
              <a:solidFill>
                <a:schemeClr val="accent4"/>
              </a:solidFill>
              <a:round/>
            </a:ln>
            <a:effectLst/>
          </c:spPr>
          <c:marker>
            <c:symbol val="none"/>
          </c:marker>
          <c:cat>
            <c:strRef>
              <c:f>'Bảng cân đối kế toán'!$K$89:$O$89</c:f>
              <c:strCache>
                <c:ptCount val="5"/>
                <c:pt idx="0">
                  <c:v>2019</c:v>
                </c:pt>
                <c:pt idx="1">
                  <c:v>2020</c:v>
                </c:pt>
                <c:pt idx="2">
                  <c:v>2021</c:v>
                </c:pt>
                <c:pt idx="3">
                  <c:v>2022</c:v>
                </c:pt>
                <c:pt idx="4">
                  <c:v>2023</c:v>
                </c:pt>
              </c:strCache>
            </c:strRef>
          </c:cat>
          <c:val>
            <c:numRef>
              <c:f>'Bảng cân đối kế toán'!$K$93:$O$93</c:f>
              <c:numCache>
                <c:formatCode>0%</c:formatCode>
                <c:ptCount val="5"/>
                <c:pt idx="0">
                  <c:v>0.10450803099223138</c:v>
                </c:pt>
                <c:pt idx="1">
                  <c:v>9.3787682384229756E-2</c:v>
                </c:pt>
                <c:pt idx="2">
                  <c:v>9.8760216388554936E-2</c:v>
                </c:pt>
                <c:pt idx="3">
                  <c:v>0.10626434710563541</c:v>
                </c:pt>
                <c:pt idx="4">
                  <c:v>0.13001058447398947</c:v>
                </c:pt>
              </c:numCache>
            </c:numRef>
          </c:val>
          <c:smooth val="1"/>
          <c:extLst>
            <c:ext xmlns:c16="http://schemas.microsoft.com/office/drawing/2014/chart" uri="{C3380CC4-5D6E-409C-BE32-E72D297353CC}">
              <c16:uniqueId val="{00000000-4E06-430C-BD2C-7C9BBA0627B8}"/>
            </c:ext>
          </c:extLst>
        </c:ser>
        <c:ser>
          <c:idx val="4"/>
          <c:order val="4"/>
          <c:tx>
            <c:strRef>
              <c:f>'Bảng cân đối kế toán'!$J$94</c:f>
              <c:strCache>
                <c:ptCount val="1"/>
                <c:pt idx="0">
                  <c:v>Nợ vay/VCSH của PVB</c:v>
                </c:pt>
              </c:strCache>
            </c:strRef>
          </c:tx>
          <c:spPr>
            <a:ln w="28575" cap="rnd">
              <a:solidFill>
                <a:schemeClr val="accent5"/>
              </a:solidFill>
              <a:round/>
            </a:ln>
            <a:effectLst/>
          </c:spPr>
          <c:marker>
            <c:symbol val="none"/>
          </c:marker>
          <c:cat>
            <c:strRef>
              <c:f>'Bảng cân đối kế toán'!$K$89:$O$89</c:f>
              <c:strCache>
                <c:ptCount val="5"/>
                <c:pt idx="0">
                  <c:v>2019</c:v>
                </c:pt>
                <c:pt idx="1">
                  <c:v>2020</c:v>
                </c:pt>
                <c:pt idx="2">
                  <c:v>2021</c:v>
                </c:pt>
                <c:pt idx="3">
                  <c:v>2022</c:v>
                </c:pt>
                <c:pt idx="4">
                  <c:v>2023</c:v>
                </c:pt>
              </c:strCache>
            </c:strRef>
          </c:cat>
          <c:val>
            <c:numRef>
              <c:f>'Bảng cân đối kế toán'!$K$94:$O$94</c:f>
              <c:numCache>
                <c:formatCode>#,##0.00</c:formatCode>
                <c:ptCount val="5"/>
                <c:pt idx="0">
                  <c:v>0.38173248999999998</c:v>
                </c:pt>
                <c:pt idx="1">
                  <c:v>0</c:v>
                </c:pt>
                <c:pt idx="2">
                  <c:v>0</c:v>
                </c:pt>
                <c:pt idx="3">
                  <c:v>0</c:v>
                </c:pt>
                <c:pt idx="4">
                  <c:v>0.23130133999999999</c:v>
                </c:pt>
              </c:numCache>
            </c:numRef>
          </c:val>
          <c:smooth val="1"/>
          <c:extLst>
            <c:ext xmlns:c16="http://schemas.microsoft.com/office/drawing/2014/chart" uri="{C3380CC4-5D6E-409C-BE32-E72D297353CC}">
              <c16:uniqueId val="{00000001-4E06-430C-BD2C-7C9BBA0627B8}"/>
            </c:ext>
          </c:extLst>
        </c:ser>
        <c:ser>
          <c:idx val="5"/>
          <c:order val="5"/>
          <c:tx>
            <c:strRef>
              <c:f>'Bảng cân đối kế toán'!$J$95</c:f>
              <c:strCache>
                <c:ptCount val="1"/>
                <c:pt idx="0">
                  <c:v>Nợ vay/VCSH của PVC</c:v>
                </c:pt>
              </c:strCache>
            </c:strRef>
          </c:tx>
          <c:spPr>
            <a:ln w="28575" cap="rnd">
              <a:solidFill>
                <a:schemeClr val="accent6"/>
              </a:solidFill>
              <a:round/>
            </a:ln>
            <a:effectLst/>
          </c:spPr>
          <c:marker>
            <c:symbol val="none"/>
          </c:marker>
          <c:cat>
            <c:strRef>
              <c:f>'Bảng cân đối kế toán'!$K$89:$O$89</c:f>
              <c:strCache>
                <c:ptCount val="5"/>
                <c:pt idx="0">
                  <c:v>2019</c:v>
                </c:pt>
                <c:pt idx="1">
                  <c:v>2020</c:v>
                </c:pt>
                <c:pt idx="2">
                  <c:v>2021</c:v>
                </c:pt>
                <c:pt idx="3">
                  <c:v>2022</c:v>
                </c:pt>
                <c:pt idx="4">
                  <c:v>2023</c:v>
                </c:pt>
              </c:strCache>
            </c:strRef>
          </c:cat>
          <c:val>
            <c:numRef>
              <c:f>'Bảng cân đối kế toán'!$K$95:$O$95</c:f>
              <c:numCache>
                <c:formatCode>#,##0.00</c:formatCode>
                <c:ptCount val="5"/>
                <c:pt idx="0">
                  <c:v>0.52246168000000004</c:v>
                </c:pt>
                <c:pt idx="1">
                  <c:v>0.45134211000000002</c:v>
                </c:pt>
                <c:pt idx="2">
                  <c:v>0.63380363000000006</c:v>
                </c:pt>
                <c:pt idx="3">
                  <c:v>0.77258238000000012</c:v>
                </c:pt>
                <c:pt idx="4">
                  <c:v>0.7715514200000001</c:v>
                </c:pt>
              </c:numCache>
            </c:numRef>
          </c:val>
          <c:smooth val="1"/>
          <c:extLst>
            <c:ext xmlns:c16="http://schemas.microsoft.com/office/drawing/2014/chart" uri="{C3380CC4-5D6E-409C-BE32-E72D297353CC}">
              <c16:uniqueId val="{00000002-4E06-430C-BD2C-7C9BBA0627B8}"/>
            </c:ext>
          </c:extLst>
        </c:ser>
        <c:dLbls>
          <c:showLegendKey val="0"/>
          <c:showVal val="0"/>
          <c:showCatName val="0"/>
          <c:showSerName val="0"/>
          <c:showPercent val="0"/>
          <c:showBubbleSize val="0"/>
        </c:dLbls>
        <c:marker val="1"/>
        <c:smooth val="0"/>
        <c:axId val="314306944"/>
        <c:axId val="314299264"/>
      </c:lineChart>
      <c:catAx>
        <c:axId val="31432278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lgn="ctr">
              <a:defRPr lang="en-US" sz="800" b="0" i="0" u="none" strike="noStrike" kern="1200" baseline="0">
                <a:solidFill>
                  <a:srgbClr val="002060"/>
                </a:solidFill>
                <a:latin typeface="+mn-lt"/>
                <a:ea typeface="+mn-ea"/>
                <a:cs typeface="+mn-cs"/>
              </a:defRPr>
            </a:pPr>
            <a:endParaRPr lang="en-US"/>
          </a:p>
        </c:txPr>
        <c:crossAx val="314301664"/>
        <c:crosses val="autoZero"/>
        <c:auto val="1"/>
        <c:lblAlgn val="ctr"/>
        <c:lblOffset val="100"/>
        <c:noMultiLvlLbl val="0"/>
      </c:catAx>
      <c:valAx>
        <c:axId val="314301664"/>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lgn="ctr">
                  <a:defRPr lang="en-US" sz="800" b="0" i="0" u="none" strike="noStrike" kern="1200" baseline="0">
                    <a:solidFill>
                      <a:srgbClr val="002060"/>
                    </a:solidFill>
                    <a:latin typeface="+mn-lt"/>
                    <a:ea typeface="+mn-ea"/>
                    <a:cs typeface="+mn-cs"/>
                  </a:defRPr>
                </a:pPr>
                <a:r>
                  <a:rPr lang="en-US" sz="800" b="0" i="0" u="none" strike="noStrike" kern="1200" baseline="0">
                    <a:solidFill>
                      <a:srgbClr val="002060"/>
                    </a:solidFill>
                    <a:latin typeface="+mn-lt"/>
                    <a:ea typeface="+mn-ea"/>
                    <a:cs typeface="+mn-cs"/>
                  </a:rPr>
                  <a:t>Triệu USD</a:t>
                </a:r>
              </a:p>
            </c:rich>
          </c:tx>
          <c:overlay val="0"/>
          <c:spPr>
            <a:noFill/>
            <a:ln>
              <a:noFill/>
            </a:ln>
            <a:effectLst/>
          </c:spPr>
          <c:txPr>
            <a:bodyPr rot="-5400000" spcFirstLastPara="1" vertOverflow="ellipsis" vert="horz" wrap="square" anchor="ctr" anchorCtr="1"/>
            <a:lstStyle/>
            <a:p>
              <a:pPr algn="ctr">
                <a:defRPr lang="en-US" sz="800" b="0" i="0" u="none" strike="noStrike" kern="1200" baseline="0">
                  <a:solidFill>
                    <a:srgbClr val="002060"/>
                  </a:solidFill>
                  <a:latin typeface="+mn-lt"/>
                  <a:ea typeface="+mn-ea"/>
                  <a:cs typeface="+mn-cs"/>
                </a:defRPr>
              </a:pPr>
              <a:endParaRPr lang="en-US"/>
            </a:p>
          </c:tx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lgn="ctr">
              <a:defRPr lang="en-US" sz="800" b="0" i="0" u="none" strike="noStrike" kern="1200" baseline="0">
                <a:solidFill>
                  <a:srgbClr val="002060"/>
                </a:solidFill>
                <a:latin typeface="+mn-lt"/>
                <a:ea typeface="+mn-ea"/>
                <a:cs typeface="+mn-cs"/>
              </a:defRPr>
            </a:pPr>
            <a:endParaRPr lang="en-US"/>
          </a:p>
        </c:txPr>
        <c:crossAx val="314322784"/>
        <c:crosses val="autoZero"/>
        <c:crossBetween val="between"/>
      </c:valAx>
      <c:valAx>
        <c:axId val="314299264"/>
        <c:scaling>
          <c:orientation val="minMax"/>
          <c:max val="0.8"/>
          <c:min val="0.1"/>
        </c:scaling>
        <c:delete val="0"/>
        <c:axPos val="r"/>
        <c:numFmt formatCode="0%" sourceLinked="1"/>
        <c:majorTickMark val="out"/>
        <c:minorTickMark val="none"/>
        <c:tickLblPos val="nextTo"/>
        <c:spPr>
          <a:noFill/>
          <a:ln>
            <a:noFill/>
          </a:ln>
          <a:effectLst/>
        </c:spPr>
        <c:txPr>
          <a:bodyPr rot="-60000000" spcFirstLastPara="1" vertOverflow="ellipsis" vert="horz" wrap="square" anchor="ctr" anchorCtr="1"/>
          <a:lstStyle/>
          <a:p>
            <a:pPr algn="ctr">
              <a:defRPr lang="en-US" sz="800" b="0" i="0" u="none" strike="noStrike" kern="1200" baseline="0">
                <a:solidFill>
                  <a:srgbClr val="002060"/>
                </a:solidFill>
                <a:latin typeface="+mn-lt"/>
                <a:ea typeface="+mn-ea"/>
                <a:cs typeface="+mn-cs"/>
              </a:defRPr>
            </a:pPr>
            <a:endParaRPr lang="en-US"/>
          </a:p>
        </c:txPr>
        <c:crossAx val="314306944"/>
        <c:crosses val="max"/>
        <c:crossBetween val="between"/>
      </c:valAx>
      <c:catAx>
        <c:axId val="314306944"/>
        <c:scaling>
          <c:orientation val="minMax"/>
        </c:scaling>
        <c:delete val="1"/>
        <c:axPos val="b"/>
        <c:numFmt formatCode="General" sourceLinked="1"/>
        <c:majorTickMark val="out"/>
        <c:minorTickMark val="none"/>
        <c:tickLblPos val="nextTo"/>
        <c:crossAx val="314299264"/>
        <c:crosses val="autoZero"/>
        <c:auto val="1"/>
        <c:lblAlgn val="ctr"/>
        <c:lblOffset val="100"/>
        <c:noMultiLvlLbl val="0"/>
      </c:catAx>
      <c:spPr>
        <a:noFill/>
        <a:ln>
          <a:noFill/>
        </a:ln>
        <a:effectLst/>
      </c:spPr>
    </c:plotArea>
    <c:legend>
      <c:legendPos val="b"/>
      <c:layout>
        <c:manualLayout>
          <c:xMode val="edge"/>
          <c:yMode val="edge"/>
          <c:x val="3.218899258963924E-2"/>
          <c:y val="0.79534007425427233"/>
          <c:w val="0.91689123236361425"/>
          <c:h val="0.13724566091762266"/>
        </c:manualLayout>
      </c:layout>
      <c:overlay val="0"/>
      <c:spPr>
        <a:noFill/>
        <a:ln>
          <a:noFill/>
        </a:ln>
        <a:effectLst/>
      </c:spPr>
      <c:txPr>
        <a:bodyPr rot="0" spcFirstLastPara="1" vertOverflow="ellipsis" vert="horz" wrap="square" anchor="ctr" anchorCtr="1"/>
        <a:lstStyle/>
        <a:p>
          <a:pPr algn="ctr">
            <a:defRPr lang="en-US" sz="800" b="0" i="0" u="none" strike="noStrike" kern="1200" baseline="0">
              <a:solidFill>
                <a:srgbClr val="002060"/>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13F93B6-67E8-40AE-A26F-84457A38B19E}" type="doc">
      <dgm:prSet loTypeId="urn:microsoft.com/office/officeart/2005/8/layout/hierarchy3" loCatId="list" qsTypeId="urn:microsoft.com/office/officeart/2005/8/quickstyle/simple1" qsCatId="simple" csTypeId="urn:microsoft.com/office/officeart/2005/8/colors/accent1_2" csCatId="accent1" phldr="1"/>
      <dgm:spPr/>
      <dgm:t>
        <a:bodyPr/>
        <a:lstStyle/>
        <a:p>
          <a:endParaRPr lang="en-US"/>
        </a:p>
      </dgm:t>
    </dgm:pt>
    <dgm:pt modelId="{F99AAB95-852D-403F-AB9B-CBCF3CBEB021}">
      <dgm:prSet phldrT="[Text]" custT="1"/>
      <dgm:spPr>
        <a:noFill/>
        <a:ln>
          <a:solidFill>
            <a:schemeClr val="tx2"/>
          </a:solidFill>
          <a:prstDash val="sysDot"/>
        </a:ln>
      </dgm:spPr>
      <dgm:t>
        <a:bodyPr/>
        <a:lstStyle/>
        <a:p>
          <a:r>
            <a:rPr lang="en-US" sz="1100" b="1">
              <a:solidFill>
                <a:schemeClr val="tx1"/>
              </a:solidFill>
            </a:rPr>
            <a:t>Các hợp đồng thương mại</a:t>
          </a:r>
        </a:p>
      </dgm:t>
    </dgm:pt>
    <dgm:pt modelId="{ADC8D694-2AAC-40FE-8BA5-B278FC3396F7}" type="parTrans" cxnId="{A1EDB04F-6960-4A14-B564-EB77A4B5B9B9}">
      <dgm:prSet/>
      <dgm:spPr/>
      <dgm:t>
        <a:bodyPr/>
        <a:lstStyle/>
        <a:p>
          <a:endParaRPr lang="en-US" sz="1100"/>
        </a:p>
      </dgm:t>
    </dgm:pt>
    <dgm:pt modelId="{730D4221-7B1A-48E1-B9BB-1AD0D790C2F9}" type="sibTrans" cxnId="{A1EDB04F-6960-4A14-B564-EB77A4B5B9B9}">
      <dgm:prSet/>
      <dgm:spPr/>
      <dgm:t>
        <a:bodyPr/>
        <a:lstStyle/>
        <a:p>
          <a:endParaRPr lang="en-US" sz="1100"/>
        </a:p>
      </dgm:t>
    </dgm:pt>
    <dgm:pt modelId="{BF9C621D-94A7-4A0B-8313-D7AB90B8B66A}">
      <dgm:prSet phldrT="[Text]" custT="1"/>
      <dgm:spPr/>
      <dgm:t>
        <a:bodyPr/>
        <a:lstStyle/>
        <a:p>
          <a:r>
            <a:rPr lang="en-US" sz="1100"/>
            <a:t>Hợp đồng mua bán khí (GSPA)</a:t>
          </a:r>
        </a:p>
      </dgm:t>
    </dgm:pt>
    <dgm:pt modelId="{59B2CAA6-B225-4AAC-B58C-1B4EAC99535B}" type="parTrans" cxnId="{AD537F5C-6CC3-4294-B0E6-44317875AF39}">
      <dgm:prSet/>
      <dgm:spPr/>
      <dgm:t>
        <a:bodyPr/>
        <a:lstStyle/>
        <a:p>
          <a:endParaRPr lang="en-US" sz="1100"/>
        </a:p>
      </dgm:t>
    </dgm:pt>
    <dgm:pt modelId="{11173FE3-3720-4E76-BD45-15359DD096C9}" type="sibTrans" cxnId="{AD537F5C-6CC3-4294-B0E6-44317875AF39}">
      <dgm:prSet/>
      <dgm:spPr/>
      <dgm:t>
        <a:bodyPr/>
        <a:lstStyle/>
        <a:p>
          <a:endParaRPr lang="en-US" sz="1100"/>
        </a:p>
      </dgm:t>
    </dgm:pt>
    <dgm:pt modelId="{2B9C2074-8178-45A5-BB07-765490FEF8DB}">
      <dgm:prSet phldrT="[Text]" custT="1"/>
      <dgm:spPr>
        <a:ln>
          <a:prstDash val="sysDot"/>
        </a:ln>
      </dgm:spPr>
      <dgm:t>
        <a:bodyPr/>
        <a:lstStyle/>
        <a:p>
          <a:r>
            <a:rPr lang="en-US" sz="1100"/>
            <a:t>Hợp đồng bán khí (GSA)</a:t>
          </a:r>
        </a:p>
      </dgm:t>
    </dgm:pt>
    <dgm:pt modelId="{4F9DD771-434E-4F2A-BAC8-1BD45A71F1BE}" type="parTrans" cxnId="{E87DBF28-249B-4D84-9B06-500A5DB29A3A}">
      <dgm:prSet/>
      <dgm:spPr/>
      <dgm:t>
        <a:bodyPr/>
        <a:lstStyle/>
        <a:p>
          <a:endParaRPr lang="en-US" sz="1100"/>
        </a:p>
      </dgm:t>
    </dgm:pt>
    <dgm:pt modelId="{9086A21E-72E0-44B7-AFAF-53651273C4D6}" type="sibTrans" cxnId="{E87DBF28-249B-4D84-9B06-500A5DB29A3A}">
      <dgm:prSet/>
      <dgm:spPr/>
      <dgm:t>
        <a:bodyPr/>
        <a:lstStyle/>
        <a:p>
          <a:endParaRPr lang="en-US" sz="1100"/>
        </a:p>
      </dgm:t>
    </dgm:pt>
    <dgm:pt modelId="{9B041B57-97FC-4DC0-AAA8-0562714D5B24}">
      <dgm:prSet phldrT="[Text]" custT="1"/>
      <dgm:spPr>
        <a:noFill/>
        <a:ln>
          <a:solidFill>
            <a:schemeClr val="tx2"/>
          </a:solidFill>
        </a:ln>
      </dgm:spPr>
      <dgm:t>
        <a:bodyPr/>
        <a:lstStyle/>
        <a:p>
          <a:r>
            <a:rPr lang="en-US" sz="1100" b="1">
              <a:solidFill>
                <a:schemeClr val="tx1"/>
              </a:solidFill>
            </a:rPr>
            <a:t>Thủ tục pháp lý</a:t>
          </a:r>
        </a:p>
      </dgm:t>
    </dgm:pt>
    <dgm:pt modelId="{CC6A70A6-74AC-45BC-AE6C-A3F8946D7C09}" type="parTrans" cxnId="{FBC1064F-DDC2-45D9-8068-D1AA1304F295}">
      <dgm:prSet/>
      <dgm:spPr/>
      <dgm:t>
        <a:bodyPr/>
        <a:lstStyle/>
        <a:p>
          <a:endParaRPr lang="en-US" sz="1100"/>
        </a:p>
      </dgm:t>
    </dgm:pt>
    <dgm:pt modelId="{7A39369D-55F1-40E6-9F0B-1A28FF33A611}" type="sibTrans" cxnId="{FBC1064F-DDC2-45D9-8068-D1AA1304F295}">
      <dgm:prSet/>
      <dgm:spPr/>
      <dgm:t>
        <a:bodyPr/>
        <a:lstStyle/>
        <a:p>
          <a:endParaRPr lang="en-US" sz="1100"/>
        </a:p>
      </dgm:t>
    </dgm:pt>
    <dgm:pt modelId="{332089AB-0E16-48C7-A492-E01A3A43B14C}">
      <dgm:prSet phldrT="[Text]" custT="1"/>
      <dgm:spPr/>
      <dgm:t>
        <a:bodyPr/>
        <a:lstStyle/>
        <a:p>
          <a:r>
            <a:rPr lang="en-US" sz="1100"/>
            <a:t>Giấy phép đầu tư</a:t>
          </a:r>
        </a:p>
      </dgm:t>
    </dgm:pt>
    <dgm:pt modelId="{B75E11A5-E3D9-4D51-86B4-69026E75F871}" type="parTrans" cxnId="{C31DAF06-1B6E-4B0A-97C9-C65EB749FC49}">
      <dgm:prSet/>
      <dgm:spPr/>
      <dgm:t>
        <a:bodyPr/>
        <a:lstStyle/>
        <a:p>
          <a:endParaRPr lang="en-US" sz="1100"/>
        </a:p>
      </dgm:t>
    </dgm:pt>
    <dgm:pt modelId="{059E25E3-7442-4251-8270-579C29280D1F}" type="sibTrans" cxnId="{C31DAF06-1B6E-4B0A-97C9-C65EB749FC49}">
      <dgm:prSet/>
      <dgm:spPr/>
      <dgm:t>
        <a:bodyPr/>
        <a:lstStyle/>
        <a:p>
          <a:endParaRPr lang="en-US" sz="1100"/>
        </a:p>
      </dgm:t>
    </dgm:pt>
    <dgm:pt modelId="{423A86F4-AACD-449A-85F6-717C147A14DF}">
      <dgm:prSet phldrT="[Text]" custT="1"/>
      <dgm:spPr/>
      <dgm:t>
        <a:bodyPr/>
        <a:lstStyle/>
        <a:p>
          <a:r>
            <a:rPr lang="en-US" sz="1100"/>
            <a:t>Giấy phép khai thác khoán sản</a:t>
          </a:r>
        </a:p>
      </dgm:t>
    </dgm:pt>
    <dgm:pt modelId="{15483B34-E5D9-43DD-B27C-45FBB8AE0729}" type="parTrans" cxnId="{5951B0DC-30D4-4862-B1E5-AE82262BBE79}">
      <dgm:prSet/>
      <dgm:spPr/>
      <dgm:t>
        <a:bodyPr/>
        <a:lstStyle/>
        <a:p>
          <a:endParaRPr lang="en-US" sz="1100"/>
        </a:p>
      </dgm:t>
    </dgm:pt>
    <dgm:pt modelId="{6A86FD8E-1E00-4D8B-95FB-7616D34061BC}" type="sibTrans" cxnId="{5951B0DC-30D4-4862-B1E5-AE82262BBE79}">
      <dgm:prSet/>
      <dgm:spPr/>
      <dgm:t>
        <a:bodyPr/>
        <a:lstStyle/>
        <a:p>
          <a:endParaRPr lang="en-US" sz="1100"/>
        </a:p>
      </dgm:t>
    </dgm:pt>
    <dgm:pt modelId="{FACB2964-A8D5-4707-BEF0-821DE0BE63D2}">
      <dgm:prSet custT="1"/>
      <dgm:spPr/>
      <dgm:t>
        <a:bodyPr/>
        <a:lstStyle/>
        <a:p>
          <a:r>
            <a:rPr lang="en-US" sz="1100"/>
            <a:t>Các hợp đồng tín dụng</a:t>
          </a:r>
        </a:p>
      </dgm:t>
    </dgm:pt>
    <dgm:pt modelId="{9A113FEC-CD4A-440E-BC6F-2346AA90B5FF}" type="parTrans" cxnId="{94D0BAFC-5D7E-4FEE-9100-49D9FE440D9C}">
      <dgm:prSet/>
      <dgm:spPr/>
      <dgm:t>
        <a:bodyPr/>
        <a:lstStyle/>
        <a:p>
          <a:endParaRPr lang="en-US" sz="1100"/>
        </a:p>
      </dgm:t>
    </dgm:pt>
    <dgm:pt modelId="{7D54B307-8B21-4DC8-990A-28BB40CB4288}" type="sibTrans" cxnId="{94D0BAFC-5D7E-4FEE-9100-49D9FE440D9C}">
      <dgm:prSet/>
      <dgm:spPr/>
      <dgm:t>
        <a:bodyPr/>
        <a:lstStyle/>
        <a:p>
          <a:endParaRPr lang="en-US" sz="1100"/>
        </a:p>
      </dgm:t>
    </dgm:pt>
    <dgm:pt modelId="{A1D9D00A-9C87-49C6-9799-ADA10D3CB44B}">
      <dgm:prSet custT="1"/>
      <dgm:spPr>
        <a:noFill/>
        <a:ln>
          <a:solidFill>
            <a:schemeClr val="tx2"/>
          </a:solidFill>
        </a:ln>
      </dgm:spPr>
      <dgm:t>
        <a:bodyPr/>
        <a:lstStyle/>
        <a:p>
          <a:r>
            <a:rPr lang="en-US" sz="1100" b="1">
              <a:solidFill>
                <a:schemeClr val="tx1"/>
              </a:solidFill>
            </a:rPr>
            <a:t>Nguồn lực tài chính</a:t>
          </a:r>
        </a:p>
      </dgm:t>
    </dgm:pt>
    <dgm:pt modelId="{98C1D8C3-4331-4D25-BE94-0A3C73329A89}" type="parTrans" cxnId="{4E2D8B5F-5532-4771-922F-9E9D0044F08D}">
      <dgm:prSet/>
      <dgm:spPr/>
      <dgm:t>
        <a:bodyPr/>
        <a:lstStyle/>
        <a:p>
          <a:endParaRPr lang="en-US" sz="1100"/>
        </a:p>
      </dgm:t>
    </dgm:pt>
    <dgm:pt modelId="{874F5E8F-8FB3-44E8-8468-314343D9538A}" type="sibTrans" cxnId="{4E2D8B5F-5532-4771-922F-9E9D0044F08D}">
      <dgm:prSet/>
      <dgm:spPr/>
      <dgm:t>
        <a:bodyPr/>
        <a:lstStyle/>
        <a:p>
          <a:endParaRPr lang="en-US" sz="1100"/>
        </a:p>
      </dgm:t>
    </dgm:pt>
    <dgm:pt modelId="{987DC105-1380-49B0-8711-16CC3E1BD853}">
      <dgm:prSet custT="1"/>
      <dgm:spPr/>
      <dgm:t>
        <a:bodyPr/>
        <a:lstStyle/>
        <a:p>
          <a:r>
            <a:rPr lang="en-US" sz="1100"/>
            <a:t>Các nguồn vốn khác</a:t>
          </a:r>
        </a:p>
      </dgm:t>
    </dgm:pt>
    <dgm:pt modelId="{3736FAF1-ADB6-4048-BD09-52DE1592E4EB}" type="parTrans" cxnId="{15C82965-0F36-4262-83E0-D23A277DE65D}">
      <dgm:prSet/>
      <dgm:spPr/>
      <dgm:t>
        <a:bodyPr/>
        <a:lstStyle/>
        <a:p>
          <a:endParaRPr lang="en-US" sz="1100"/>
        </a:p>
      </dgm:t>
    </dgm:pt>
    <dgm:pt modelId="{D043E1BC-05BB-40A3-BDEE-23561E3F1964}" type="sibTrans" cxnId="{15C82965-0F36-4262-83E0-D23A277DE65D}">
      <dgm:prSet/>
      <dgm:spPr/>
      <dgm:t>
        <a:bodyPr/>
        <a:lstStyle/>
        <a:p>
          <a:endParaRPr lang="en-US" sz="1100"/>
        </a:p>
      </dgm:t>
    </dgm:pt>
    <dgm:pt modelId="{44E2E6A4-632D-4C99-B25A-9825745C8647}">
      <dgm:prSet custT="1"/>
      <dgm:spPr>
        <a:noFill/>
        <a:ln>
          <a:solidFill>
            <a:schemeClr val="tx2"/>
          </a:solidFill>
        </a:ln>
      </dgm:spPr>
      <dgm:t>
        <a:bodyPr/>
        <a:lstStyle/>
        <a:p>
          <a:r>
            <a:rPr lang="en-US" sz="1100" b="1">
              <a:solidFill>
                <a:schemeClr val="tx1"/>
              </a:solidFill>
            </a:rPr>
            <a:t>Năng lực thực hiện</a:t>
          </a:r>
        </a:p>
      </dgm:t>
    </dgm:pt>
    <dgm:pt modelId="{960B4C45-D284-4E90-BEE7-CFE9FDE029A8}" type="parTrans" cxnId="{FB2BDFE1-2631-4033-8834-31F3D8C26760}">
      <dgm:prSet/>
      <dgm:spPr/>
      <dgm:t>
        <a:bodyPr/>
        <a:lstStyle/>
        <a:p>
          <a:endParaRPr lang="en-US" sz="1100"/>
        </a:p>
      </dgm:t>
    </dgm:pt>
    <dgm:pt modelId="{E7C38B8D-E26A-4677-B809-803F19ED57CA}" type="sibTrans" cxnId="{FB2BDFE1-2631-4033-8834-31F3D8C26760}">
      <dgm:prSet/>
      <dgm:spPr/>
      <dgm:t>
        <a:bodyPr/>
        <a:lstStyle/>
        <a:p>
          <a:endParaRPr lang="en-US" sz="1100"/>
        </a:p>
      </dgm:t>
    </dgm:pt>
    <dgm:pt modelId="{CEF9F84D-5761-4424-B147-751A68B37464}">
      <dgm:prSet custT="1"/>
      <dgm:spPr/>
      <dgm:t>
        <a:bodyPr/>
        <a:lstStyle/>
        <a:p>
          <a:r>
            <a:rPr lang="en-US" sz="1100"/>
            <a:t>Hợp đồng vận chuyển (GTA)</a:t>
          </a:r>
        </a:p>
      </dgm:t>
    </dgm:pt>
    <dgm:pt modelId="{FA584D57-0035-4012-A543-99ACAFF61F07}" type="parTrans" cxnId="{2DB015B6-3264-4975-AC99-4CBDC979D7FA}">
      <dgm:prSet/>
      <dgm:spPr/>
      <dgm:t>
        <a:bodyPr/>
        <a:lstStyle/>
        <a:p>
          <a:endParaRPr lang="en-US" sz="1100"/>
        </a:p>
      </dgm:t>
    </dgm:pt>
    <dgm:pt modelId="{BFD167BD-C4B7-488E-8996-A49963496F05}" type="sibTrans" cxnId="{2DB015B6-3264-4975-AC99-4CBDC979D7FA}">
      <dgm:prSet/>
      <dgm:spPr/>
      <dgm:t>
        <a:bodyPr/>
        <a:lstStyle/>
        <a:p>
          <a:endParaRPr lang="en-US" sz="1100"/>
        </a:p>
      </dgm:t>
    </dgm:pt>
    <dgm:pt modelId="{08978C0F-CBA2-407F-BB83-1E8C43D19E2C}">
      <dgm:prSet custT="1"/>
      <dgm:spPr/>
      <dgm:t>
        <a:bodyPr/>
        <a:lstStyle/>
        <a:p>
          <a:r>
            <a:rPr lang="en-US" sz="1100"/>
            <a:t>Hợp đồng đầu nổi và dịch vụ (TOSA)</a:t>
          </a:r>
        </a:p>
      </dgm:t>
    </dgm:pt>
    <dgm:pt modelId="{E680D18D-8530-456C-90C6-C4C2B97885D9}" type="parTrans" cxnId="{4961EF22-3546-4DE8-B3EE-32AA7CC3A5DA}">
      <dgm:prSet/>
      <dgm:spPr/>
      <dgm:t>
        <a:bodyPr/>
        <a:lstStyle/>
        <a:p>
          <a:endParaRPr lang="en-US" sz="1100"/>
        </a:p>
      </dgm:t>
    </dgm:pt>
    <dgm:pt modelId="{F1E2FFC3-915E-4169-9A7B-61F7B17F3305}" type="sibTrans" cxnId="{4961EF22-3546-4DE8-B3EE-32AA7CC3A5DA}">
      <dgm:prSet/>
      <dgm:spPr/>
      <dgm:t>
        <a:bodyPr/>
        <a:lstStyle/>
        <a:p>
          <a:endParaRPr lang="en-US" sz="1100"/>
        </a:p>
      </dgm:t>
    </dgm:pt>
    <dgm:pt modelId="{2703BF15-0768-4747-A063-0F9F49DF8A91}">
      <dgm:prSet custT="1"/>
      <dgm:spPr>
        <a:ln>
          <a:prstDash val="sysDot"/>
        </a:ln>
      </dgm:spPr>
      <dgm:t>
        <a:bodyPr/>
        <a:lstStyle/>
        <a:p>
          <a:r>
            <a:rPr lang="en-US" sz="1100"/>
            <a:t>Hợp đồng mua bán điện PPA</a:t>
          </a:r>
        </a:p>
      </dgm:t>
    </dgm:pt>
    <dgm:pt modelId="{50D3047C-CDEE-442B-A633-A647DFA7CAEC}" type="parTrans" cxnId="{F38C8D3C-A568-4509-9C8B-CA169FC3A99D}">
      <dgm:prSet/>
      <dgm:spPr/>
      <dgm:t>
        <a:bodyPr/>
        <a:lstStyle/>
        <a:p>
          <a:endParaRPr lang="en-US" sz="1100"/>
        </a:p>
      </dgm:t>
    </dgm:pt>
    <dgm:pt modelId="{DECBB41A-6A7E-44D1-9B1B-AF4FB7958966}" type="sibTrans" cxnId="{F38C8D3C-A568-4509-9C8B-CA169FC3A99D}">
      <dgm:prSet/>
      <dgm:spPr/>
      <dgm:t>
        <a:bodyPr/>
        <a:lstStyle/>
        <a:p>
          <a:endParaRPr lang="en-US" sz="1100"/>
        </a:p>
      </dgm:t>
    </dgm:pt>
    <dgm:pt modelId="{33824E90-7D5A-4E5E-9430-9A1178DF72BF}">
      <dgm:prSet custT="1"/>
      <dgm:spPr/>
      <dgm:t>
        <a:bodyPr/>
        <a:lstStyle/>
        <a:p>
          <a:r>
            <a:rPr lang="en-US" sz="1100"/>
            <a:t>Phê duyệt tiến độ dự án các nhà máy điện</a:t>
          </a:r>
        </a:p>
      </dgm:t>
    </dgm:pt>
    <dgm:pt modelId="{60A66265-3048-4532-B7FC-5AA6CDFE8C3D}" type="parTrans" cxnId="{661837B3-91EA-4C7C-B755-5BA78BDAB619}">
      <dgm:prSet/>
      <dgm:spPr/>
      <dgm:t>
        <a:bodyPr/>
        <a:lstStyle/>
        <a:p>
          <a:endParaRPr lang="en-US" sz="1100"/>
        </a:p>
      </dgm:t>
    </dgm:pt>
    <dgm:pt modelId="{F87F387F-C46B-4504-9793-844F57D82AD6}" type="sibTrans" cxnId="{661837B3-91EA-4C7C-B755-5BA78BDAB619}">
      <dgm:prSet/>
      <dgm:spPr/>
      <dgm:t>
        <a:bodyPr/>
        <a:lstStyle/>
        <a:p>
          <a:endParaRPr lang="en-US" sz="1100"/>
        </a:p>
      </dgm:t>
    </dgm:pt>
    <dgm:pt modelId="{BA0B73C7-80A3-4D49-9159-0E399110B34D}" type="pres">
      <dgm:prSet presAssocID="{D13F93B6-67E8-40AE-A26F-84457A38B19E}" presName="diagram" presStyleCnt="0">
        <dgm:presLayoutVars>
          <dgm:chPref val="1"/>
          <dgm:dir/>
          <dgm:animOne val="branch"/>
          <dgm:animLvl val="lvl"/>
          <dgm:resizeHandles/>
        </dgm:presLayoutVars>
      </dgm:prSet>
      <dgm:spPr/>
    </dgm:pt>
    <dgm:pt modelId="{B0BA3B1B-4807-4D40-965F-5C0EA685D770}" type="pres">
      <dgm:prSet presAssocID="{F99AAB95-852D-403F-AB9B-CBCF3CBEB021}" presName="root" presStyleCnt="0"/>
      <dgm:spPr/>
    </dgm:pt>
    <dgm:pt modelId="{8752EFD1-C7D6-4237-948E-A243DBB91A7D}" type="pres">
      <dgm:prSet presAssocID="{F99AAB95-852D-403F-AB9B-CBCF3CBEB021}" presName="rootComposite" presStyleCnt="0"/>
      <dgm:spPr/>
    </dgm:pt>
    <dgm:pt modelId="{B812AC84-D50B-4F24-8E1B-305E4B9D2489}" type="pres">
      <dgm:prSet presAssocID="{F99AAB95-852D-403F-AB9B-CBCF3CBEB021}" presName="rootText" presStyleLbl="node1" presStyleIdx="0" presStyleCnt="4" custScaleX="377238" custScaleY="339760"/>
      <dgm:spPr/>
    </dgm:pt>
    <dgm:pt modelId="{239B92CD-AF53-4974-B3B8-2ABC71786846}" type="pres">
      <dgm:prSet presAssocID="{F99AAB95-852D-403F-AB9B-CBCF3CBEB021}" presName="rootConnector" presStyleLbl="node1" presStyleIdx="0" presStyleCnt="4"/>
      <dgm:spPr/>
    </dgm:pt>
    <dgm:pt modelId="{6559C49A-BB68-49F7-8B57-05E668E586F5}" type="pres">
      <dgm:prSet presAssocID="{F99AAB95-852D-403F-AB9B-CBCF3CBEB021}" presName="childShape" presStyleCnt="0"/>
      <dgm:spPr/>
    </dgm:pt>
    <dgm:pt modelId="{3C7311D7-4076-401A-9B66-D34F5AABBB11}" type="pres">
      <dgm:prSet presAssocID="{59B2CAA6-B225-4AAC-B58C-1B4EAC99535B}" presName="Name13" presStyleLbl="parChTrans1D2" presStyleIdx="0" presStyleCnt="10"/>
      <dgm:spPr/>
    </dgm:pt>
    <dgm:pt modelId="{450D9951-E9F4-43F8-B1CF-20549BCE5D06}" type="pres">
      <dgm:prSet presAssocID="{BF9C621D-94A7-4A0B-8313-D7AB90B8B66A}" presName="childText" presStyleLbl="bgAcc1" presStyleIdx="0" presStyleCnt="10" custScaleX="377238" custScaleY="339760">
        <dgm:presLayoutVars>
          <dgm:bulletEnabled val="1"/>
        </dgm:presLayoutVars>
      </dgm:prSet>
      <dgm:spPr/>
    </dgm:pt>
    <dgm:pt modelId="{B4A87DA1-5834-4559-BF6E-FFCEB6AC364E}" type="pres">
      <dgm:prSet presAssocID="{4F9DD771-434E-4F2A-BAC8-1BD45A71F1BE}" presName="Name13" presStyleLbl="parChTrans1D2" presStyleIdx="1" presStyleCnt="10"/>
      <dgm:spPr/>
    </dgm:pt>
    <dgm:pt modelId="{A0746056-9376-4F9C-AE03-60211643DB90}" type="pres">
      <dgm:prSet presAssocID="{2B9C2074-8178-45A5-BB07-765490FEF8DB}" presName="childText" presStyleLbl="bgAcc1" presStyleIdx="1" presStyleCnt="10" custScaleX="377238" custScaleY="339760">
        <dgm:presLayoutVars>
          <dgm:bulletEnabled val="1"/>
        </dgm:presLayoutVars>
      </dgm:prSet>
      <dgm:spPr/>
    </dgm:pt>
    <dgm:pt modelId="{4999F1B2-E85A-4E30-9A3A-802D0E857FF9}" type="pres">
      <dgm:prSet presAssocID="{FA584D57-0035-4012-A543-99ACAFF61F07}" presName="Name13" presStyleLbl="parChTrans1D2" presStyleIdx="2" presStyleCnt="10"/>
      <dgm:spPr/>
    </dgm:pt>
    <dgm:pt modelId="{043C9DD2-334E-4E0F-A001-7AD6A1E990C6}" type="pres">
      <dgm:prSet presAssocID="{CEF9F84D-5761-4424-B147-751A68B37464}" presName="childText" presStyleLbl="bgAcc1" presStyleIdx="2" presStyleCnt="10" custScaleX="377238" custScaleY="339760">
        <dgm:presLayoutVars>
          <dgm:bulletEnabled val="1"/>
        </dgm:presLayoutVars>
      </dgm:prSet>
      <dgm:spPr/>
    </dgm:pt>
    <dgm:pt modelId="{5FA7FE66-1A64-40F1-A175-3C66CAB82DD0}" type="pres">
      <dgm:prSet presAssocID="{E680D18D-8530-456C-90C6-C4C2B97885D9}" presName="Name13" presStyleLbl="parChTrans1D2" presStyleIdx="3" presStyleCnt="10"/>
      <dgm:spPr/>
    </dgm:pt>
    <dgm:pt modelId="{58EFBD28-1317-4E1B-8B63-C853BFFD7F5C}" type="pres">
      <dgm:prSet presAssocID="{08978C0F-CBA2-407F-BB83-1E8C43D19E2C}" presName="childText" presStyleLbl="bgAcc1" presStyleIdx="3" presStyleCnt="10" custScaleX="377238" custScaleY="339760">
        <dgm:presLayoutVars>
          <dgm:bulletEnabled val="1"/>
        </dgm:presLayoutVars>
      </dgm:prSet>
      <dgm:spPr/>
    </dgm:pt>
    <dgm:pt modelId="{5BFD87AA-6268-4423-B60E-A4FB25469C19}" type="pres">
      <dgm:prSet presAssocID="{50D3047C-CDEE-442B-A633-A647DFA7CAEC}" presName="Name13" presStyleLbl="parChTrans1D2" presStyleIdx="4" presStyleCnt="10"/>
      <dgm:spPr/>
    </dgm:pt>
    <dgm:pt modelId="{A515EB14-746B-41F5-AB67-0CE1489C8D28}" type="pres">
      <dgm:prSet presAssocID="{2703BF15-0768-4747-A063-0F9F49DF8A91}" presName="childText" presStyleLbl="bgAcc1" presStyleIdx="4" presStyleCnt="10" custScaleX="377238" custScaleY="339760">
        <dgm:presLayoutVars>
          <dgm:bulletEnabled val="1"/>
        </dgm:presLayoutVars>
      </dgm:prSet>
      <dgm:spPr/>
    </dgm:pt>
    <dgm:pt modelId="{38AFAE69-10E6-489E-AC29-EEAAB2E1E68F}" type="pres">
      <dgm:prSet presAssocID="{9B041B57-97FC-4DC0-AAA8-0562714D5B24}" presName="root" presStyleCnt="0"/>
      <dgm:spPr/>
    </dgm:pt>
    <dgm:pt modelId="{38C0A8AD-FE70-4D4F-A324-DD66F5D923AD}" type="pres">
      <dgm:prSet presAssocID="{9B041B57-97FC-4DC0-AAA8-0562714D5B24}" presName="rootComposite" presStyleCnt="0"/>
      <dgm:spPr/>
    </dgm:pt>
    <dgm:pt modelId="{139F3AAF-B7D6-49E0-89AB-D2146F2850D1}" type="pres">
      <dgm:prSet presAssocID="{9B041B57-97FC-4DC0-AAA8-0562714D5B24}" presName="rootText" presStyleLbl="node1" presStyleIdx="1" presStyleCnt="4" custScaleX="377238" custScaleY="339760"/>
      <dgm:spPr/>
    </dgm:pt>
    <dgm:pt modelId="{C2F04740-7DC3-4FA8-8A97-45EF77FE69ED}" type="pres">
      <dgm:prSet presAssocID="{9B041B57-97FC-4DC0-AAA8-0562714D5B24}" presName="rootConnector" presStyleLbl="node1" presStyleIdx="1" presStyleCnt="4"/>
      <dgm:spPr/>
    </dgm:pt>
    <dgm:pt modelId="{0CC8D32B-806B-429C-8D32-2A30A09DC8B0}" type="pres">
      <dgm:prSet presAssocID="{9B041B57-97FC-4DC0-AAA8-0562714D5B24}" presName="childShape" presStyleCnt="0"/>
      <dgm:spPr/>
    </dgm:pt>
    <dgm:pt modelId="{A943D939-4EE5-4590-8CED-0DBA7C19EDD4}" type="pres">
      <dgm:prSet presAssocID="{B75E11A5-E3D9-4D51-86B4-69026E75F871}" presName="Name13" presStyleLbl="parChTrans1D2" presStyleIdx="5" presStyleCnt="10"/>
      <dgm:spPr/>
    </dgm:pt>
    <dgm:pt modelId="{5D0A31CC-1A72-4D13-B31D-FE051621D8A8}" type="pres">
      <dgm:prSet presAssocID="{332089AB-0E16-48C7-A492-E01A3A43B14C}" presName="childText" presStyleLbl="bgAcc1" presStyleIdx="5" presStyleCnt="10" custScaleX="377238" custScaleY="339760">
        <dgm:presLayoutVars>
          <dgm:bulletEnabled val="1"/>
        </dgm:presLayoutVars>
      </dgm:prSet>
      <dgm:spPr/>
    </dgm:pt>
    <dgm:pt modelId="{256AAB04-FC44-4C96-953F-EF56CA1B7BB7}" type="pres">
      <dgm:prSet presAssocID="{15483B34-E5D9-43DD-B27C-45FBB8AE0729}" presName="Name13" presStyleLbl="parChTrans1D2" presStyleIdx="6" presStyleCnt="10"/>
      <dgm:spPr/>
    </dgm:pt>
    <dgm:pt modelId="{CAE1A477-3AB2-4605-BB1F-163AC99020F1}" type="pres">
      <dgm:prSet presAssocID="{423A86F4-AACD-449A-85F6-717C147A14DF}" presName="childText" presStyleLbl="bgAcc1" presStyleIdx="6" presStyleCnt="10" custScaleX="377238" custScaleY="339760">
        <dgm:presLayoutVars>
          <dgm:bulletEnabled val="1"/>
        </dgm:presLayoutVars>
      </dgm:prSet>
      <dgm:spPr/>
    </dgm:pt>
    <dgm:pt modelId="{10DD75AD-BCA8-4139-ACF7-BA17AF9A5426}" type="pres">
      <dgm:prSet presAssocID="{60A66265-3048-4532-B7FC-5AA6CDFE8C3D}" presName="Name13" presStyleLbl="parChTrans1D2" presStyleIdx="7" presStyleCnt="10"/>
      <dgm:spPr/>
    </dgm:pt>
    <dgm:pt modelId="{EB0DA2A0-C30F-45D6-9F30-7E3B3346084E}" type="pres">
      <dgm:prSet presAssocID="{33824E90-7D5A-4E5E-9430-9A1178DF72BF}" presName="childText" presStyleLbl="bgAcc1" presStyleIdx="7" presStyleCnt="10" custScaleX="377238" custScaleY="339760">
        <dgm:presLayoutVars>
          <dgm:bulletEnabled val="1"/>
        </dgm:presLayoutVars>
      </dgm:prSet>
      <dgm:spPr/>
    </dgm:pt>
    <dgm:pt modelId="{F43F9702-373A-42D0-B80F-3C595AAA4896}" type="pres">
      <dgm:prSet presAssocID="{A1D9D00A-9C87-49C6-9799-ADA10D3CB44B}" presName="root" presStyleCnt="0"/>
      <dgm:spPr/>
    </dgm:pt>
    <dgm:pt modelId="{3F1C897C-9E24-49C7-A08C-3E7A532751A8}" type="pres">
      <dgm:prSet presAssocID="{A1D9D00A-9C87-49C6-9799-ADA10D3CB44B}" presName="rootComposite" presStyleCnt="0"/>
      <dgm:spPr/>
    </dgm:pt>
    <dgm:pt modelId="{16CD4174-43E6-4744-8123-B4E49E85825B}" type="pres">
      <dgm:prSet presAssocID="{A1D9D00A-9C87-49C6-9799-ADA10D3CB44B}" presName="rootText" presStyleLbl="node1" presStyleIdx="2" presStyleCnt="4" custScaleX="377238" custScaleY="339760"/>
      <dgm:spPr/>
    </dgm:pt>
    <dgm:pt modelId="{289402C2-2EB5-452E-9BF7-6784D0336390}" type="pres">
      <dgm:prSet presAssocID="{A1D9D00A-9C87-49C6-9799-ADA10D3CB44B}" presName="rootConnector" presStyleLbl="node1" presStyleIdx="2" presStyleCnt="4"/>
      <dgm:spPr/>
    </dgm:pt>
    <dgm:pt modelId="{C799E498-FC84-4AB6-912C-03024B9B39AA}" type="pres">
      <dgm:prSet presAssocID="{A1D9D00A-9C87-49C6-9799-ADA10D3CB44B}" presName="childShape" presStyleCnt="0"/>
      <dgm:spPr/>
    </dgm:pt>
    <dgm:pt modelId="{86291740-6C8C-41F0-9A24-32CFC3F16CA9}" type="pres">
      <dgm:prSet presAssocID="{9A113FEC-CD4A-440E-BC6F-2346AA90B5FF}" presName="Name13" presStyleLbl="parChTrans1D2" presStyleIdx="8" presStyleCnt="10"/>
      <dgm:spPr/>
    </dgm:pt>
    <dgm:pt modelId="{47E6AB99-9A6A-4F4C-8738-40297951F642}" type="pres">
      <dgm:prSet presAssocID="{FACB2964-A8D5-4707-BEF0-821DE0BE63D2}" presName="childText" presStyleLbl="bgAcc1" presStyleIdx="8" presStyleCnt="10" custScaleX="377238" custScaleY="339760">
        <dgm:presLayoutVars>
          <dgm:bulletEnabled val="1"/>
        </dgm:presLayoutVars>
      </dgm:prSet>
      <dgm:spPr/>
    </dgm:pt>
    <dgm:pt modelId="{90CA883E-D8C6-4650-B206-9F8F081F98F3}" type="pres">
      <dgm:prSet presAssocID="{3736FAF1-ADB6-4048-BD09-52DE1592E4EB}" presName="Name13" presStyleLbl="parChTrans1D2" presStyleIdx="9" presStyleCnt="10"/>
      <dgm:spPr/>
    </dgm:pt>
    <dgm:pt modelId="{6A69C7D8-D0F1-4DA9-BB67-CC4810EB400A}" type="pres">
      <dgm:prSet presAssocID="{987DC105-1380-49B0-8711-16CC3E1BD853}" presName="childText" presStyleLbl="bgAcc1" presStyleIdx="9" presStyleCnt="10" custScaleX="377238" custScaleY="339760">
        <dgm:presLayoutVars>
          <dgm:bulletEnabled val="1"/>
        </dgm:presLayoutVars>
      </dgm:prSet>
      <dgm:spPr/>
    </dgm:pt>
    <dgm:pt modelId="{DCB24E0D-3F4F-4DF8-BB83-33A1ADD19320}" type="pres">
      <dgm:prSet presAssocID="{44E2E6A4-632D-4C99-B25A-9825745C8647}" presName="root" presStyleCnt="0"/>
      <dgm:spPr/>
    </dgm:pt>
    <dgm:pt modelId="{4327DC88-BBF8-45DC-957D-3F02F8A8626A}" type="pres">
      <dgm:prSet presAssocID="{44E2E6A4-632D-4C99-B25A-9825745C8647}" presName="rootComposite" presStyleCnt="0"/>
      <dgm:spPr/>
    </dgm:pt>
    <dgm:pt modelId="{CE284F2B-9C07-426A-B714-6A56FA4D050B}" type="pres">
      <dgm:prSet presAssocID="{44E2E6A4-632D-4C99-B25A-9825745C8647}" presName="rootText" presStyleLbl="node1" presStyleIdx="3" presStyleCnt="4" custScaleX="377238" custScaleY="339760"/>
      <dgm:spPr/>
    </dgm:pt>
    <dgm:pt modelId="{7AF54646-9851-43A9-BCF0-65452C72A328}" type="pres">
      <dgm:prSet presAssocID="{44E2E6A4-632D-4C99-B25A-9825745C8647}" presName="rootConnector" presStyleLbl="node1" presStyleIdx="3" presStyleCnt="4"/>
      <dgm:spPr/>
    </dgm:pt>
    <dgm:pt modelId="{ED99C1DF-D884-402E-960F-FE3E7CB62E89}" type="pres">
      <dgm:prSet presAssocID="{44E2E6A4-632D-4C99-B25A-9825745C8647}" presName="childShape" presStyleCnt="0"/>
      <dgm:spPr/>
    </dgm:pt>
  </dgm:ptLst>
  <dgm:cxnLst>
    <dgm:cxn modelId="{56CC7C00-5A92-4BE9-9025-B85319136B3C}" type="presOf" srcId="{2B9C2074-8178-45A5-BB07-765490FEF8DB}" destId="{A0746056-9376-4F9C-AE03-60211643DB90}" srcOrd="0" destOrd="0" presId="urn:microsoft.com/office/officeart/2005/8/layout/hierarchy3"/>
    <dgm:cxn modelId="{6ED95204-8AFD-4C90-ADDC-240EE30F8504}" type="presOf" srcId="{59B2CAA6-B225-4AAC-B58C-1B4EAC99535B}" destId="{3C7311D7-4076-401A-9B66-D34F5AABBB11}" srcOrd="0" destOrd="0" presId="urn:microsoft.com/office/officeart/2005/8/layout/hierarchy3"/>
    <dgm:cxn modelId="{122BBB05-D761-4D82-A1C9-3960EC79B4E0}" type="presOf" srcId="{33824E90-7D5A-4E5E-9430-9A1178DF72BF}" destId="{EB0DA2A0-C30F-45D6-9F30-7E3B3346084E}" srcOrd="0" destOrd="0" presId="urn:microsoft.com/office/officeart/2005/8/layout/hierarchy3"/>
    <dgm:cxn modelId="{C31DAF06-1B6E-4B0A-97C9-C65EB749FC49}" srcId="{9B041B57-97FC-4DC0-AAA8-0562714D5B24}" destId="{332089AB-0E16-48C7-A492-E01A3A43B14C}" srcOrd="0" destOrd="0" parTransId="{B75E11A5-E3D9-4D51-86B4-69026E75F871}" sibTransId="{059E25E3-7442-4251-8270-579C29280D1F}"/>
    <dgm:cxn modelId="{FAE59309-0E7C-4F75-B614-AE8C9379D7A0}" type="presOf" srcId="{50D3047C-CDEE-442B-A633-A647DFA7CAEC}" destId="{5BFD87AA-6268-4423-B60E-A4FB25469C19}" srcOrd="0" destOrd="0" presId="urn:microsoft.com/office/officeart/2005/8/layout/hierarchy3"/>
    <dgm:cxn modelId="{5EFAAD0B-E5E5-40D6-986B-1CEAC8182666}" type="presOf" srcId="{A1D9D00A-9C87-49C6-9799-ADA10D3CB44B}" destId="{289402C2-2EB5-452E-9BF7-6784D0336390}" srcOrd="1" destOrd="0" presId="urn:microsoft.com/office/officeart/2005/8/layout/hierarchy3"/>
    <dgm:cxn modelId="{212BA011-983E-4174-8CF7-611F837CA370}" type="presOf" srcId="{08978C0F-CBA2-407F-BB83-1E8C43D19E2C}" destId="{58EFBD28-1317-4E1B-8B63-C853BFFD7F5C}" srcOrd="0" destOrd="0" presId="urn:microsoft.com/office/officeart/2005/8/layout/hierarchy3"/>
    <dgm:cxn modelId="{11BF5A14-E421-46B5-B7E0-2E958ACE5DE3}" type="presOf" srcId="{9B041B57-97FC-4DC0-AAA8-0562714D5B24}" destId="{C2F04740-7DC3-4FA8-8A97-45EF77FE69ED}" srcOrd="1" destOrd="0" presId="urn:microsoft.com/office/officeart/2005/8/layout/hierarchy3"/>
    <dgm:cxn modelId="{4961EF22-3546-4DE8-B3EE-32AA7CC3A5DA}" srcId="{F99AAB95-852D-403F-AB9B-CBCF3CBEB021}" destId="{08978C0F-CBA2-407F-BB83-1E8C43D19E2C}" srcOrd="3" destOrd="0" parTransId="{E680D18D-8530-456C-90C6-C4C2B97885D9}" sibTransId="{F1E2FFC3-915E-4169-9A7B-61F7B17F3305}"/>
    <dgm:cxn modelId="{E87DBF28-249B-4D84-9B06-500A5DB29A3A}" srcId="{F99AAB95-852D-403F-AB9B-CBCF3CBEB021}" destId="{2B9C2074-8178-45A5-BB07-765490FEF8DB}" srcOrd="1" destOrd="0" parTransId="{4F9DD771-434E-4F2A-BAC8-1BD45A71F1BE}" sibTransId="{9086A21E-72E0-44B7-AFAF-53651273C4D6}"/>
    <dgm:cxn modelId="{C5485B2A-4455-4983-A25C-82B9891CE2FF}" type="presOf" srcId="{4F9DD771-434E-4F2A-BAC8-1BD45A71F1BE}" destId="{B4A87DA1-5834-4559-BF6E-FFCEB6AC364E}" srcOrd="0" destOrd="0" presId="urn:microsoft.com/office/officeart/2005/8/layout/hierarchy3"/>
    <dgm:cxn modelId="{E0A2953B-35C7-4465-8548-B43B6B0DA5EE}" type="presOf" srcId="{FA584D57-0035-4012-A543-99ACAFF61F07}" destId="{4999F1B2-E85A-4E30-9A3A-802D0E857FF9}" srcOrd="0" destOrd="0" presId="urn:microsoft.com/office/officeart/2005/8/layout/hierarchy3"/>
    <dgm:cxn modelId="{F38C8D3C-A568-4509-9C8B-CA169FC3A99D}" srcId="{F99AAB95-852D-403F-AB9B-CBCF3CBEB021}" destId="{2703BF15-0768-4747-A063-0F9F49DF8A91}" srcOrd="4" destOrd="0" parTransId="{50D3047C-CDEE-442B-A633-A647DFA7CAEC}" sibTransId="{DECBB41A-6A7E-44D1-9B1B-AF4FB7958966}"/>
    <dgm:cxn modelId="{AD537F5C-6CC3-4294-B0E6-44317875AF39}" srcId="{F99AAB95-852D-403F-AB9B-CBCF3CBEB021}" destId="{BF9C621D-94A7-4A0B-8313-D7AB90B8B66A}" srcOrd="0" destOrd="0" parTransId="{59B2CAA6-B225-4AAC-B58C-1B4EAC99535B}" sibTransId="{11173FE3-3720-4E76-BD45-15359DD096C9}"/>
    <dgm:cxn modelId="{4E2D8B5F-5532-4771-922F-9E9D0044F08D}" srcId="{D13F93B6-67E8-40AE-A26F-84457A38B19E}" destId="{A1D9D00A-9C87-49C6-9799-ADA10D3CB44B}" srcOrd="2" destOrd="0" parTransId="{98C1D8C3-4331-4D25-BE94-0A3C73329A89}" sibTransId="{874F5E8F-8FB3-44E8-8468-314343D9538A}"/>
    <dgm:cxn modelId="{15C82965-0F36-4262-83E0-D23A277DE65D}" srcId="{A1D9D00A-9C87-49C6-9799-ADA10D3CB44B}" destId="{987DC105-1380-49B0-8711-16CC3E1BD853}" srcOrd="1" destOrd="0" parTransId="{3736FAF1-ADB6-4048-BD09-52DE1592E4EB}" sibTransId="{D043E1BC-05BB-40A3-BDEE-23561E3F1964}"/>
    <dgm:cxn modelId="{E1983666-8EBE-49AE-8413-03B2F4A31F1C}" type="presOf" srcId="{E680D18D-8530-456C-90C6-C4C2B97885D9}" destId="{5FA7FE66-1A64-40F1-A175-3C66CAB82DD0}" srcOrd="0" destOrd="0" presId="urn:microsoft.com/office/officeart/2005/8/layout/hierarchy3"/>
    <dgm:cxn modelId="{FBC1064F-DDC2-45D9-8068-D1AA1304F295}" srcId="{D13F93B6-67E8-40AE-A26F-84457A38B19E}" destId="{9B041B57-97FC-4DC0-AAA8-0562714D5B24}" srcOrd="1" destOrd="0" parTransId="{CC6A70A6-74AC-45BC-AE6C-A3F8946D7C09}" sibTransId="{7A39369D-55F1-40E6-9F0B-1A28FF33A611}"/>
    <dgm:cxn modelId="{A1EDB04F-6960-4A14-B564-EB77A4B5B9B9}" srcId="{D13F93B6-67E8-40AE-A26F-84457A38B19E}" destId="{F99AAB95-852D-403F-AB9B-CBCF3CBEB021}" srcOrd="0" destOrd="0" parTransId="{ADC8D694-2AAC-40FE-8BA5-B278FC3396F7}" sibTransId="{730D4221-7B1A-48E1-B9BB-1AD0D790C2F9}"/>
    <dgm:cxn modelId="{38B3D171-B46A-4A4C-A468-EAA79541DBB9}" type="presOf" srcId="{BF9C621D-94A7-4A0B-8313-D7AB90B8B66A}" destId="{450D9951-E9F4-43F8-B1CF-20549BCE5D06}" srcOrd="0" destOrd="0" presId="urn:microsoft.com/office/officeart/2005/8/layout/hierarchy3"/>
    <dgm:cxn modelId="{5717DF51-65A5-4EFA-9523-8560116ABC38}" type="presOf" srcId="{9A113FEC-CD4A-440E-BC6F-2346AA90B5FF}" destId="{86291740-6C8C-41F0-9A24-32CFC3F16CA9}" srcOrd="0" destOrd="0" presId="urn:microsoft.com/office/officeart/2005/8/layout/hierarchy3"/>
    <dgm:cxn modelId="{48DC3553-D2CC-4151-9EA8-82B492438D9D}" type="presOf" srcId="{44E2E6A4-632D-4C99-B25A-9825745C8647}" destId="{7AF54646-9851-43A9-BCF0-65452C72A328}" srcOrd="1" destOrd="0" presId="urn:microsoft.com/office/officeart/2005/8/layout/hierarchy3"/>
    <dgm:cxn modelId="{F4460E9C-F7D9-4188-AAFC-AA612870CA77}" type="presOf" srcId="{2703BF15-0768-4747-A063-0F9F49DF8A91}" destId="{A515EB14-746B-41F5-AB67-0CE1489C8D28}" srcOrd="0" destOrd="0" presId="urn:microsoft.com/office/officeart/2005/8/layout/hierarchy3"/>
    <dgm:cxn modelId="{D3468DA5-4A58-4D6B-9892-D804F4FD398A}" type="presOf" srcId="{F99AAB95-852D-403F-AB9B-CBCF3CBEB021}" destId="{239B92CD-AF53-4974-B3B8-2ABC71786846}" srcOrd="1" destOrd="0" presId="urn:microsoft.com/office/officeart/2005/8/layout/hierarchy3"/>
    <dgm:cxn modelId="{C01B93AF-D2FB-49DB-A6F7-4D752B5696AA}" type="presOf" srcId="{FACB2964-A8D5-4707-BEF0-821DE0BE63D2}" destId="{47E6AB99-9A6A-4F4C-8738-40297951F642}" srcOrd="0" destOrd="0" presId="urn:microsoft.com/office/officeart/2005/8/layout/hierarchy3"/>
    <dgm:cxn modelId="{057983B2-9DF5-4C22-86A0-76CC46DBA5C3}" type="presOf" srcId="{332089AB-0E16-48C7-A492-E01A3A43B14C}" destId="{5D0A31CC-1A72-4D13-B31D-FE051621D8A8}" srcOrd="0" destOrd="0" presId="urn:microsoft.com/office/officeart/2005/8/layout/hierarchy3"/>
    <dgm:cxn modelId="{661837B3-91EA-4C7C-B755-5BA78BDAB619}" srcId="{9B041B57-97FC-4DC0-AAA8-0562714D5B24}" destId="{33824E90-7D5A-4E5E-9430-9A1178DF72BF}" srcOrd="2" destOrd="0" parTransId="{60A66265-3048-4532-B7FC-5AA6CDFE8C3D}" sibTransId="{F87F387F-C46B-4504-9793-844F57D82AD6}"/>
    <dgm:cxn modelId="{2DB015B6-3264-4975-AC99-4CBDC979D7FA}" srcId="{F99AAB95-852D-403F-AB9B-CBCF3CBEB021}" destId="{CEF9F84D-5761-4424-B147-751A68B37464}" srcOrd="2" destOrd="0" parTransId="{FA584D57-0035-4012-A543-99ACAFF61F07}" sibTransId="{BFD167BD-C4B7-488E-8996-A49963496F05}"/>
    <dgm:cxn modelId="{BCD340C0-8AB9-4C73-9B73-0B3E3825ADF5}" type="presOf" srcId="{9B041B57-97FC-4DC0-AAA8-0562714D5B24}" destId="{139F3AAF-B7D6-49E0-89AB-D2146F2850D1}" srcOrd="0" destOrd="0" presId="urn:microsoft.com/office/officeart/2005/8/layout/hierarchy3"/>
    <dgm:cxn modelId="{1FEF46CC-D0D6-490C-B66C-33996AA4FE7D}" type="presOf" srcId="{44E2E6A4-632D-4C99-B25A-9825745C8647}" destId="{CE284F2B-9C07-426A-B714-6A56FA4D050B}" srcOrd="0" destOrd="0" presId="urn:microsoft.com/office/officeart/2005/8/layout/hierarchy3"/>
    <dgm:cxn modelId="{5C90F1D0-D523-490F-A303-4A4476FCB942}" type="presOf" srcId="{D13F93B6-67E8-40AE-A26F-84457A38B19E}" destId="{BA0B73C7-80A3-4D49-9159-0E399110B34D}" srcOrd="0" destOrd="0" presId="urn:microsoft.com/office/officeart/2005/8/layout/hierarchy3"/>
    <dgm:cxn modelId="{5951B0DC-30D4-4862-B1E5-AE82262BBE79}" srcId="{9B041B57-97FC-4DC0-AAA8-0562714D5B24}" destId="{423A86F4-AACD-449A-85F6-717C147A14DF}" srcOrd="1" destOrd="0" parTransId="{15483B34-E5D9-43DD-B27C-45FBB8AE0729}" sibTransId="{6A86FD8E-1E00-4D8B-95FB-7616D34061BC}"/>
    <dgm:cxn modelId="{DD577BDD-9F13-4A6F-9F1F-AEA005519DE3}" type="presOf" srcId="{CEF9F84D-5761-4424-B147-751A68B37464}" destId="{043C9DD2-334E-4E0F-A001-7AD6A1E990C6}" srcOrd="0" destOrd="0" presId="urn:microsoft.com/office/officeart/2005/8/layout/hierarchy3"/>
    <dgm:cxn modelId="{F7807BE1-21B1-49E2-A631-F03CD6319FEC}" type="presOf" srcId="{60A66265-3048-4532-B7FC-5AA6CDFE8C3D}" destId="{10DD75AD-BCA8-4139-ACF7-BA17AF9A5426}" srcOrd="0" destOrd="0" presId="urn:microsoft.com/office/officeart/2005/8/layout/hierarchy3"/>
    <dgm:cxn modelId="{FB2BDFE1-2631-4033-8834-31F3D8C26760}" srcId="{D13F93B6-67E8-40AE-A26F-84457A38B19E}" destId="{44E2E6A4-632D-4C99-B25A-9825745C8647}" srcOrd="3" destOrd="0" parTransId="{960B4C45-D284-4E90-BEE7-CFE9FDE029A8}" sibTransId="{E7C38B8D-E26A-4677-B809-803F19ED57CA}"/>
    <dgm:cxn modelId="{4BBF90E2-47A1-4C17-BE05-0DEA9FF15539}" type="presOf" srcId="{F99AAB95-852D-403F-AB9B-CBCF3CBEB021}" destId="{B812AC84-D50B-4F24-8E1B-305E4B9D2489}" srcOrd="0" destOrd="0" presId="urn:microsoft.com/office/officeart/2005/8/layout/hierarchy3"/>
    <dgm:cxn modelId="{2FC64DED-3F4A-4F3E-9B30-E7A999B47AE4}" type="presOf" srcId="{987DC105-1380-49B0-8711-16CC3E1BD853}" destId="{6A69C7D8-D0F1-4DA9-BB67-CC4810EB400A}" srcOrd="0" destOrd="0" presId="urn:microsoft.com/office/officeart/2005/8/layout/hierarchy3"/>
    <dgm:cxn modelId="{89CE66EF-C1DB-4DBC-98D4-0E9B571CF610}" type="presOf" srcId="{15483B34-E5D9-43DD-B27C-45FBB8AE0729}" destId="{256AAB04-FC44-4C96-953F-EF56CA1B7BB7}" srcOrd="0" destOrd="0" presId="urn:microsoft.com/office/officeart/2005/8/layout/hierarchy3"/>
    <dgm:cxn modelId="{93A1BAEF-2F0D-438D-B4C3-9182928CE56B}" type="presOf" srcId="{423A86F4-AACD-449A-85F6-717C147A14DF}" destId="{CAE1A477-3AB2-4605-BB1F-163AC99020F1}" srcOrd="0" destOrd="0" presId="urn:microsoft.com/office/officeart/2005/8/layout/hierarchy3"/>
    <dgm:cxn modelId="{5F1BB9F0-16D0-43BA-B7A9-72FA87F16E3A}" type="presOf" srcId="{3736FAF1-ADB6-4048-BD09-52DE1592E4EB}" destId="{90CA883E-D8C6-4650-B206-9F8F081F98F3}" srcOrd="0" destOrd="0" presId="urn:microsoft.com/office/officeart/2005/8/layout/hierarchy3"/>
    <dgm:cxn modelId="{B92B4EF4-5ABB-4059-9D69-309479868B97}" type="presOf" srcId="{B75E11A5-E3D9-4D51-86B4-69026E75F871}" destId="{A943D939-4EE5-4590-8CED-0DBA7C19EDD4}" srcOrd="0" destOrd="0" presId="urn:microsoft.com/office/officeart/2005/8/layout/hierarchy3"/>
    <dgm:cxn modelId="{756168FB-C0D7-42FE-98C9-25F6AFBB0E5A}" type="presOf" srcId="{A1D9D00A-9C87-49C6-9799-ADA10D3CB44B}" destId="{16CD4174-43E6-4744-8123-B4E49E85825B}" srcOrd="0" destOrd="0" presId="urn:microsoft.com/office/officeart/2005/8/layout/hierarchy3"/>
    <dgm:cxn modelId="{94D0BAFC-5D7E-4FEE-9100-49D9FE440D9C}" srcId="{A1D9D00A-9C87-49C6-9799-ADA10D3CB44B}" destId="{FACB2964-A8D5-4707-BEF0-821DE0BE63D2}" srcOrd="0" destOrd="0" parTransId="{9A113FEC-CD4A-440E-BC6F-2346AA90B5FF}" sibTransId="{7D54B307-8B21-4DC8-990A-28BB40CB4288}"/>
    <dgm:cxn modelId="{6DD516B5-5F8D-42AD-8F5A-20EAFFDF91BA}" type="presParOf" srcId="{BA0B73C7-80A3-4D49-9159-0E399110B34D}" destId="{B0BA3B1B-4807-4D40-965F-5C0EA685D770}" srcOrd="0" destOrd="0" presId="urn:microsoft.com/office/officeart/2005/8/layout/hierarchy3"/>
    <dgm:cxn modelId="{3AC3FCA7-3C05-440C-BA9B-80E78D89C3CD}" type="presParOf" srcId="{B0BA3B1B-4807-4D40-965F-5C0EA685D770}" destId="{8752EFD1-C7D6-4237-948E-A243DBB91A7D}" srcOrd="0" destOrd="0" presId="urn:microsoft.com/office/officeart/2005/8/layout/hierarchy3"/>
    <dgm:cxn modelId="{891DB2E5-6455-4185-9EC7-163870E5B7BE}" type="presParOf" srcId="{8752EFD1-C7D6-4237-948E-A243DBB91A7D}" destId="{B812AC84-D50B-4F24-8E1B-305E4B9D2489}" srcOrd="0" destOrd="0" presId="urn:microsoft.com/office/officeart/2005/8/layout/hierarchy3"/>
    <dgm:cxn modelId="{E8B06069-A8EA-4F89-BA4E-06BFF3B82B10}" type="presParOf" srcId="{8752EFD1-C7D6-4237-948E-A243DBB91A7D}" destId="{239B92CD-AF53-4974-B3B8-2ABC71786846}" srcOrd="1" destOrd="0" presId="urn:microsoft.com/office/officeart/2005/8/layout/hierarchy3"/>
    <dgm:cxn modelId="{D01176FF-86D3-4F86-8C5F-84D54AA6E674}" type="presParOf" srcId="{B0BA3B1B-4807-4D40-965F-5C0EA685D770}" destId="{6559C49A-BB68-49F7-8B57-05E668E586F5}" srcOrd="1" destOrd="0" presId="urn:microsoft.com/office/officeart/2005/8/layout/hierarchy3"/>
    <dgm:cxn modelId="{3A8D43B5-7571-4B03-9F7B-627A24FB147B}" type="presParOf" srcId="{6559C49A-BB68-49F7-8B57-05E668E586F5}" destId="{3C7311D7-4076-401A-9B66-D34F5AABBB11}" srcOrd="0" destOrd="0" presId="urn:microsoft.com/office/officeart/2005/8/layout/hierarchy3"/>
    <dgm:cxn modelId="{851A9CC0-A807-4276-A9E5-CBA2C977FB8A}" type="presParOf" srcId="{6559C49A-BB68-49F7-8B57-05E668E586F5}" destId="{450D9951-E9F4-43F8-B1CF-20549BCE5D06}" srcOrd="1" destOrd="0" presId="urn:microsoft.com/office/officeart/2005/8/layout/hierarchy3"/>
    <dgm:cxn modelId="{3A35FA22-B5E3-4686-96E5-EDBC795725A2}" type="presParOf" srcId="{6559C49A-BB68-49F7-8B57-05E668E586F5}" destId="{B4A87DA1-5834-4559-BF6E-FFCEB6AC364E}" srcOrd="2" destOrd="0" presId="urn:microsoft.com/office/officeart/2005/8/layout/hierarchy3"/>
    <dgm:cxn modelId="{BA5498E4-B4B8-40B2-924D-98FF24B0FECB}" type="presParOf" srcId="{6559C49A-BB68-49F7-8B57-05E668E586F5}" destId="{A0746056-9376-4F9C-AE03-60211643DB90}" srcOrd="3" destOrd="0" presId="urn:microsoft.com/office/officeart/2005/8/layout/hierarchy3"/>
    <dgm:cxn modelId="{1C18B345-8A88-46B4-BBB2-AD3283792851}" type="presParOf" srcId="{6559C49A-BB68-49F7-8B57-05E668E586F5}" destId="{4999F1B2-E85A-4E30-9A3A-802D0E857FF9}" srcOrd="4" destOrd="0" presId="urn:microsoft.com/office/officeart/2005/8/layout/hierarchy3"/>
    <dgm:cxn modelId="{5B36D266-2FCB-41C8-B5FA-E0111BB04A97}" type="presParOf" srcId="{6559C49A-BB68-49F7-8B57-05E668E586F5}" destId="{043C9DD2-334E-4E0F-A001-7AD6A1E990C6}" srcOrd="5" destOrd="0" presId="urn:microsoft.com/office/officeart/2005/8/layout/hierarchy3"/>
    <dgm:cxn modelId="{7FC27B73-2D51-470C-95E3-BAF11C62BBE5}" type="presParOf" srcId="{6559C49A-BB68-49F7-8B57-05E668E586F5}" destId="{5FA7FE66-1A64-40F1-A175-3C66CAB82DD0}" srcOrd="6" destOrd="0" presId="urn:microsoft.com/office/officeart/2005/8/layout/hierarchy3"/>
    <dgm:cxn modelId="{DDBFD581-AB9C-4491-BAF3-57AF81859D6B}" type="presParOf" srcId="{6559C49A-BB68-49F7-8B57-05E668E586F5}" destId="{58EFBD28-1317-4E1B-8B63-C853BFFD7F5C}" srcOrd="7" destOrd="0" presId="urn:microsoft.com/office/officeart/2005/8/layout/hierarchy3"/>
    <dgm:cxn modelId="{4A854D59-493B-4F5F-AC73-8F35CBD5478A}" type="presParOf" srcId="{6559C49A-BB68-49F7-8B57-05E668E586F5}" destId="{5BFD87AA-6268-4423-B60E-A4FB25469C19}" srcOrd="8" destOrd="0" presId="urn:microsoft.com/office/officeart/2005/8/layout/hierarchy3"/>
    <dgm:cxn modelId="{FA380D64-1E10-4541-8525-639DADF9F5A2}" type="presParOf" srcId="{6559C49A-BB68-49F7-8B57-05E668E586F5}" destId="{A515EB14-746B-41F5-AB67-0CE1489C8D28}" srcOrd="9" destOrd="0" presId="urn:microsoft.com/office/officeart/2005/8/layout/hierarchy3"/>
    <dgm:cxn modelId="{85D8E427-428D-475E-86EE-9F9CA2DE4316}" type="presParOf" srcId="{BA0B73C7-80A3-4D49-9159-0E399110B34D}" destId="{38AFAE69-10E6-489E-AC29-EEAAB2E1E68F}" srcOrd="1" destOrd="0" presId="urn:microsoft.com/office/officeart/2005/8/layout/hierarchy3"/>
    <dgm:cxn modelId="{2F2ABCAD-33B6-41C2-B271-0A100A6549DF}" type="presParOf" srcId="{38AFAE69-10E6-489E-AC29-EEAAB2E1E68F}" destId="{38C0A8AD-FE70-4D4F-A324-DD66F5D923AD}" srcOrd="0" destOrd="0" presId="urn:microsoft.com/office/officeart/2005/8/layout/hierarchy3"/>
    <dgm:cxn modelId="{7795F2B3-6A65-45AE-B46F-94D1D174BB36}" type="presParOf" srcId="{38C0A8AD-FE70-4D4F-A324-DD66F5D923AD}" destId="{139F3AAF-B7D6-49E0-89AB-D2146F2850D1}" srcOrd="0" destOrd="0" presId="urn:microsoft.com/office/officeart/2005/8/layout/hierarchy3"/>
    <dgm:cxn modelId="{21B46B5D-5054-4725-950D-9FBF0168A2DB}" type="presParOf" srcId="{38C0A8AD-FE70-4D4F-A324-DD66F5D923AD}" destId="{C2F04740-7DC3-4FA8-8A97-45EF77FE69ED}" srcOrd="1" destOrd="0" presId="urn:microsoft.com/office/officeart/2005/8/layout/hierarchy3"/>
    <dgm:cxn modelId="{A9A36F94-7A88-4169-AB8C-1026760670E5}" type="presParOf" srcId="{38AFAE69-10E6-489E-AC29-EEAAB2E1E68F}" destId="{0CC8D32B-806B-429C-8D32-2A30A09DC8B0}" srcOrd="1" destOrd="0" presId="urn:microsoft.com/office/officeart/2005/8/layout/hierarchy3"/>
    <dgm:cxn modelId="{293507FF-132B-46D9-A66B-7017556FC24F}" type="presParOf" srcId="{0CC8D32B-806B-429C-8D32-2A30A09DC8B0}" destId="{A943D939-4EE5-4590-8CED-0DBA7C19EDD4}" srcOrd="0" destOrd="0" presId="urn:microsoft.com/office/officeart/2005/8/layout/hierarchy3"/>
    <dgm:cxn modelId="{22ABDE42-ED8D-45F3-A368-CDEB7AA51CEB}" type="presParOf" srcId="{0CC8D32B-806B-429C-8D32-2A30A09DC8B0}" destId="{5D0A31CC-1A72-4D13-B31D-FE051621D8A8}" srcOrd="1" destOrd="0" presId="urn:microsoft.com/office/officeart/2005/8/layout/hierarchy3"/>
    <dgm:cxn modelId="{297ED5CF-F1CD-4D1C-8C24-510A26914CC2}" type="presParOf" srcId="{0CC8D32B-806B-429C-8D32-2A30A09DC8B0}" destId="{256AAB04-FC44-4C96-953F-EF56CA1B7BB7}" srcOrd="2" destOrd="0" presId="urn:microsoft.com/office/officeart/2005/8/layout/hierarchy3"/>
    <dgm:cxn modelId="{2A7771B8-BCDC-4CE6-AB62-2FAAA30FD060}" type="presParOf" srcId="{0CC8D32B-806B-429C-8D32-2A30A09DC8B0}" destId="{CAE1A477-3AB2-4605-BB1F-163AC99020F1}" srcOrd="3" destOrd="0" presId="urn:microsoft.com/office/officeart/2005/8/layout/hierarchy3"/>
    <dgm:cxn modelId="{924CFE41-2E2F-4787-A006-915BE5541D12}" type="presParOf" srcId="{0CC8D32B-806B-429C-8D32-2A30A09DC8B0}" destId="{10DD75AD-BCA8-4139-ACF7-BA17AF9A5426}" srcOrd="4" destOrd="0" presId="urn:microsoft.com/office/officeart/2005/8/layout/hierarchy3"/>
    <dgm:cxn modelId="{B95206DA-3C4F-44DB-9171-102DB594A50D}" type="presParOf" srcId="{0CC8D32B-806B-429C-8D32-2A30A09DC8B0}" destId="{EB0DA2A0-C30F-45D6-9F30-7E3B3346084E}" srcOrd="5" destOrd="0" presId="urn:microsoft.com/office/officeart/2005/8/layout/hierarchy3"/>
    <dgm:cxn modelId="{FD08A3B8-ED3B-4D17-BF95-5B3A970EF5BF}" type="presParOf" srcId="{BA0B73C7-80A3-4D49-9159-0E399110B34D}" destId="{F43F9702-373A-42D0-B80F-3C595AAA4896}" srcOrd="2" destOrd="0" presId="urn:microsoft.com/office/officeart/2005/8/layout/hierarchy3"/>
    <dgm:cxn modelId="{DA0482F3-2435-4A22-A9A4-EAA19A0F6205}" type="presParOf" srcId="{F43F9702-373A-42D0-B80F-3C595AAA4896}" destId="{3F1C897C-9E24-49C7-A08C-3E7A532751A8}" srcOrd="0" destOrd="0" presId="urn:microsoft.com/office/officeart/2005/8/layout/hierarchy3"/>
    <dgm:cxn modelId="{7D8C0102-3C99-4CD4-A885-04943B6A9F96}" type="presParOf" srcId="{3F1C897C-9E24-49C7-A08C-3E7A532751A8}" destId="{16CD4174-43E6-4744-8123-B4E49E85825B}" srcOrd="0" destOrd="0" presId="urn:microsoft.com/office/officeart/2005/8/layout/hierarchy3"/>
    <dgm:cxn modelId="{BDC0228B-009F-4FAE-8DE3-A53D6130B6C5}" type="presParOf" srcId="{3F1C897C-9E24-49C7-A08C-3E7A532751A8}" destId="{289402C2-2EB5-452E-9BF7-6784D0336390}" srcOrd="1" destOrd="0" presId="urn:microsoft.com/office/officeart/2005/8/layout/hierarchy3"/>
    <dgm:cxn modelId="{A6651E23-BE8C-44C2-9C3F-D0DBE68D3DF7}" type="presParOf" srcId="{F43F9702-373A-42D0-B80F-3C595AAA4896}" destId="{C799E498-FC84-4AB6-912C-03024B9B39AA}" srcOrd="1" destOrd="0" presId="urn:microsoft.com/office/officeart/2005/8/layout/hierarchy3"/>
    <dgm:cxn modelId="{858C2815-CEA2-44AE-B42A-494C4CCFF8D5}" type="presParOf" srcId="{C799E498-FC84-4AB6-912C-03024B9B39AA}" destId="{86291740-6C8C-41F0-9A24-32CFC3F16CA9}" srcOrd="0" destOrd="0" presId="urn:microsoft.com/office/officeart/2005/8/layout/hierarchy3"/>
    <dgm:cxn modelId="{E6B80A06-8413-4DEF-91C0-92F5F8CB2DF6}" type="presParOf" srcId="{C799E498-FC84-4AB6-912C-03024B9B39AA}" destId="{47E6AB99-9A6A-4F4C-8738-40297951F642}" srcOrd="1" destOrd="0" presId="urn:microsoft.com/office/officeart/2005/8/layout/hierarchy3"/>
    <dgm:cxn modelId="{AA724678-209A-4410-BB18-529F199630AD}" type="presParOf" srcId="{C799E498-FC84-4AB6-912C-03024B9B39AA}" destId="{90CA883E-D8C6-4650-B206-9F8F081F98F3}" srcOrd="2" destOrd="0" presId="urn:microsoft.com/office/officeart/2005/8/layout/hierarchy3"/>
    <dgm:cxn modelId="{4CB4C337-AE8D-44E1-BBEF-81AAB2E5797D}" type="presParOf" srcId="{C799E498-FC84-4AB6-912C-03024B9B39AA}" destId="{6A69C7D8-D0F1-4DA9-BB67-CC4810EB400A}" srcOrd="3" destOrd="0" presId="urn:microsoft.com/office/officeart/2005/8/layout/hierarchy3"/>
    <dgm:cxn modelId="{4E37F504-351C-432A-A49D-4633B3D82CF9}" type="presParOf" srcId="{BA0B73C7-80A3-4D49-9159-0E399110B34D}" destId="{DCB24E0D-3F4F-4DF8-BB83-33A1ADD19320}" srcOrd="3" destOrd="0" presId="urn:microsoft.com/office/officeart/2005/8/layout/hierarchy3"/>
    <dgm:cxn modelId="{13820E63-8BDA-4587-93AB-414A3C81F8A9}" type="presParOf" srcId="{DCB24E0D-3F4F-4DF8-BB83-33A1ADD19320}" destId="{4327DC88-BBF8-45DC-957D-3F02F8A8626A}" srcOrd="0" destOrd="0" presId="urn:microsoft.com/office/officeart/2005/8/layout/hierarchy3"/>
    <dgm:cxn modelId="{41CB8AF5-14B2-46B7-BA42-E7922EBC4F13}" type="presParOf" srcId="{4327DC88-BBF8-45DC-957D-3F02F8A8626A}" destId="{CE284F2B-9C07-426A-B714-6A56FA4D050B}" srcOrd="0" destOrd="0" presId="urn:microsoft.com/office/officeart/2005/8/layout/hierarchy3"/>
    <dgm:cxn modelId="{5AFE7C84-65B6-4164-81D3-E59288C06B2C}" type="presParOf" srcId="{4327DC88-BBF8-45DC-957D-3F02F8A8626A}" destId="{7AF54646-9851-43A9-BCF0-65452C72A328}" srcOrd="1" destOrd="0" presId="urn:microsoft.com/office/officeart/2005/8/layout/hierarchy3"/>
    <dgm:cxn modelId="{59653B30-22F7-47C7-AF90-A8C8DFF0B617}" type="presParOf" srcId="{DCB24E0D-3F4F-4DF8-BB83-33A1ADD19320}" destId="{ED99C1DF-D884-402E-960F-FE3E7CB62E89}" srcOrd="1" destOrd="0" presId="urn:microsoft.com/office/officeart/2005/8/layout/hierarchy3"/>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812AC84-D50B-4F24-8E1B-305E4B9D2489}">
      <dsp:nvSpPr>
        <dsp:cNvPr id="0" name=""/>
        <dsp:cNvSpPr/>
      </dsp:nvSpPr>
      <dsp:spPr>
        <a:xfrm>
          <a:off x="2537967" y="1340"/>
          <a:ext cx="1164442" cy="524378"/>
        </a:xfrm>
        <a:prstGeom prst="roundRect">
          <a:avLst>
            <a:gd name="adj" fmla="val 10000"/>
          </a:avLst>
        </a:prstGeom>
        <a:noFill/>
        <a:ln w="12700" cap="flat" cmpd="sng" algn="ctr">
          <a:solidFill>
            <a:schemeClr val="tx2"/>
          </a:solidFill>
          <a:prstDash val="sysDot"/>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955" tIns="13970" rIns="20955" bIns="13970" numCol="1" spcCol="1270" anchor="ctr" anchorCtr="0">
          <a:noAutofit/>
        </a:bodyPr>
        <a:lstStyle/>
        <a:p>
          <a:pPr marL="0" lvl="0" indent="0" algn="ctr" defTabSz="488950">
            <a:lnSpc>
              <a:spcPct val="90000"/>
            </a:lnSpc>
            <a:spcBef>
              <a:spcPct val="0"/>
            </a:spcBef>
            <a:spcAft>
              <a:spcPct val="35000"/>
            </a:spcAft>
            <a:buNone/>
          </a:pPr>
          <a:r>
            <a:rPr lang="en-US" sz="1100" b="1" kern="1200">
              <a:solidFill>
                <a:schemeClr val="tx1"/>
              </a:solidFill>
            </a:rPr>
            <a:t>Các hợp đồng thương mại</a:t>
          </a:r>
        </a:p>
      </dsp:txBody>
      <dsp:txXfrm>
        <a:off x="2553326" y="16699"/>
        <a:ext cx="1133724" cy="493660"/>
      </dsp:txXfrm>
    </dsp:sp>
    <dsp:sp modelId="{3C7311D7-4076-401A-9B66-D34F5AABBB11}">
      <dsp:nvSpPr>
        <dsp:cNvPr id="0" name=""/>
        <dsp:cNvSpPr/>
      </dsp:nvSpPr>
      <dsp:spPr>
        <a:xfrm>
          <a:off x="2654411" y="525718"/>
          <a:ext cx="116444" cy="300773"/>
        </a:xfrm>
        <a:custGeom>
          <a:avLst/>
          <a:gdLst/>
          <a:ahLst/>
          <a:cxnLst/>
          <a:rect l="0" t="0" r="0" b="0"/>
          <a:pathLst>
            <a:path>
              <a:moveTo>
                <a:pt x="0" y="0"/>
              </a:moveTo>
              <a:lnTo>
                <a:pt x="0" y="300773"/>
              </a:lnTo>
              <a:lnTo>
                <a:pt x="116444" y="300773"/>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50D9951-E9F4-43F8-B1CF-20549BCE5D06}">
      <dsp:nvSpPr>
        <dsp:cNvPr id="0" name=""/>
        <dsp:cNvSpPr/>
      </dsp:nvSpPr>
      <dsp:spPr>
        <a:xfrm>
          <a:off x="2770856" y="564303"/>
          <a:ext cx="931554" cy="52437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0955" tIns="13970" rIns="20955" bIns="13970" numCol="1" spcCol="1270" anchor="ctr" anchorCtr="0">
          <a:noAutofit/>
        </a:bodyPr>
        <a:lstStyle/>
        <a:p>
          <a:pPr marL="0" lvl="0" indent="0" algn="ctr" defTabSz="488950">
            <a:lnSpc>
              <a:spcPct val="90000"/>
            </a:lnSpc>
            <a:spcBef>
              <a:spcPct val="0"/>
            </a:spcBef>
            <a:spcAft>
              <a:spcPct val="35000"/>
            </a:spcAft>
            <a:buNone/>
          </a:pPr>
          <a:r>
            <a:rPr lang="en-US" sz="1100" kern="1200"/>
            <a:t>Hợp đồng mua bán khí (GSPA)</a:t>
          </a:r>
        </a:p>
      </dsp:txBody>
      <dsp:txXfrm>
        <a:off x="2786215" y="579662"/>
        <a:ext cx="900836" cy="493660"/>
      </dsp:txXfrm>
    </dsp:sp>
    <dsp:sp modelId="{B4A87DA1-5834-4559-BF6E-FFCEB6AC364E}">
      <dsp:nvSpPr>
        <dsp:cNvPr id="0" name=""/>
        <dsp:cNvSpPr/>
      </dsp:nvSpPr>
      <dsp:spPr>
        <a:xfrm>
          <a:off x="2654411" y="525718"/>
          <a:ext cx="116444" cy="863736"/>
        </a:xfrm>
        <a:custGeom>
          <a:avLst/>
          <a:gdLst/>
          <a:ahLst/>
          <a:cxnLst/>
          <a:rect l="0" t="0" r="0" b="0"/>
          <a:pathLst>
            <a:path>
              <a:moveTo>
                <a:pt x="0" y="0"/>
              </a:moveTo>
              <a:lnTo>
                <a:pt x="0" y="863736"/>
              </a:lnTo>
              <a:lnTo>
                <a:pt x="116444" y="863736"/>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0746056-9376-4F9C-AE03-60211643DB90}">
      <dsp:nvSpPr>
        <dsp:cNvPr id="0" name=""/>
        <dsp:cNvSpPr/>
      </dsp:nvSpPr>
      <dsp:spPr>
        <a:xfrm>
          <a:off x="2770856" y="1127266"/>
          <a:ext cx="931554" cy="524378"/>
        </a:xfrm>
        <a:prstGeom prst="roundRect">
          <a:avLst>
            <a:gd name="adj" fmla="val 10000"/>
          </a:avLst>
        </a:prstGeom>
        <a:solidFill>
          <a:schemeClr val="lt1">
            <a:alpha val="90000"/>
            <a:hueOff val="0"/>
            <a:satOff val="0"/>
            <a:lumOff val="0"/>
            <a:alphaOff val="0"/>
          </a:schemeClr>
        </a:solidFill>
        <a:ln w="12700" cap="flat" cmpd="sng" algn="ctr">
          <a:solidFill>
            <a:scrgbClr r="0" g="0" b="0"/>
          </a:solidFill>
          <a:prstDash val="sysDot"/>
          <a:miter lim="800000"/>
        </a:ln>
        <a:effectLst/>
      </dsp:spPr>
      <dsp:style>
        <a:lnRef idx="2">
          <a:scrgbClr r="0" g="0" b="0"/>
        </a:lnRef>
        <a:fillRef idx="1">
          <a:scrgbClr r="0" g="0" b="0"/>
        </a:fillRef>
        <a:effectRef idx="0">
          <a:scrgbClr r="0" g="0" b="0"/>
        </a:effectRef>
        <a:fontRef idx="minor"/>
      </dsp:style>
      <dsp:txBody>
        <a:bodyPr spcFirstLastPara="0" vert="horz" wrap="square" lIns="20955" tIns="13970" rIns="20955" bIns="13970" numCol="1" spcCol="1270" anchor="ctr" anchorCtr="0">
          <a:noAutofit/>
        </a:bodyPr>
        <a:lstStyle/>
        <a:p>
          <a:pPr marL="0" lvl="0" indent="0" algn="ctr" defTabSz="488950">
            <a:lnSpc>
              <a:spcPct val="90000"/>
            </a:lnSpc>
            <a:spcBef>
              <a:spcPct val="0"/>
            </a:spcBef>
            <a:spcAft>
              <a:spcPct val="35000"/>
            </a:spcAft>
            <a:buNone/>
          </a:pPr>
          <a:r>
            <a:rPr lang="en-US" sz="1100" kern="1200"/>
            <a:t>Hợp đồng bán khí (GSA)</a:t>
          </a:r>
        </a:p>
      </dsp:txBody>
      <dsp:txXfrm>
        <a:off x="2786215" y="1142625"/>
        <a:ext cx="900836" cy="493660"/>
      </dsp:txXfrm>
    </dsp:sp>
    <dsp:sp modelId="{4999F1B2-E85A-4E30-9A3A-802D0E857FF9}">
      <dsp:nvSpPr>
        <dsp:cNvPr id="0" name=""/>
        <dsp:cNvSpPr/>
      </dsp:nvSpPr>
      <dsp:spPr>
        <a:xfrm>
          <a:off x="2654411" y="525718"/>
          <a:ext cx="116444" cy="1426699"/>
        </a:xfrm>
        <a:custGeom>
          <a:avLst/>
          <a:gdLst/>
          <a:ahLst/>
          <a:cxnLst/>
          <a:rect l="0" t="0" r="0" b="0"/>
          <a:pathLst>
            <a:path>
              <a:moveTo>
                <a:pt x="0" y="0"/>
              </a:moveTo>
              <a:lnTo>
                <a:pt x="0" y="1426699"/>
              </a:lnTo>
              <a:lnTo>
                <a:pt x="116444" y="1426699"/>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43C9DD2-334E-4E0F-A001-7AD6A1E990C6}">
      <dsp:nvSpPr>
        <dsp:cNvPr id="0" name=""/>
        <dsp:cNvSpPr/>
      </dsp:nvSpPr>
      <dsp:spPr>
        <a:xfrm>
          <a:off x="2770856" y="1690229"/>
          <a:ext cx="931554" cy="52437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0955" tIns="13970" rIns="20955" bIns="13970" numCol="1" spcCol="1270" anchor="ctr" anchorCtr="0">
          <a:noAutofit/>
        </a:bodyPr>
        <a:lstStyle/>
        <a:p>
          <a:pPr marL="0" lvl="0" indent="0" algn="ctr" defTabSz="488950">
            <a:lnSpc>
              <a:spcPct val="90000"/>
            </a:lnSpc>
            <a:spcBef>
              <a:spcPct val="0"/>
            </a:spcBef>
            <a:spcAft>
              <a:spcPct val="35000"/>
            </a:spcAft>
            <a:buNone/>
          </a:pPr>
          <a:r>
            <a:rPr lang="en-US" sz="1100" kern="1200"/>
            <a:t>Hợp đồng vận chuyển (GTA)</a:t>
          </a:r>
        </a:p>
      </dsp:txBody>
      <dsp:txXfrm>
        <a:off x="2786215" y="1705588"/>
        <a:ext cx="900836" cy="493660"/>
      </dsp:txXfrm>
    </dsp:sp>
    <dsp:sp modelId="{5FA7FE66-1A64-40F1-A175-3C66CAB82DD0}">
      <dsp:nvSpPr>
        <dsp:cNvPr id="0" name=""/>
        <dsp:cNvSpPr/>
      </dsp:nvSpPr>
      <dsp:spPr>
        <a:xfrm>
          <a:off x="2654411" y="525718"/>
          <a:ext cx="116444" cy="1989662"/>
        </a:xfrm>
        <a:custGeom>
          <a:avLst/>
          <a:gdLst/>
          <a:ahLst/>
          <a:cxnLst/>
          <a:rect l="0" t="0" r="0" b="0"/>
          <a:pathLst>
            <a:path>
              <a:moveTo>
                <a:pt x="0" y="0"/>
              </a:moveTo>
              <a:lnTo>
                <a:pt x="0" y="1989662"/>
              </a:lnTo>
              <a:lnTo>
                <a:pt x="116444" y="198966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8EFBD28-1317-4E1B-8B63-C853BFFD7F5C}">
      <dsp:nvSpPr>
        <dsp:cNvPr id="0" name=""/>
        <dsp:cNvSpPr/>
      </dsp:nvSpPr>
      <dsp:spPr>
        <a:xfrm>
          <a:off x="2770856" y="2253192"/>
          <a:ext cx="931554" cy="52437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0955" tIns="13970" rIns="20955" bIns="13970" numCol="1" spcCol="1270" anchor="ctr" anchorCtr="0">
          <a:noAutofit/>
        </a:bodyPr>
        <a:lstStyle/>
        <a:p>
          <a:pPr marL="0" lvl="0" indent="0" algn="ctr" defTabSz="488950">
            <a:lnSpc>
              <a:spcPct val="90000"/>
            </a:lnSpc>
            <a:spcBef>
              <a:spcPct val="0"/>
            </a:spcBef>
            <a:spcAft>
              <a:spcPct val="35000"/>
            </a:spcAft>
            <a:buNone/>
          </a:pPr>
          <a:r>
            <a:rPr lang="en-US" sz="1100" kern="1200"/>
            <a:t>Hợp đồng đầu nổi và dịch vụ (TOSA)</a:t>
          </a:r>
        </a:p>
      </dsp:txBody>
      <dsp:txXfrm>
        <a:off x="2786215" y="2268551"/>
        <a:ext cx="900836" cy="493660"/>
      </dsp:txXfrm>
    </dsp:sp>
    <dsp:sp modelId="{5BFD87AA-6268-4423-B60E-A4FB25469C19}">
      <dsp:nvSpPr>
        <dsp:cNvPr id="0" name=""/>
        <dsp:cNvSpPr/>
      </dsp:nvSpPr>
      <dsp:spPr>
        <a:xfrm>
          <a:off x="2654411" y="525718"/>
          <a:ext cx="116444" cy="2552626"/>
        </a:xfrm>
        <a:custGeom>
          <a:avLst/>
          <a:gdLst/>
          <a:ahLst/>
          <a:cxnLst/>
          <a:rect l="0" t="0" r="0" b="0"/>
          <a:pathLst>
            <a:path>
              <a:moveTo>
                <a:pt x="0" y="0"/>
              </a:moveTo>
              <a:lnTo>
                <a:pt x="0" y="2552626"/>
              </a:lnTo>
              <a:lnTo>
                <a:pt x="116444" y="2552626"/>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515EB14-746B-41F5-AB67-0CE1489C8D28}">
      <dsp:nvSpPr>
        <dsp:cNvPr id="0" name=""/>
        <dsp:cNvSpPr/>
      </dsp:nvSpPr>
      <dsp:spPr>
        <a:xfrm>
          <a:off x="2770856" y="2816155"/>
          <a:ext cx="931554" cy="524378"/>
        </a:xfrm>
        <a:prstGeom prst="roundRect">
          <a:avLst>
            <a:gd name="adj" fmla="val 10000"/>
          </a:avLst>
        </a:prstGeom>
        <a:solidFill>
          <a:schemeClr val="lt1">
            <a:alpha val="90000"/>
            <a:hueOff val="0"/>
            <a:satOff val="0"/>
            <a:lumOff val="0"/>
            <a:alphaOff val="0"/>
          </a:schemeClr>
        </a:solidFill>
        <a:ln w="12700" cap="flat" cmpd="sng" algn="ctr">
          <a:solidFill>
            <a:scrgbClr r="0" g="0" b="0"/>
          </a:solidFill>
          <a:prstDash val="sysDot"/>
          <a:miter lim="800000"/>
        </a:ln>
        <a:effectLst/>
      </dsp:spPr>
      <dsp:style>
        <a:lnRef idx="2">
          <a:scrgbClr r="0" g="0" b="0"/>
        </a:lnRef>
        <a:fillRef idx="1">
          <a:scrgbClr r="0" g="0" b="0"/>
        </a:fillRef>
        <a:effectRef idx="0">
          <a:scrgbClr r="0" g="0" b="0"/>
        </a:effectRef>
        <a:fontRef idx="minor"/>
      </dsp:style>
      <dsp:txBody>
        <a:bodyPr spcFirstLastPara="0" vert="horz" wrap="square" lIns="20955" tIns="13970" rIns="20955" bIns="13970" numCol="1" spcCol="1270" anchor="ctr" anchorCtr="0">
          <a:noAutofit/>
        </a:bodyPr>
        <a:lstStyle/>
        <a:p>
          <a:pPr marL="0" lvl="0" indent="0" algn="ctr" defTabSz="488950">
            <a:lnSpc>
              <a:spcPct val="90000"/>
            </a:lnSpc>
            <a:spcBef>
              <a:spcPct val="0"/>
            </a:spcBef>
            <a:spcAft>
              <a:spcPct val="35000"/>
            </a:spcAft>
            <a:buNone/>
          </a:pPr>
          <a:r>
            <a:rPr lang="en-US" sz="1100" kern="1200"/>
            <a:t>Hợp đồng mua bán điện PPA</a:t>
          </a:r>
        </a:p>
      </dsp:txBody>
      <dsp:txXfrm>
        <a:off x="2786215" y="2831514"/>
        <a:ext cx="900836" cy="493660"/>
      </dsp:txXfrm>
    </dsp:sp>
    <dsp:sp modelId="{139F3AAF-B7D6-49E0-89AB-D2146F2850D1}">
      <dsp:nvSpPr>
        <dsp:cNvPr id="0" name=""/>
        <dsp:cNvSpPr/>
      </dsp:nvSpPr>
      <dsp:spPr>
        <a:xfrm>
          <a:off x="3779579" y="1340"/>
          <a:ext cx="1164442" cy="524378"/>
        </a:xfrm>
        <a:prstGeom prst="roundRect">
          <a:avLst>
            <a:gd name="adj" fmla="val 10000"/>
          </a:avLst>
        </a:prstGeom>
        <a:noFill/>
        <a:ln w="12700" cap="flat" cmpd="sng" algn="ctr">
          <a:solidFill>
            <a:schemeClr val="tx2"/>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955" tIns="13970" rIns="20955" bIns="13970" numCol="1" spcCol="1270" anchor="ctr" anchorCtr="0">
          <a:noAutofit/>
        </a:bodyPr>
        <a:lstStyle/>
        <a:p>
          <a:pPr marL="0" lvl="0" indent="0" algn="ctr" defTabSz="488950">
            <a:lnSpc>
              <a:spcPct val="90000"/>
            </a:lnSpc>
            <a:spcBef>
              <a:spcPct val="0"/>
            </a:spcBef>
            <a:spcAft>
              <a:spcPct val="35000"/>
            </a:spcAft>
            <a:buNone/>
          </a:pPr>
          <a:r>
            <a:rPr lang="en-US" sz="1100" b="1" kern="1200">
              <a:solidFill>
                <a:schemeClr val="tx1"/>
              </a:solidFill>
            </a:rPr>
            <a:t>Thủ tục pháp lý</a:t>
          </a:r>
        </a:p>
      </dsp:txBody>
      <dsp:txXfrm>
        <a:off x="3794938" y="16699"/>
        <a:ext cx="1133724" cy="493660"/>
      </dsp:txXfrm>
    </dsp:sp>
    <dsp:sp modelId="{A943D939-4EE5-4590-8CED-0DBA7C19EDD4}">
      <dsp:nvSpPr>
        <dsp:cNvPr id="0" name=""/>
        <dsp:cNvSpPr/>
      </dsp:nvSpPr>
      <dsp:spPr>
        <a:xfrm>
          <a:off x="3896023" y="525718"/>
          <a:ext cx="116444" cy="300773"/>
        </a:xfrm>
        <a:custGeom>
          <a:avLst/>
          <a:gdLst/>
          <a:ahLst/>
          <a:cxnLst/>
          <a:rect l="0" t="0" r="0" b="0"/>
          <a:pathLst>
            <a:path>
              <a:moveTo>
                <a:pt x="0" y="0"/>
              </a:moveTo>
              <a:lnTo>
                <a:pt x="0" y="300773"/>
              </a:lnTo>
              <a:lnTo>
                <a:pt x="116444" y="300773"/>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D0A31CC-1A72-4D13-B31D-FE051621D8A8}">
      <dsp:nvSpPr>
        <dsp:cNvPr id="0" name=""/>
        <dsp:cNvSpPr/>
      </dsp:nvSpPr>
      <dsp:spPr>
        <a:xfrm>
          <a:off x="4012467" y="564303"/>
          <a:ext cx="931554" cy="52437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0955" tIns="13970" rIns="20955" bIns="13970" numCol="1" spcCol="1270" anchor="ctr" anchorCtr="0">
          <a:noAutofit/>
        </a:bodyPr>
        <a:lstStyle/>
        <a:p>
          <a:pPr marL="0" lvl="0" indent="0" algn="ctr" defTabSz="488950">
            <a:lnSpc>
              <a:spcPct val="90000"/>
            </a:lnSpc>
            <a:spcBef>
              <a:spcPct val="0"/>
            </a:spcBef>
            <a:spcAft>
              <a:spcPct val="35000"/>
            </a:spcAft>
            <a:buNone/>
          </a:pPr>
          <a:r>
            <a:rPr lang="en-US" sz="1100" kern="1200"/>
            <a:t>Giấy phép đầu tư</a:t>
          </a:r>
        </a:p>
      </dsp:txBody>
      <dsp:txXfrm>
        <a:off x="4027826" y="579662"/>
        <a:ext cx="900836" cy="493660"/>
      </dsp:txXfrm>
    </dsp:sp>
    <dsp:sp modelId="{256AAB04-FC44-4C96-953F-EF56CA1B7BB7}">
      <dsp:nvSpPr>
        <dsp:cNvPr id="0" name=""/>
        <dsp:cNvSpPr/>
      </dsp:nvSpPr>
      <dsp:spPr>
        <a:xfrm>
          <a:off x="3896023" y="525718"/>
          <a:ext cx="116444" cy="863736"/>
        </a:xfrm>
        <a:custGeom>
          <a:avLst/>
          <a:gdLst/>
          <a:ahLst/>
          <a:cxnLst/>
          <a:rect l="0" t="0" r="0" b="0"/>
          <a:pathLst>
            <a:path>
              <a:moveTo>
                <a:pt x="0" y="0"/>
              </a:moveTo>
              <a:lnTo>
                <a:pt x="0" y="863736"/>
              </a:lnTo>
              <a:lnTo>
                <a:pt x="116444" y="863736"/>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AE1A477-3AB2-4605-BB1F-163AC99020F1}">
      <dsp:nvSpPr>
        <dsp:cNvPr id="0" name=""/>
        <dsp:cNvSpPr/>
      </dsp:nvSpPr>
      <dsp:spPr>
        <a:xfrm>
          <a:off x="4012467" y="1127266"/>
          <a:ext cx="931554" cy="52437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0955" tIns="13970" rIns="20955" bIns="13970" numCol="1" spcCol="1270" anchor="ctr" anchorCtr="0">
          <a:noAutofit/>
        </a:bodyPr>
        <a:lstStyle/>
        <a:p>
          <a:pPr marL="0" lvl="0" indent="0" algn="ctr" defTabSz="488950">
            <a:lnSpc>
              <a:spcPct val="90000"/>
            </a:lnSpc>
            <a:spcBef>
              <a:spcPct val="0"/>
            </a:spcBef>
            <a:spcAft>
              <a:spcPct val="35000"/>
            </a:spcAft>
            <a:buNone/>
          </a:pPr>
          <a:r>
            <a:rPr lang="en-US" sz="1100" kern="1200"/>
            <a:t>Giấy phép khai thác khoán sản</a:t>
          </a:r>
        </a:p>
      </dsp:txBody>
      <dsp:txXfrm>
        <a:off x="4027826" y="1142625"/>
        <a:ext cx="900836" cy="493660"/>
      </dsp:txXfrm>
    </dsp:sp>
    <dsp:sp modelId="{10DD75AD-BCA8-4139-ACF7-BA17AF9A5426}">
      <dsp:nvSpPr>
        <dsp:cNvPr id="0" name=""/>
        <dsp:cNvSpPr/>
      </dsp:nvSpPr>
      <dsp:spPr>
        <a:xfrm>
          <a:off x="3896023" y="525718"/>
          <a:ext cx="116444" cy="1426699"/>
        </a:xfrm>
        <a:custGeom>
          <a:avLst/>
          <a:gdLst/>
          <a:ahLst/>
          <a:cxnLst/>
          <a:rect l="0" t="0" r="0" b="0"/>
          <a:pathLst>
            <a:path>
              <a:moveTo>
                <a:pt x="0" y="0"/>
              </a:moveTo>
              <a:lnTo>
                <a:pt x="0" y="1426699"/>
              </a:lnTo>
              <a:lnTo>
                <a:pt x="116444" y="1426699"/>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B0DA2A0-C30F-45D6-9F30-7E3B3346084E}">
      <dsp:nvSpPr>
        <dsp:cNvPr id="0" name=""/>
        <dsp:cNvSpPr/>
      </dsp:nvSpPr>
      <dsp:spPr>
        <a:xfrm>
          <a:off x="4012467" y="1690229"/>
          <a:ext cx="931554" cy="52437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0955" tIns="13970" rIns="20955" bIns="13970" numCol="1" spcCol="1270" anchor="ctr" anchorCtr="0">
          <a:noAutofit/>
        </a:bodyPr>
        <a:lstStyle/>
        <a:p>
          <a:pPr marL="0" lvl="0" indent="0" algn="ctr" defTabSz="488950">
            <a:lnSpc>
              <a:spcPct val="90000"/>
            </a:lnSpc>
            <a:spcBef>
              <a:spcPct val="0"/>
            </a:spcBef>
            <a:spcAft>
              <a:spcPct val="35000"/>
            </a:spcAft>
            <a:buNone/>
          </a:pPr>
          <a:r>
            <a:rPr lang="en-US" sz="1100" kern="1200"/>
            <a:t>Phê duyệt tiến độ dự án các nhà máy điện</a:t>
          </a:r>
        </a:p>
      </dsp:txBody>
      <dsp:txXfrm>
        <a:off x="4027826" y="1705588"/>
        <a:ext cx="900836" cy="493660"/>
      </dsp:txXfrm>
    </dsp:sp>
    <dsp:sp modelId="{16CD4174-43E6-4744-8123-B4E49E85825B}">
      <dsp:nvSpPr>
        <dsp:cNvPr id="0" name=""/>
        <dsp:cNvSpPr/>
      </dsp:nvSpPr>
      <dsp:spPr>
        <a:xfrm>
          <a:off x="5021190" y="1340"/>
          <a:ext cx="1164442" cy="524378"/>
        </a:xfrm>
        <a:prstGeom prst="roundRect">
          <a:avLst>
            <a:gd name="adj" fmla="val 10000"/>
          </a:avLst>
        </a:prstGeom>
        <a:noFill/>
        <a:ln w="12700" cap="flat" cmpd="sng" algn="ctr">
          <a:solidFill>
            <a:schemeClr val="tx2"/>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955" tIns="13970" rIns="20955" bIns="13970" numCol="1" spcCol="1270" anchor="ctr" anchorCtr="0">
          <a:noAutofit/>
        </a:bodyPr>
        <a:lstStyle/>
        <a:p>
          <a:pPr marL="0" lvl="0" indent="0" algn="ctr" defTabSz="488950">
            <a:lnSpc>
              <a:spcPct val="90000"/>
            </a:lnSpc>
            <a:spcBef>
              <a:spcPct val="0"/>
            </a:spcBef>
            <a:spcAft>
              <a:spcPct val="35000"/>
            </a:spcAft>
            <a:buNone/>
          </a:pPr>
          <a:r>
            <a:rPr lang="en-US" sz="1100" b="1" kern="1200">
              <a:solidFill>
                <a:schemeClr val="tx1"/>
              </a:solidFill>
            </a:rPr>
            <a:t>Nguồn lực tài chính</a:t>
          </a:r>
        </a:p>
      </dsp:txBody>
      <dsp:txXfrm>
        <a:off x="5036549" y="16699"/>
        <a:ext cx="1133724" cy="493660"/>
      </dsp:txXfrm>
    </dsp:sp>
    <dsp:sp modelId="{86291740-6C8C-41F0-9A24-32CFC3F16CA9}">
      <dsp:nvSpPr>
        <dsp:cNvPr id="0" name=""/>
        <dsp:cNvSpPr/>
      </dsp:nvSpPr>
      <dsp:spPr>
        <a:xfrm>
          <a:off x="5137635" y="525718"/>
          <a:ext cx="116444" cy="300773"/>
        </a:xfrm>
        <a:custGeom>
          <a:avLst/>
          <a:gdLst/>
          <a:ahLst/>
          <a:cxnLst/>
          <a:rect l="0" t="0" r="0" b="0"/>
          <a:pathLst>
            <a:path>
              <a:moveTo>
                <a:pt x="0" y="0"/>
              </a:moveTo>
              <a:lnTo>
                <a:pt x="0" y="300773"/>
              </a:lnTo>
              <a:lnTo>
                <a:pt x="116444" y="300773"/>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7E6AB99-9A6A-4F4C-8738-40297951F642}">
      <dsp:nvSpPr>
        <dsp:cNvPr id="0" name=""/>
        <dsp:cNvSpPr/>
      </dsp:nvSpPr>
      <dsp:spPr>
        <a:xfrm>
          <a:off x="5254079" y="564303"/>
          <a:ext cx="931554" cy="52437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0955" tIns="13970" rIns="20955" bIns="13970" numCol="1" spcCol="1270" anchor="ctr" anchorCtr="0">
          <a:noAutofit/>
        </a:bodyPr>
        <a:lstStyle/>
        <a:p>
          <a:pPr marL="0" lvl="0" indent="0" algn="ctr" defTabSz="488950">
            <a:lnSpc>
              <a:spcPct val="90000"/>
            </a:lnSpc>
            <a:spcBef>
              <a:spcPct val="0"/>
            </a:spcBef>
            <a:spcAft>
              <a:spcPct val="35000"/>
            </a:spcAft>
            <a:buNone/>
          </a:pPr>
          <a:r>
            <a:rPr lang="en-US" sz="1100" kern="1200"/>
            <a:t>Các hợp đồng tín dụng</a:t>
          </a:r>
        </a:p>
      </dsp:txBody>
      <dsp:txXfrm>
        <a:off x="5269438" y="579662"/>
        <a:ext cx="900836" cy="493660"/>
      </dsp:txXfrm>
    </dsp:sp>
    <dsp:sp modelId="{90CA883E-D8C6-4650-B206-9F8F081F98F3}">
      <dsp:nvSpPr>
        <dsp:cNvPr id="0" name=""/>
        <dsp:cNvSpPr/>
      </dsp:nvSpPr>
      <dsp:spPr>
        <a:xfrm>
          <a:off x="5137635" y="525718"/>
          <a:ext cx="116444" cy="863736"/>
        </a:xfrm>
        <a:custGeom>
          <a:avLst/>
          <a:gdLst/>
          <a:ahLst/>
          <a:cxnLst/>
          <a:rect l="0" t="0" r="0" b="0"/>
          <a:pathLst>
            <a:path>
              <a:moveTo>
                <a:pt x="0" y="0"/>
              </a:moveTo>
              <a:lnTo>
                <a:pt x="0" y="863736"/>
              </a:lnTo>
              <a:lnTo>
                <a:pt x="116444" y="863736"/>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A69C7D8-D0F1-4DA9-BB67-CC4810EB400A}">
      <dsp:nvSpPr>
        <dsp:cNvPr id="0" name=""/>
        <dsp:cNvSpPr/>
      </dsp:nvSpPr>
      <dsp:spPr>
        <a:xfrm>
          <a:off x="5254079" y="1127266"/>
          <a:ext cx="931554" cy="52437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0955" tIns="13970" rIns="20955" bIns="13970" numCol="1" spcCol="1270" anchor="ctr" anchorCtr="0">
          <a:noAutofit/>
        </a:bodyPr>
        <a:lstStyle/>
        <a:p>
          <a:pPr marL="0" lvl="0" indent="0" algn="ctr" defTabSz="488950">
            <a:lnSpc>
              <a:spcPct val="90000"/>
            </a:lnSpc>
            <a:spcBef>
              <a:spcPct val="0"/>
            </a:spcBef>
            <a:spcAft>
              <a:spcPct val="35000"/>
            </a:spcAft>
            <a:buNone/>
          </a:pPr>
          <a:r>
            <a:rPr lang="en-US" sz="1100" kern="1200"/>
            <a:t>Các nguồn vốn khác</a:t>
          </a:r>
        </a:p>
      </dsp:txBody>
      <dsp:txXfrm>
        <a:off x="5269438" y="1142625"/>
        <a:ext cx="900836" cy="493660"/>
      </dsp:txXfrm>
    </dsp:sp>
    <dsp:sp modelId="{CE284F2B-9C07-426A-B714-6A56FA4D050B}">
      <dsp:nvSpPr>
        <dsp:cNvPr id="0" name=""/>
        <dsp:cNvSpPr/>
      </dsp:nvSpPr>
      <dsp:spPr>
        <a:xfrm>
          <a:off x="6262802" y="1340"/>
          <a:ext cx="1164442" cy="524378"/>
        </a:xfrm>
        <a:prstGeom prst="roundRect">
          <a:avLst>
            <a:gd name="adj" fmla="val 10000"/>
          </a:avLst>
        </a:prstGeom>
        <a:noFill/>
        <a:ln w="12700" cap="flat" cmpd="sng" algn="ctr">
          <a:solidFill>
            <a:schemeClr val="tx2"/>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955" tIns="13970" rIns="20955" bIns="13970" numCol="1" spcCol="1270" anchor="ctr" anchorCtr="0">
          <a:noAutofit/>
        </a:bodyPr>
        <a:lstStyle/>
        <a:p>
          <a:pPr marL="0" lvl="0" indent="0" algn="ctr" defTabSz="488950">
            <a:lnSpc>
              <a:spcPct val="90000"/>
            </a:lnSpc>
            <a:spcBef>
              <a:spcPct val="0"/>
            </a:spcBef>
            <a:spcAft>
              <a:spcPct val="35000"/>
            </a:spcAft>
            <a:buNone/>
          </a:pPr>
          <a:r>
            <a:rPr lang="en-US" sz="1100" b="1" kern="1200">
              <a:solidFill>
                <a:schemeClr val="tx1"/>
              </a:solidFill>
            </a:rPr>
            <a:t>Năng lực thực hiện</a:t>
          </a:r>
        </a:p>
      </dsp:txBody>
      <dsp:txXfrm>
        <a:off x="6278161" y="16699"/>
        <a:ext cx="1133724" cy="493660"/>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drawing1.xml><?xml version="1.0" encoding="utf-8"?>
<c:userShapes xmlns:c="http://schemas.openxmlformats.org/drawingml/2006/chart">
  <cdr:relSizeAnchor xmlns:cdr="http://schemas.openxmlformats.org/drawingml/2006/chartDrawing">
    <cdr:from>
      <cdr:x>0.08645</cdr:x>
      <cdr:y>0.21204</cdr:y>
    </cdr:from>
    <cdr:to>
      <cdr:x>0.30091</cdr:x>
      <cdr:y>0.79904</cdr:y>
    </cdr:to>
    <cdr:sp macro="" textlink="">
      <cdr:nvSpPr>
        <cdr:cNvPr id="2" name="Rectangle 1">
          <a:extLst xmlns:a="http://schemas.openxmlformats.org/drawingml/2006/main">
            <a:ext uri="{FF2B5EF4-FFF2-40B4-BE49-F238E27FC236}">
              <a16:creationId xmlns:a16="http://schemas.microsoft.com/office/drawing/2014/main" id="{8CDFF771-ECDB-379E-F9BA-971B73044465}"/>
            </a:ext>
          </a:extLst>
        </cdr:cNvPr>
        <cdr:cNvSpPr/>
      </cdr:nvSpPr>
      <cdr:spPr>
        <a:xfrm xmlns:a="http://schemas.openxmlformats.org/drawingml/2006/main">
          <a:off x="499990" y="568622"/>
          <a:ext cx="1240341" cy="1574173"/>
        </a:xfrm>
        <a:prstGeom xmlns:a="http://schemas.openxmlformats.org/drawingml/2006/main" prst="rect">
          <a:avLst/>
        </a:prstGeom>
        <a:noFill xmlns:a="http://schemas.openxmlformats.org/drawingml/2006/main"/>
        <a:ln xmlns:a="http://schemas.openxmlformats.org/drawingml/2006/main">
          <a:prstDash val="dash"/>
        </a:ln>
      </cdr:spPr>
      <cdr:style>
        <a:lnRef xmlns:a="http://schemas.openxmlformats.org/drawingml/2006/main" idx="2">
          <a:schemeClr val="accent1">
            <a:shade val="15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rtlCol="0" anchor="ctr"/>
        <a:lstStyle xmlns:a="http://schemas.openxmlformats.org/drawingml/2006/main">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xmlns:a="http://schemas.openxmlformats.org/drawingml/2006/main">
          <a:pPr algn="ctr"/>
          <a:endParaRPr lang="en-US"/>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9D7E414-FA3D-421A-BAD2-71FA3DE17F3F}" type="datetimeFigureOut">
              <a:rPr lang="en-US" smtClean="0"/>
              <a:t>4/24/2024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7D10A37-95B4-435C-B8D8-EE22B5D5C54E}" type="slidenum">
              <a:rPr lang="en-US" smtClean="0"/>
              <a:t>‹#›</a:t>
            </a:fld>
            <a:endParaRPr lang="en-US"/>
          </a:p>
        </p:txBody>
      </p:sp>
    </p:spTree>
    <p:extLst>
      <p:ext uri="{BB962C8B-B14F-4D97-AF65-F5344CB8AC3E}">
        <p14:creationId xmlns:p14="http://schemas.microsoft.com/office/powerpoint/2010/main" val="3570931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7D10A37-95B4-435C-B8D8-EE22B5D5C54E}" type="slidenum">
              <a:rPr lang="en-US" smtClean="0"/>
              <a:t>1</a:t>
            </a:fld>
            <a:endParaRPr lang="en-US"/>
          </a:p>
        </p:txBody>
      </p:sp>
    </p:spTree>
    <p:extLst>
      <p:ext uri="{BB962C8B-B14F-4D97-AF65-F5344CB8AC3E}">
        <p14:creationId xmlns:p14="http://schemas.microsoft.com/office/powerpoint/2010/main" val="9432376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05F0E8-285C-BB99-A137-12536687C9CC}"/>
              </a:ext>
            </a:extLst>
          </p:cNvPr>
          <p:cNvSpPr>
            <a:spLocks noGrp="1"/>
          </p:cNvSpPr>
          <p:nvPr>
            <p:ph type="ctrTitle" hasCustomPrompt="1"/>
          </p:nvPr>
        </p:nvSpPr>
        <p:spPr>
          <a:xfrm>
            <a:off x="518392" y="1190445"/>
            <a:ext cx="4631578" cy="3139024"/>
          </a:xfrm>
        </p:spPr>
        <p:txBody>
          <a:bodyPr anchor="b">
            <a:normAutofit/>
          </a:bodyPr>
          <a:lstStyle>
            <a:lvl1pPr algn="l">
              <a:defRPr sz="5000">
                <a:solidFill>
                  <a:schemeClr val="accent2"/>
                </a:solidFill>
                <a:latin typeface="Arial" panose="020B0604020202020204" pitchFamily="34" charset="0"/>
                <a:cs typeface="Arial" panose="020B0604020202020204" pitchFamily="34" charset="0"/>
              </a:defRPr>
            </a:lvl1pPr>
          </a:lstStyle>
          <a:p>
            <a:r>
              <a:rPr lang="en-US" dirty="0"/>
              <a:t>TIÊU ĐỀ BÁO CÁO</a:t>
            </a:r>
          </a:p>
        </p:txBody>
      </p:sp>
      <p:sp>
        <p:nvSpPr>
          <p:cNvPr id="3" name="Subtitle 2">
            <a:extLst>
              <a:ext uri="{FF2B5EF4-FFF2-40B4-BE49-F238E27FC236}">
                <a16:creationId xmlns:a16="http://schemas.microsoft.com/office/drawing/2014/main" id="{E1C4B452-11AC-47EB-B29F-59DF6CBEDF77}"/>
              </a:ext>
            </a:extLst>
          </p:cNvPr>
          <p:cNvSpPr>
            <a:spLocks noGrp="1"/>
          </p:cNvSpPr>
          <p:nvPr>
            <p:ph type="subTitle" idx="1" hasCustomPrompt="1"/>
          </p:nvPr>
        </p:nvSpPr>
        <p:spPr>
          <a:xfrm>
            <a:off x="518392" y="4615650"/>
            <a:ext cx="4631578" cy="1461655"/>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err="1"/>
              <a:t>Ngày</a:t>
            </a:r>
            <a:r>
              <a:rPr lang="en-US" dirty="0"/>
              <a:t> </a:t>
            </a:r>
            <a:r>
              <a:rPr lang="en-US" dirty="0" err="1"/>
              <a:t>cập</a:t>
            </a:r>
            <a:r>
              <a:rPr lang="en-US" dirty="0"/>
              <a:t> </a:t>
            </a:r>
            <a:r>
              <a:rPr lang="en-US" dirty="0" err="1"/>
              <a:t>nhật</a:t>
            </a:r>
            <a:r>
              <a:rPr lang="en-US" dirty="0"/>
              <a:t>:</a:t>
            </a:r>
          </a:p>
        </p:txBody>
      </p:sp>
      <p:sp>
        <p:nvSpPr>
          <p:cNvPr id="4" name="Date Placeholder 3">
            <a:extLst>
              <a:ext uri="{FF2B5EF4-FFF2-40B4-BE49-F238E27FC236}">
                <a16:creationId xmlns:a16="http://schemas.microsoft.com/office/drawing/2014/main" id="{0B01A299-68DE-3269-FD05-4582A2395F7B}"/>
              </a:ext>
            </a:extLst>
          </p:cNvPr>
          <p:cNvSpPr>
            <a:spLocks noGrp="1"/>
          </p:cNvSpPr>
          <p:nvPr>
            <p:ph type="dt" sz="half" idx="10"/>
          </p:nvPr>
        </p:nvSpPr>
        <p:spPr>
          <a:xfrm rot="5400000">
            <a:off x="-2146157" y="2889105"/>
            <a:ext cx="4549488" cy="257176"/>
          </a:xfrm>
          <a:prstGeom prst="rect">
            <a:avLst/>
          </a:prstGeom>
        </p:spPr>
        <p:txBody>
          <a:bodyPr/>
          <a:lstStyle/>
          <a:p>
            <a:fld id="{2823205B-FBF7-47E5-8BC3-013178493F95}" type="datetime1">
              <a:rPr lang="vi-VN" smtClean="0"/>
              <a:t>24/04/2024</a:t>
            </a:fld>
            <a:endParaRPr lang="en-US"/>
          </a:p>
        </p:txBody>
      </p:sp>
      <p:sp>
        <p:nvSpPr>
          <p:cNvPr id="6" name="Slide Number Placeholder 5">
            <a:extLst>
              <a:ext uri="{FF2B5EF4-FFF2-40B4-BE49-F238E27FC236}">
                <a16:creationId xmlns:a16="http://schemas.microsoft.com/office/drawing/2014/main" id="{7A678F50-F9DB-1D51-EC12-B1913A4358AE}"/>
              </a:ext>
            </a:extLst>
          </p:cNvPr>
          <p:cNvSpPr>
            <a:spLocks noGrp="1"/>
          </p:cNvSpPr>
          <p:nvPr>
            <p:ph type="sldNum" sz="quarter" idx="12"/>
          </p:nvPr>
        </p:nvSpPr>
        <p:spPr>
          <a:xfrm rot="5400000">
            <a:off x="-654196" y="5946629"/>
            <a:ext cx="1565564" cy="257177"/>
          </a:xfrm>
          <a:prstGeom prst="rect">
            <a:avLst/>
          </a:prstGeom>
        </p:spPr>
        <p:txBody>
          <a:bodyPr/>
          <a:lstStyle>
            <a:lvl1pPr algn="ctr">
              <a:defRPr sz="1400">
                <a:solidFill>
                  <a:schemeClr val="bg1"/>
                </a:solidFill>
              </a:defRPr>
            </a:lvl1pPr>
          </a:lstStyle>
          <a:p>
            <a:fld id="{2DDFA90D-AFF2-4ADA-9F98-670F3E4E604F}" type="slidenum">
              <a:rPr lang="en-US" smtClean="0"/>
              <a:pPr/>
              <a:t>‹#›</a:t>
            </a:fld>
            <a:endParaRPr lang="en-US"/>
          </a:p>
        </p:txBody>
      </p:sp>
      <p:sp>
        <p:nvSpPr>
          <p:cNvPr id="14" name="Picture Placeholder 13">
            <a:extLst>
              <a:ext uri="{FF2B5EF4-FFF2-40B4-BE49-F238E27FC236}">
                <a16:creationId xmlns:a16="http://schemas.microsoft.com/office/drawing/2014/main" id="{CC0D6347-B416-5D24-91E0-8FD2E33DC94F}"/>
              </a:ext>
            </a:extLst>
          </p:cNvPr>
          <p:cNvSpPr>
            <a:spLocks noGrp="1"/>
          </p:cNvSpPr>
          <p:nvPr>
            <p:ph type="pic" sz="quarter" idx="13"/>
          </p:nvPr>
        </p:nvSpPr>
        <p:spPr>
          <a:xfrm>
            <a:off x="5735782" y="969818"/>
            <a:ext cx="6456217" cy="5517246"/>
          </a:xfrm>
        </p:spPr>
        <p:txBody>
          <a:bodyPr/>
          <a:lstStyle/>
          <a:p>
            <a:r>
              <a:rPr lang="en-US"/>
              <a:t>Click icon to add picture</a:t>
            </a:r>
          </a:p>
        </p:txBody>
      </p:sp>
      <p:sp>
        <p:nvSpPr>
          <p:cNvPr id="15" name="Rectangle 14">
            <a:extLst>
              <a:ext uri="{FF2B5EF4-FFF2-40B4-BE49-F238E27FC236}">
                <a16:creationId xmlns:a16="http://schemas.microsoft.com/office/drawing/2014/main" id="{3A67D9C7-896F-627D-FBE9-EB9AC687A1CE}"/>
              </a:ext>
            </a:extLst>
          </p:cNvPr>
          <p:cNvSpPr/>
          <p:nvPr/>
        </p:nvSpPr>
        <p:spPr>
          <a:xfrm>
            <a:off x="647699" y="4449700"/>
            <a:ext cx="3724276" cy="4571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alibri" panose="020F0502020204030204" pitchFamily="34" charset="0"/>
              <a:cs typeface="Calibri" panose="020F0502020204030204" pitchFamily="34" charset="0"/>
            </a:endParaRPr>
          </a:p>
        </p:txBody>
      </p:sp>
      <p:sp>
        <p:nvSpPr>
          <p:cNvPr id="16" name="TextBox 15">
            <a:extLst>
              <a:ext uri="{FF2B5EF4-FFF2-40B4-BE49-F238E27FC236}">
                <a16:creationId xmlns:a16="http://schemas.microsoft.com/office/drawing/2014/main" id="{9D2EA327-0C62-6AB1-0304-3C40B052096C}"/>
              </a:ext>
            </a:extLst>
          </p:cNvPr>
          <p:cNvSpPr txBox="1"/>
          <p:nvPr/>
        </p:nvSpPr>
        <p:spPr>
          <a:xfrm>
            <a:off x="8045376" y="245778"/>
            <a:ext cx="4509553" cy="261610"/>
          </a:xfrm>
          <a:prstGeom prst="rect">
            <a:avLst/>
          </a:prstGeom>
          <a:noFill/>
        </p:spPr>
        <p:txBody>
          <a:bodyPr wrap="square" lIns="36000" tIns="0" rIns="36000" bIns="0" rtlCol="0" anchor="ctr">
            <a:spAutoFit/>
          </a:bodyPr>
          <a:lstStyle/>
          <a:p>
            <a:r>
              <a:rPr lang="en-US" altLang="ko-KR" sz="1700" b="1" dirty="0">
                <a:solidFill>
                  <a:schemeClr val="accent2"/>
                </a:solidFill>
              </a:rPr>
              <a:t>CTCP Chứng khoán </a:t>
            </a:r>
            <a:r>
              <a:rPr lang="en-US" altLang="ko-KR" sz="1700" b="1" dirty="0" err="1">
                <a:solidFill>
                  <a:schemeClr val="accent2"/>
                </a:solidFill>
              </a:rPr>
              <a:t>Nhất</a:t>
            </a:r>
            <a:r>
              <a:rPr lang="en-US" altLang="ko-KR" sz="1700" b="1" dirty="0">
                <a:solidFill>
                  <a:schemeClr val="accent2"/>
                </a:solidFill>
              </a:rPr>
              <a:t> </a:t>
            </a:r>
            <a:r>
              <a:rPr lang="en-US" altLang="ko-KR" sz="1700" b="1" dirty="0" err="1">
                <a:solidFill>
                  <a:schemeClr val="accent2"/>
                </a:solidFill>
              </a:rPr>
              <a:t>Việt</a:t>
            </a:r>
            <a:endParaRPr lang="ko-KR" altLang="en-US" sz="1700" b="1" dirty="0">
              <a:solidFill>
                <a:schemeClr val="accent2"/>
              </a:solidFill>
            </a:endParaRPr>
          </a:p>
        </p:txBody>
      </p:sp>
    </p:spTree>
    <p:extLst>
      <p:ext uri="{BB962C8B-B14F-4D97-AF65-F5344CB8AC3E}">
        <p14:creationId xmlns:p14="http://schemas.microsoft.com/office/powerpoint/2010/main" val="19103759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1_Section Header">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1B98A600-BE14-70B2-27E8-4A95F2C795C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19" name="Text Placeholder 11">
            <a:extLst>
              <a:ext uri="{FF2B5EF4-FFF2-40B4-BE49-F238E27FC236}">
                <a16:creationId xmlns:a16="http://schemas.microsoft.com/office/drawing/2014/main" id="{40BA2F6F-B466-827C-DA46-F07C57C9FAC5}"/>
              </a:ext>
            </a:extLst>
          </p:cNvPr>
          <p:cNvSpPr>
            <a:spLocks noGrp="1"/>
          </p:cNvSpPr>
          <p:nvPr>
            <p:ph type="body" sz="quarter" idx="15" hasCustomPrompt="1"/>
          </p:nvPr>
        </p:nvSpPr>
        <p:spPr>
          <a:xfrm>
            <a:off x="7268548" y="398603"/>
            <a:ext cx="3340068" cy="315912"/>
          </a:xfrm>
        </p:spPr>
        <p:txBody>
          <a:bodyPr>
            <a:noAutofit/>
          </a:bodyPr>
          <a:lstStyle>
            <a:lvl1pPr marL="0" indent="0">
              <a:buNone/>
              <a:defRPr sz="1800" b="1">
                <a:solidFill>
                  <a:srgbClr val="002060"/>
                </a:solidFill>
              </a:defRPr>
            </a:lvl1pPr>
          </a:lstStyle>
          <a:p>
            <a:pPr lvl="0"/>
            <a:r>
              <a:rPr lang="en-US" dirty="0"/>
              <a:t>KHUYẾN NGHỊ:</a:t>
            </a:r>
          </a:p>
        </p:txBody>
      </p:sp>
      <p:sp>
        <p:nvSpPr>
          <p:cNvPr id="12" name="Text Placeholder 18">
            <a:extLst>
              <a:ext uri="{FF2B5EF4-FFF2-40B4-BE49-F238E27FC236}">
                <a16:creationId xmlns:a16="http://schemas.microsoft.com/office/drawing/2014/main" id="{9DC83311-95A9-4C81-A55F-2E8987AC8E40}"/>
              </a:ext>
            </a:extLst>
          </p:cNvPr>
          <p:cNvSpPr>
            <a:spLocks noGrp="1"/>
          </p:cNvSpPr>
          <p:nvPr>
            <p:ph type="body" sz="quarter" idx="16" hasCustomPrompt="1"/>
          </p:nvPr>
        </p:nvSpPr>
        <p:spPr>
          <a:xfrm>
            <a:off x="257175" y="830263"/>
            <a:ext cx="4814887" cy="261937"/>
          </a:xfrm>
        </p:spPr>
        <p:txBody>
          <a:bodyPr>
            <a:noAutofit/>
          </a:bodyPr>
          <a:lstStyle>
            <a:lvl1pPr marL="0" indent="0">
              <a:buFont typeface="+mj-lt"/>
              <a:buNone/>
              <a:defRPr sz="1400" b="1">
                <a:solidFill>
                  <a:schemeClr val="accent2"/>
                </a:solidFill>
                <a:latin typeface="+mj-lt"/>
                <a:cs typeface="Arial" panose="020B0604020202020204" pitchFamily="34" charset="0"/>
              </a:defRPr>
            </a:lvl1pPr>
          </a:lstStyle>
          <a:p>
            <a:pPr lvl="0"/>
            <a:r>
              <a:rPr lang="en-US" dirty="0"/>
              <a:t>1. </a:t>
            </a:r>
            <a:r>
              <a:rPr lang="en-US" dirty="0" err="1"/>
              <a:t>Đề</a:t>
            </a:r>
            <a:r>
              <a:rPr lang="en-US" dirty="0"/>
              <a:t> </a:t>
            </a:r>
            <a:r>
              <a:rPr lang="en-US" dirty="0" err="1"/>
              <a:t>mục</a:t>
            </a:r>
            <a:r>
              <a:rPr lang="en-US" dirty="0"/>
              <a:t> </a:t>
            </a:r>
            <a:r>
              <a:rPr lang="en-US" dirty="0" err="1"/>
              <a:t>nhỏ</a:t>
            </a:r>
            <a:endParaRPr lang="en-US" dirty="0"/>
          </a:p>
        </p:txBody>
      </p:sp>
      <p:sp>
        <p:nvSpPr>
          <p:cNvPr id="13" name="Text Placeholder 8">
            <a:extLst>
              <a:ext uri="{FF2B5EF4-FFF2-40B4-BE49-F238E27FC236}">
                <a16:creationId xmlns:a16="http://schemas.microsoft.com/office/drawing/2014/main" id="{C8122C7A-5B7F-4A3C-B7EA-C260B1433994}"/>
              </a:ext>
            </a:extLst>
          </p:cNvPr>
          <p:cNvSpPr>
            <a:spLocks noGrp="1"/>
          </p:cNvSpPr>
          <p:nvPr>
            <p:ph type="body" sz="quarter" idx="22" hasCustomPrompt="1"/>
          </p:nvPr>
        </p:nvSpPr>
        <p:spPr>
          <a:xfrm>
            <a:off x="211177" y="465079"/>
            <a:ext cx="5207000" cy="249436"/>
          </a:xfrm>
        </p:spPr>
        <p:txBody>
          <a:bodyPr>
            <a:noAutofit/>
          </a:bodyPr>
          <a:lstStyle>
            <a:lvl1pPr marL="0" indent="0">
              <a:buNone/>
              <a:defRPr sz="1400" b="1">
                <a:solidFill>
                  <a:srgbClr val="002060"/>
                </a:solidFill>
                <a:latin typeface="Arial" panose="020B0604020202020204" pitchFamily="34" charset="0"/>
                <a:cs typeface="Arial" panose="020B0604020202020204" pitchFamily="34" charset="0"/>
              </a:defRPr>
            </a:lvl1pPr>
          </a:lstStyle>
          <a:p>
            <a:pPr lvl="0"/>
            <a:r>
              <a:rPr lang="en-US" dirty="0"/>
              <a:t>I. ĐỀ MỤC LỚN</a:t>
            </a:r>
          </a:p>
        </p:txBody>
      </p:sp>
      <p:sp>
        <p:nvSpPr>
          <p:cNvPr id="7" name="Title 6">
            <a:extLst>
              <a:ext uri="{FF2B5EF4-FFF2-40B4-BE49-F238E27FC236}">
                <a16:creationId xmlns:a16="http://schemas.microsoft.com/office/drawing/2014/main" id="{0460CF49-381D-A54E-C946-990A9F776063}"/>
              </a:ext>
            </a:extLst>
          </p:cNvPr>
          <p:cNvSpPr>
            <a:spLocks noGrp="1"/>
          </p:cNvSpPr>
          <p:nvPr>
            <p:ph type="title"/>
          </p:nvPr>
        </p:nvSpPr>
        <p:spPr>
          <a:xfrm>
            <a:off x="571870" y="1623109"/>
            <a:ext cx="10515600" cy="454173"/>
          </a:xfrm>
        </p:spPr>
        <p:txBody>
          <a:bodyPr/>
          <a:lstStyle/>
          <a:p>
            <a:r>
              <a:rPr lang="en-US"/>
              <a:t>Click to edit Master title style</a:t>
            </a:r>
          </a:p>
        </p:txBody>
      </p:sp>
      <p:sp>
        <p:nvSpPr>
          <p:cNvPr id="8" name="Date Placeholder 7">
            <a:extLst>
              <a:ext uri="{FF2B5EF4-FFF2-40B4-BE49-F238E27FC236}">
                <a16:creationId xmlns:a16="http://schemas.microsoft.com/office/drawing/2014/main" id="{A3E51AE9-27A2-55E4-0658-CF34D6250724}"/>
              </a:ext>
            </a:extLst>
          </p:cNvPr>
          <p:cNvSpPr>
            <a:spLocks noGrp="1"/>
          </p:cNvSpPr>
          <p:nvPr>
            <p:ph type="dt" sz="half" idx="23"/>
          </p:nvPr>
        </p:nvSpPr>
        <p:spPr>
          <a:xfrm rot="5400000">
            <a:off x="-2154988" y="2880277"/>
            <a:ext cx="4567149" cy="257176"/>
          </a:xfrm>
          <a:prstGeom prst="rect">
            <a:avLst/>
          </a:prstGeom>
        </p:spPr>
        <p:txBody>
          <a:bodyPr/>
          <a:lstStyle/>
          <a:p>
            <a:fld id="{80A20E34-9285-4820-A05B-0CB41FAB40C0}" type="datetime1">
              <a:rPr lang="vi-VN" smtClean="0"/>
              <a:t>24/04/2024</a:t>
            </a:fld>
            <a:endParaRPr lang="en-US" dirty="0"/>
          </a:p>
        </p:txBody>
      </p:sp>
      <p:sp>
        <p:nvSpPr>
          <p:cNvPr id="9" name="Footer Placeholder 8">
            <a:extLst>
              <a:ext uri="{FF2B5EF4-FFF2-40B4-BE49-F238E27FC236}">
                <a16:creationId xmlns:a16="http://schemas.microsoft.com/office/drawing/2014/main" id="{1C61F481-4F91-2807-7DEE-AA9258A1A98D}"/>
              </a:ext>
            </a:extLst>
          </p:cNvPr>
          <p:cNvSpPr>
            <a:spLocks noGrp="1"/>
          </p:cNvSpPr>
          <p:nvPr>
            <p:ph type="ftr" sz="quarter" idx="24"/>
          </p:nvPr>
        </p:nvSpPr>
        <p:spPr/>
        <p:txBody>
          <a:bodyPr/>
          <a:lstStyle/>
          <a:p>
            <a:endParaRPr lang="en-US"/>
          </a:p>
        </p:txBody>
      </p:sp>
      <p:sp>
        <p:nvSpPr>
          <p:cNvPr id="10" name="Slide Number Placeholder 9">
            <a:extLst>
              <a:ext uri="{FF2B5EF4-FFF2-40B4-BE49-F238E27FC236}">
                <a16:creationId xmlns:a16="http://schemas.microsoft.com/office/drawing/2014/main" id="{781C3588-2450-76E4-102D-163504534047}"/>
              </a:ext>
            </a:extLst>
          </p:cNvPr>
          <p:cNvSpPr>
            <a:spLocks noGrp="1"/>
          </p:cNvSpPr>
          <p:nvPr>
            <p:ph type="sldNum" sz="quarter" idx="25"/>
          </p:nvPr>
        </p:nvSpPr>
        <p:spPr>
          <a:xfrm rot="5400000">
            <a:off x="-654196" y="5946629"/>
            <a:ext cx="1565564" cy="257177"/>
          </a:xfrm>
          <a:prstGeom prst="rect">
            <a:avLst/>
          </a:prstGeom>
        </p:spPr>
        <p:txBody>
          <a:bodyPr/>
          <a:lstStyle/>
          <a:p>
            <a:fld id="{2DDFA90D-AFF2-4ADA-9F98-670F3E4E604F}" type="slidenum">
              <a:rPr lang="en-US" smtClean="0"/>
              <a:t>‹#›</a:t>
            </a:fld>
            <a:endParaRPr lang="en-US"/>
          </a:p>
        </p:txBody>
      </p:sp>
      <p:sp>
        <p:nvSpPr>
          <p:cNvPr id="11" name="Text Placeholder 18">
            <a:extLst>
              <a:ext uri="{FF2B5EF4-FFF2-40B4-BE49-F238E27FC236}">
                <a16:creationId xmlns:a16="http://schemas.microsoft.com/office/drawing/2014/main" id="{AABE5C1B-488D-79A2-1CE7-9F2938400970}"/>
              </a:ext>
            </a:extLst>
          </p:cNvPr>
          <p:cNvSpPr>
            <a:spLocks noGrp="1"/>
          </p:cNvSpPr>
          <p:nvPr>
            <p:ph type="body" sz="quarter" idx="26" hasCustomPrompt="1"/>
          </p:nvPr>
        </p:nvSpPr>
        <p:spPr>
          <a:xfrm>
            <a:off x="211177" y="114029"/>
            <a:ext cx="4814887" cy="261937"/>
          </a:xfrm>
        </p:spPr>
        <p:txBody>
          <a:bodyPr>
            <a:noAutofit/>
          </a:bodyPr>
          <a:lstStyle>
            <a:lvl1pPr marL="0" indent="0">
              <a:buFont typeface="+mj-lt"/>
              <a:buNone/>
              <a:defRPr sz="1400" b="1">
                <a:solidFill>
                  <a:schemeClr val="accent2"/>
                </a:solidFill>
                <a:latin typeface="+mj-lt"/>
                <a:cs typeface="Arial" panose="020B0604020202020204" pitchFamily="34" charset="0"/>
              </a:defRPr>
            </a:lvl1pPr>
          </a:lstStyle>
          <a:p>
            <a:pPr lvl="0"/>
            <a:r>
              <a:rPr lang="en-US" dirty="0"/>
              <a:t>1. </a:t>
            </a:r>
            <a:r>
              <a:rPr lang="en-US" dirty="0" err="1"/>
              <a:t>Đề</a:t>
            </a:r>
            <a:r>
              <a:rPr lang="en-US" dirty="0"/>
              <a:t> </a:t>
            </a:r>
            <a:r>
              <a:rPr lang="en-US" dirty="0" err="1"/>
              <a:t>mục</a:t>
            </a:r>
            <a:r>
              <a:rPr lang="en-US" dirty="0"/>
              <a:t> </a:t>
            </a:r>
            <a:r>
              <a:rPr lang="en-US" dirty="0" err="1"/>
              <a:t>nhỏ</a:t>
            </a:r>
            <a:endParaRPr lang="en-US" dirty="0"/>
          </a:p>
        </p:txBody>
      </p:sp>
    </p:spTree>
    <p:extLst>
      <p:ext uri="{BB962C8B-B14F-4D97-AF65-F5344CB8AC3E}">
        <p14:creationId xmlns:p14="http://schemas.microsoft.com/office/powerpoint/2010/main" val="2666587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4_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ABCE6C8-348D-F483-723C-60F902148236}"/>
              </a:ext>
            </a:extLst>
          </p:cNvPr>
          <p:cNvSpPr>
            <a:spLocks noGrp="1"/>
          </p:cNvSpPr>
          <p:nvPr>
            <p:ph type="dt" sz="half" idx="10"/>
          </p:nvPr>
        </p:nvSpPr>
        <p:spPr>
          <a:xfrm rot="5400000">
            <a:off x="-2154988" y="2880277"/>
            <a:ext cx="4567149" cy="257176"/>
          </a:xfrm>
          <a:prstGeom prst="rect">
            <a:avLst/>
          </a:prstGeom>
        </p:spPr>
        <p:txBody>
          <a:bodyPr/>
          <a:lstStyle/>
          <a:p>
            <a:r>
              <a:rPr lang="vi-VN"/>
              <a:t>VFS - 2022</a:t>
            </a:r>
            <a:endParaRPr lang="en-US"/>
          </a:p>
        </p:txBody>
      </p:sp>
      <p:sp>
        <p:nvSpPr>
          <p:cNvPr id="3" name="Footer Placeholder 2">
            <a:extLst>
              <a:ext uri="{FF2B5EF4-FFF2-40B4-BE49-F238E27FC236}">
                <a16:creationId xmlns:a16="http://schemas.microsoft.com/office/drawing/2014/main" id="{4EA515E1-2BB6-8F72-A5E9-818A9965CD5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2DFAEB7-E94C-2AD6-1BC4-E526FE566EE8}"/>
              </a:ext>
            </a:extLst>
          </p:cNvPr>
          <p:cNvSpPr>
            <a:spLocks noGrp="1"/>
          </p:cNvSpPr>
          <p:nvPr>
            <p:ph type="sldNum" sz="quarter" idx="12"/>
          </p:nvPr>
        </p:nvSpPr>
        <p:spPr>
          <a:xfrm rot="5400000">
            <a:off x="-654196" y="5946629"/>
            <a:ext cx="1565564" cy="257177"/>
          </a:xfrm>
          <a:prstGeom prst="rect">
            <a:avLst/>
          </a:prstGeom>
        </p:spPr>
        <p:txBody>
          <a:bodyPr/>
          <a:lstStyle/>
          <a:p>
            <a:fld id="{8123F8D2-779B-4EB1-B0A6-9BBE1CF578C9}" type="slidenum">
              <a:rPr lang="en-US" smtClean="0"/>
              <a:t>‹#›</a:t>
            </a:fld>
            <a:endParaRPr lang="en-US"/>
          </a:p>
        </p:txBody>
      </p:sp>
      <p:sp>
        <p:nvSpPr>
          <p:cNvPr id="16" name="Text Placeholder 8">
            <a:extLst>
              <a:ext uri="{FF2B5EF4-FFF2-40B4-BE49-F238E27FC236}">
                <a16:creationId xmlns:a16="http://schemas.microsoft.com/office/drawing/2014/main" id="{5C4C4024-63B7-E454-4842-79F9256F2F49}"/>
              </a:ext>
            </a:extLst>
          </p:cNvPr>
          <p:cNvSpPr>
            <a:spLocks noGrp="1"/>
          </p:cNvSpPr>
          <p:nvPr>
            <p:ph type="body" sz="quarter" idx="14" hasCustomPrompt="1"/>
          </p:nvPr>
        </p:nvSpPr>
        <p:spPr>
          <a:xfrm>
            <a:off x="257175" y="465079"/>
            <a:ext cx="5359400" cy="261518"/>
          </a:xfrm>
        </p:spPr>
        <p:txBody>
          <a:bodyPr/>
          <a:lstStyle>
            <a:lvl1pPr marL="0" indent="0">
              <a:buNone/>
              <a:defRPr b="1">
                <a:solidFill>
                  <a:srgbClr val="002060"/>
                </a:solidFill>
              </a:defRPr>
            </a:lvl1pPr>
          </a:lstStyle>
          <a:p>
            <a:pPr lvl="0"/>
            <a:r>
              <a:rPr lang="en-US" dirty="0" err="1"/>
              <a:t>Ngân</a:t>
            </a:r>
            <a:r>
              <a:rPr lang="en-US" dirty="0"/>
              <a:t> </a:t>
            </a:r>
            <a:r>
              <a:rPr lang="en-US" dirty="0" err="1"/>
              <a:t>hàng</a:t>
            </a:r>
            <a:r>
              <a:rPr lang="en-US" dirty="0"/>
              <a:t> TMCP </a:t>
            </a:r>
            <a:r>
              <a:rPr lang="en-US" dirty="0" err="1"/>
              <a:t>Quân</a:t>
            </a:r>
            <a:r>
              <a:rPr lang="en-US" dirty="0"/>
              <a:t> </a:t>
            </a:r>
            <a:r>
              <a:rPr lang="en-US" dirty="0" err="1"/>
              <a:t>Đội</a:t>
            </a:r>
            <a:r>
              <a:rPr lang="en-US" dirty="0"/>
              <a:t> – MBB</a:t>
            </a:r>
          </a:p>
        </p:txBody>
      </p:sp>
      <p:sp>
        <p:nvSpPr>
          <p:cNvPr id="17" name="Text Placeholder 11">
            <a:extLst>
              <a:ext uri="{FF2B5EF4-FFF2-40B4-BE49-F238E27FC236}">
                <a16:creationId xmlns:a16="http://schemas.microsoft.com/office/drawing/2014/main" id="{EB819389-E04E-F0F6-AC25-7DF485B4A5DA}"/>
              </a:ext>
            </a:extLst>
          </p:cNvPr>
          <p:cNvSpPr>
            <a:spLocks noGrp="1"/>
          </p:cNvSpPr>
          <p:nvPr>
            <p:ph type="body" sz="quarter" idx="15" hasCustomPrompt="1"/>
          </p:nvPr>
        </p:nvSpPr>
        <p:spPr>
          <a:xfrm>
            <a:off x="7268548" y="398603"/>
            <a:ext cx="3340068" cy="315912"/>
          </a:xfrm>
        </p:spPr>
        <p:txBody>
          <a:bodyPr>
            <a:noAutofit/>
          </a:bodyPr>
          <a:lstStyle>
            <a:lvl1pPr marL="0" indent="0">
              <a:buNone/>
              <a:defRPr sz="1800" b="1">
                <a:solidFill>
                  <a:srgbClr val="002060"/>
                </a:solidFill>
              </a:defRPr>
            </a:lvl1pPr>
          </a:lstStyle>
          <a:p>
            <a:pPr lvl="0"/>
            <a:r>
              <a:rPr lang="en-US" dirty="0"/>
              <a:t>KHUYẾN NGHỊ: THEO DÕI MUA</a:t>
            </a:r>
          </a:p>
        </p:txBody>
      </p:sp>
      <p:sp>
        <p:nvSpPr>
          <p:cNvPr id="18" name="Text Placeholder 18">
            <a:extLst>
              <a:ext uri="{FF2B5EF4-FFF2-40B4-BE49-F238E27FC236}">
                <a16:creationId xmlns:a16="http://schemas.microsoft.com/office/drawing/2014/main" id="{874E028A-E045-3B2D-5234-2BAF3748D785}"/>
              </a:ext>
            </a:extLst>
          </p:cNvPr>
          <p:cNvSpPr>
            <a:spLocks noGrp="1"/>
          </p:cNvSpPr>
          <p:nvPr>
            <p:ph type="body" sz="quarter" idx="16" hasCustomPrompt="1"/>
          </p:nvPr>
        </p:nvSpPr>
        <p:spPr>
          <a:xfrm>
            <a:off x="257175" y="830263"/>
            <a:ext cx="4814887" cy="261937"/>
          </a:xfrm>
        </p:spPr>
        <p:txBody>
          <a:bodyPr>
            <a:noAutofit/>
          </a:bodyPr>
          <a:lstStyle>
            <a:lvl1pPr marL="342900" indent="-342900">
              <a:buFont typeface="+mj-lt"/>
              <a:buAutoNum type="arabicPeriod"/>
              <a:defRPr sz="1400" b="1">
                <a:solidFill>
                  <a:schemeClr val="accent2"/>
                </a:solidFill>
              </a:defRPr>
            </a:lvl1pPr>
          </a:lstStyle>
          <a:p>
            <a:pPr lvl="0"/>
            <a:r>
              <a:rPr lang="en-US" dirty="0" err="1"/>
              <a:t>Các</a:t>
            </a:r>
            <a:r>
              <a:rPr lang="en-US" dirty="0"/>
              <a:t> </a:t>
            </a:r>
            <a:r>
              <a:rPr lang="en-US" dirty="0" err="1"/>
              <a:t>nội</a:t>
            </a:r>
            <a:r>
              <a:rPr lang="en-US" dirty="0"/>
              <a:t> dung </a:t>
            </a:r>
            <a:r>
              <a:rPr lang="en-US" dirty="0" err="1"/>
              <a:t>báo</a:t>
            </a:r>
            <a:r>
              <a:rPr lang="en-US" dirty="0"/>
              <a:t> </a:t>
            </a:r>
            <a:r>
              <a:rPr lang="en-US" dirty="0" err="1"/>
              <a:t>cáo</a:t>
            </a:r>
            <a:endParaRPr lang="en-US" dirty="0"/>
          </a:p>
        </p:txBody>
      </p:sp>
      <p:sp>
        <p:nvSpPr>
          <p:cNvPr id="19" name="Text Placeholder 20">
            <a:extLst>
              <a:ext uri="{FF2B5EF4-FFF2-40B4-BE49-F238E27FC236}">
                <a16:creationId xmlns:a16="http://schemas.microsoft.com/office/drawing/2014/main" id="{1DBB5640-73F6-96C3-39C4-D5141531B37A}"/>
              </a:ext>
            </a:extLst>
          </p:cNvPr>
          <p:cNvSpPr>
            <a:spLocks noGrp="1"/>
          </p:cNvSpPr>
          <p:nvPr>
            <p:ph type="body" sz="quarter" idx="17" hasCustomPrompt="1"/>
          </p:nvPr>
        </p:nvSpPr>
        <p:spPr>
          <a:xfrm>
            <a:off x="257175" y="120650"/>
            <a:ext cx="7161213" cy="315913"/>
          </a:xfrm>
        </p:spPr>
        <p:txBody>
          <a:bodyPr>
            <a:noAutofit/>
          </a:bodyPr>
          <a:lstStyle>
            <a:lvl1pPr marL="0" indent="0">
              <a:buNone/>
              <a:defRPr sz="1800" b="1">
                <a:solidFill>
                  <a:schemeClr val="accent2"/>
                </a:solidFill>
              </a:defRPr>
            </a:lvl1pPr>
          </a:lstStyle>
          <a:p>
            <a:pPr lvl="0"/>
            <a:r>
              <a:rPr lang="en-US" sz="1800" dirty="0"/>
              <a:t>BÁO CÁO DOANH NGHIỆP</a:t>
            </a:r>
            <a:endParaRPr lang="en-US" dirty="0"/>
          </a:p>
        </p:txBody>
      </p:sp>
    </p:spTree>
    <p:extLst>
      <p:ext uri="{BB962C8B-B14F-4D97-AF65-F5344CB8AC3E}">
        <p14:creationId xmlns:p14="http://schemas.microsoft.com/office/powerpoint/2010/main" val="414639865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8CAC83-86DF-A470-B51E-7CF71B9B025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2DB0DAD-E8CD-3315-2F59-EADB8FED1AD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2FF695A-4630-3BF1-85A9-AAD40ED708E2}"/>
              </a:ext>
            </a:extLst>
          </p:cNvPr>
          <p:cNvSpPr>
            <a:spLocks noGrp="1"/>
          </p:cNvSpPr>
          <p:nvPr>
            <p:ph type="dt" sz="half" idx="10"/>
          </p:nvPr>
        </p:nvSpPr>
        <p:spPr/>
        <p:txBody>
          <a:bodyPr/>
          <a:lstStyle/>
          <a:p>
            <a:fld id="{789E0ACC-CBD4-47F5-B5BF-88DC2ADACF5E}" type="datetimeFigureOut">
              <a:rPr lang="en-US" smtClean="0"/>
              <a:t>4/24/2024</a:t>
            </a:fld>
            <a:endParaRPr lang="en-US"/>
          </a:p>
        </p:txBody>
      </p:sp>
      <p:sp>
        <p:nvSpPr>
          <p:cNvPr id="5" name="Footer Placeholder 4">
            <a:extLst>
              <a:ext uri="{FF2B5EF4-FFF2-40B4-BE49-F238E27FC236}">
                <a16:creationId xmlns:a16="http://schemas.microsoft.com/office/drawing/2014/main" id="{520E5304-F478-F6F4-B746-5A6F2061ACA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3CCFF35-EEE6-29EB-7ACF-40F64A07DCA7}"/>
              </a:ext>
            </a:extLst>
          </p:cNvPr>
          <p:cNvSpPr>
            <a:spLocks noGrp="1"/>
          </p:cNvSpPr>
          <p:nvPr>
            <p:ph type="sldNum" sz="quarter" idx="12"/>
          </p:nvPr>
        </p:nvSpPr>
        <p:spPr/>
        <p:txBody>
          <a:bodyPr/>
          <a:lstStyle/>
          <a:p>
            <a:fld id="{5301A153-2151-40DE-97FD-CEDDB5978E6D}" type="slidenum">
              <a:rPr lang="en-US" smtClean="0"/>
              <a:t>‹#›</a:t>
            </a:fld>
            <a:endParaRPr lang="en-US"/>
          </a:p>
        </p:txBody>
      </p:sp>
    </p:spTree>
    <p:extLst>
      <p:ext uri="{BB962C8B-B14F-4D97-AF65-F5344CB8AC3E}">
        <p14:creationId xmlns:p14="http://schemas.microsoft.com/office/powerpoint/2010/main" val="378144878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A4C689-5FCE-4C4C-1D82-E085D72A219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08DBD34-07F5-6682-3ABB-87B0FA26AD8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33188FA-6504-FA07-134E-157B953AB31B}"/>
              </a:ext>
            </a:extLst>
          </p:cNvPr>
          <p:cNvSpPr>
            <a:spLocks noGrp="1"/>
          </p:cNvSpPr>
          <p:nvPr>
            <p:ph type="dt" sz="half" idx="10"/>
          </p:nvPr>
        </p:nvSpPr>
        <p:spPr/>
        <p:txBody>
          <a:bodyPr/>
          <a:lstStyle/>
          <a:p>
            <a:fld id="{789E0ACC-CBD4-47F5-B5BF-88DC2ADACF5E}" type="datetimeFigureOut">
              <a:rPr lang="en-US" smtClean="0"/>
              <a:t>4/24/2024</a:t>
            </a:fld>
            <a:endParaRPr lang="en-US"/>
          </a:p>
        </p:txBody>
      </p:sp>
      <p:sp>
        <p:nvSpPr>
          <p:cNvPr id="5" name="Footer Placeholder 4">
            <a:extLst>
              <a:ext uri="{FF2B5EF4-FFF2-40B4-BE49-F238E27FC236}">
                <a16:creationId xmlns:a16="http://schemas.microsoft.com/office/drawing/2014/main" id="{B5D64E2A-5E1E-A8C5-0A8D-ECF1F44D798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03D73A6-52D2-5FEE-639B-BD93103C1DAE}"/>
              </a:ext>
            </a:extLst>
          </p:cNvPr>
          <p:cNvSpPr>
            <a:spLocks noGrp="1"/>
          </p:cNvSpPr>
          <p:nvPr>
            <p:ph type="sldNum" sz="quarter" idx="12"/>
          </p:nvPr>
        </p:nvSpPr>
        <p:spPr/>
        <p:txBody>
          <a:bodyPr/>
          <a:lstStyle/>
          <a:p>
            <a:fld id="{5301A153-2151-40DE-97FD-CEDDB5978E6D}" type="slidenum">
              <a:rPr lang="en-US" smtClean="0"/>
              <a:t>‹#›</a:t>
            </a:fld>
            <a:endParaRPr lang="en-US"/>
          </a:p>
        </p:txBody>
      </p:sp>
    </p:spTree>
    <p:extLst>
      <p:ext uri="{BB962C8B-B14F-4D97-AF65-F5344CB8AC3E}">
        <p14:creationId xmlns:p14="http://schemas.microsoft.com/office/powerpoint/2010/main" val="70134643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7297D8-B175-6191-8DA7-9970D43E832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F0996D0-A069-5040-8CD1-C05A59C53D65}"/>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856B922-3CEB-052F-9E97-4A705DA5AEFE}"/>
              </a:ext>
            </a:extLst>
          </p:cNvPr>
          <p:cNvSpPr>
            <a:spLocks noGrp="1"/>
          </p:cNvSpPr>
          <p:nvPr>
            <p:ph type="dt" sz="half" idx="10"/>
          </p:nvPr>
        </p:nvSpPr>
        <p:spPr/>
        <p:txBody>
          <a:bodyPr/>
          <a:lstStyle/>
          <a:p>
            <a:fld id="{789E0ACC-CBD4-47F5-B5BF-88DC2ADACF5E}" type="datetimeFigureOut">
              <a:rPr lang="en-US" smtClean="0"/>
              <a:t>4/24/2024</a:t>
            </a:fld>
            <a:endParaRPr lang="en-US"/>
          </a:p>
        </p:txBody>
      </p:sp>
      <p:sp>
        <p:nvSpPr>
          <p:cNvPr id="5" name="Footer Placeholder 4">
            <a:extLst>
              <a:ext uri="{FF2B5EF4-FFF2-40B4-BE49-F238E27FC236}">
                <a16:creationId xmlns:a16="http://schemas.microsoft.com/office/drawing/2014/main" id="{6D3FA91F-15A1-8F06-5DDD-C92BFC23F63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1B21F48-00C8-6B15-93BB-AFC6ED951BE0}"/>
              </a:ext>
            </a:extLst>
          </p:cNvPr>
          <p:cNvSpPr>
            <a:spLocks noGrp="1"/>
          </p:cNvSpPr>
          <p:nvPr>
            <p:ph type="sldNum" sz="quarter" idx="12"/>
          </p:nvPr>
        </p:nvSpPr>
        <p:spPr/>
        <p:txBody>
          <a:bodyPr/>
          <a:lstStyle/>
          <a:p>
            <a:fld id="{5301A153-2151-40DE-97FD-CEDDB5978E6D}" type="slidenum">
              <a:rPr lang="en-US" smtClean="0"/>
              <a:t>‹#›</a:t>
            </a:fld>
            <a:endParaRPr lang="en-US"/>
          </a:p>
        </p:txBody>
      </p:sp>
    </p:spTree>
    <p:extLst>
      <p:ext uri="{BB962C8B-B14F-4D97-AF65-F5344CB8AC3E}">
        <p14:creationId xmlns:p14="http://schemas.microsoft.com/office/powerpoint/2010/main" val="420956807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B649AC-A73F-9E26-F25C-C0253F1CD37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3EE8CE6-AADF-0A95-16DE-11AB3F92291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EC3EF67-D5A1-9015-6313-0C54FE3A8F5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C995089-CC06-E7F2-A24F-2342F9683758}"/>
              </a:ext>
            </a:extLst>
          </p:cNvPr>
          <p:cNvSpPr>
            <a:spLocks noGrp="1"/>
          </p:cNvSpPr>
          <p:nvPr>
            <p:ph type="dt" sz="half" idx="10"/>
          </p:nvPr>
        </p:nvSpPr>
        <p:spPr/>
        <p:txBody>
          <a:bodyPr/>
          <a:lstStyle/>
          <a:p>
            <a:fld id="{789E0ACC-CBD4-47F5-B5BF-88DC2ADACF5E}" type="datetimeFigureOut">
              <a:rPr lang="en-US" smtClean="0"/>
              <a:t>4/24/2024</a:t>
            </a:fld>
            <a:endParaRPr lang="en-US"/>
          </a:p>
        </p:txBody>
      </p:sp>
      <p:sp>
        <p:nvSpPr>
          <p:cNvPr id="6" name="Footer Placeholder 5">
            <a:extLst>
              <a:ext uri="{FF2B5EF4-FFF2-40B4-BE49-F238E27FC236}">
                <a16:creationId xmlns:a16="http://schemas.microsoft.com/office/drawing/2014/main" id="{413AA1C6-21DD-D502-5E18-16AE2052E88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7AE097E-1BAE-045F-4167-2FCAC9E69AA8}"/>
              </a:ext>
            </a:extLst>
          </p:cNvPr>
          <p:cNvSpPr>
            <a:spLocks noGrp="1"/>
          </p:cNvSpPr>
          <p:nvPr>
            <p:ph type="sldNum" sz="quarter" idx="12"/>
          </p:nvPr>
        </p:nvSpPr>
        <p:spPr/>
        <p:txBody>
          <a:bodyPr/>
          <a:lstStyle/>
          <a:p>
            <a:fld id="{5301A153-2151-40DE-97FD-CEDDB5978E6D}" type="slidenum">
              <a:rPr lang="en-US" smtClean="0"/>
              <a:t>‹#›</a:t>
            </a:fld>
            <a:endParaRPr lang="en-US"/>
          </a:p>
        </p:txBody>
      </p:sp>
    </p:spTree>
    <p:extLst>
      <p:ext uri="{BB962C8B-B14F-4D97-AF65-F5344CB8AC3E}">
        <p14:creationId xmlns:p14="http://schemas.microsoft.com/office/powerpoint/2010/main" val="202963096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DE3A2B-13B3-1FB6-AA37-3332F4CFDE1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FC7F06D-466D-03EC-EA1E-77E31DC40D9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22261BA-1CF6-B82A-AA70-0464C036169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A4FC39E-A2FB-B966-FD40-26AD727F6B1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EDBC145-45F2-3158-538B-0DD159E86B7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10F39E7-3CFD-FB56-694A-8F06AF63F540}"/>
              </a:ext>
            </a:extLst>
          </p:cNvPr>
          <p:cNvSpPr>
            <a:spLocks noGrp="1"/>
          </p:cNvSpPr>
          <p:nvPr>
            <p:ph type="dt" sz="half" idx="10"/>
          </p:nvPr>
        </p:nvSpPr>
        <p:spPr/>
        <p:txBody>
          <a:bodyPr/>
          <a:lstStyle/>
          <a:p>
            <a:fld id="{789E0ACC-CBD4-47F5-B5BF-88DC2ADACF5E}" type="datetimeFigureOut">
              <a:rPr lang="en-US" smtClean="0"/>
              <a:t>4/24/2024</a:t>
            </a:fld>
            <a:endParaRPr lang="en-US"/>
          </a:p>
        </p:txBody>
      </p:sp>
      <p:sp>
        <p:nvSpPr>
          <p:cNvPr id="8" name="Footer Placeholder 7">
            <a:extLst>
              <a:ext uri="{FF2B5EF4-FFF2-40B4-BE49-F238E27FC236}">
                <a16:creationId xmlns:a16="http://schemas.microsoft.com/office/drawing/2014/main" id="{9E4CC95D-53FB-ADAF-5878-AD6110FB3DE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6EE166C-B193-6F5E-6A87-93EF65BE4CBD}"/>
              </a:ext>
            </a:extLst>
          </p:cNvPr>
          <p:cNvSpPr>
            <a:spLocks noGrp="1"/>
          </p:cNvSpPr>
          <p:nvPr>
            <p:ph type="sldNum" sz="quarter" idx="12"/>
          </p:nvPr>
        </p:nvSpPr>
        <p:spPr/>
        <p:txBody>
          <a:bodyPr/>
          <a:lstStyle/>
          <a:p>
            <a:fld id="{5301A153-2151-40DE-97FD-CEDDB5978E6D}" type="slidenum">
              <a:rPr lang="en-US" smtClean="0"/>
              <a:t>‹#›</a:t>
            </a:fld>
            <a:endParaRPr lang="en-US"/>
          </a:p>
        </p:txBody>
      </p:sp>
    </p:spTree>
    <p:extLst>
      <p:ext uri="{BB962C8B-B14F-4D97-AF65-F5344CB8AC3E}">
        <p14:creationId xmlns:p14="http://schemas.microsoft.com/office/powerpoint/2010/main" val="2416424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307F88-E26D-D8F3-4A21-6B193206695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EA01C57-4813-004F-4D60-0901991E1A82}"/>
              </a:ext>
            </a:extLst>
          </p:cNvPr>
          <p:cNvSpPr>
            <a:spLocks noGrp="1"/>
          </p:cNvSpPr>
          <p:nvPr>
            <p:ph type="dt" sz="half" idx="10"/>
          </p:nvPr>
        </p:nvSpPr>
        <p:spPr/>
        <p:txBody>
          <a:bodyPr/>
          <a:lstStyle/>
          <a:p>
            <a:fld id="{789E0ACC-CBD4-47F5-B5BF-88DC2ADACF5E}" type="datetimeFigureOut">
              <a:rPr lang="en-US" smtClean="0"/>
              <a:t>4/24/2024</a:t>
            </a:fld>
            <a:endParaRPr lang="en-US"/>
          </a:p>
        </p:txBody>
      </p:sp>
      <p:sp>
        <p:nvSpPr>
          <p:cNvPr id="4" name="Footer Placeholder 3">
            <a:extLst>
              <a:ext uri="{FF2B5EF4-FFF2-40B4-BE49-F238E27FC236}">
                <a16:creationId xmlns:a16="http://schemas.microsoft.com/office/drawing/2014/main" id="{86162BD8-46E4-2B88-9636-0935F7D4587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DF1BBE2-34AD-4FF2-19F9-BA032C1167BB}"/>
              </a:ext>
            </a:extLst>
          </p:cNvPr>
          <p:cNvSpPr>
            <a:spLocks noGrp="1"/>
          </p:cNvSpPr>
          <p:nvPr>
            <p:ph type="sldNum" sz="quarter" idx="12"/>
          </p:nvPr>
        </p:nvSpPr>
        <p:spPr/>
        <p:txBody>
          <a:bodyPr/>
          <a:lstStyle/>
          <a:p>
            <a:fld id="{5301A153-2151-40DE-97FD-CEDDB5978E6D}" type="slidenum">
              <a:rPr lang="en-US" smtClean="0"/>
              <a:t>‹#›</a:t>
            </a:fld>
            <a:endParaRPr lang="en-US"/>
          </a:p>
        </p:txBody>
      </p:sp>
    </p:spTree>
    <p:extLst>
      <p:ext uri="{BB962C8B-B14F-4D97-AF65-F5344CB8AC3E}">
        <p14:creationId xmlns:p14="http://schemas.microsoft.com/office/powerpoint/2010/main" val="71694723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FB7593B-B631-AF2E-5A6F-1B91649C00BF}"/>
              </a:ext>
            </a:extLst>
          </p:cNvPr>
          <p:cNvSpPr>
            <a:spLocks noGrp="1"/>
          </p:cNvSpPr>
          <p:nvPr>
            <p:ph type="dt" sz="half" idx="10"/>
          </p:nvPr>
        </p:nvSpPr>
        <p:spPr/>
        <p:txBody>
          <a:bodyPr/>
          <a:lstStyle/>
          <a:p>
            <a:fld id="{789E0ACC-CBD4-47F5-B5BF-88DC2ADACF5E}" type="datetimeFigureOut">
              <a:rPr lang="en-US" smtClean="0"/>
              <a:t>4/24/2024</a:t>
            </a:fld>
            <a:endParaRPr lang="en-US"/>
          </a:p>
        </p:txBody>
      </p:sp>
      <p:sp>
        <p:nvSpPr>
          <p:cNvPr id="3" name="Footer Placeholder 2">
            <a:extLst>
              <a:ext uri="{FF2B5EF4-FFF2-40B4-BE49-F238E27FC236}">
                <a16:creationId xmlns:a16="http://schemas.microsoft.com/office/drawing/2014/main" id="{C546042A-0F98-8894-3179-071F920A2E5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B6F2D6C-E74A-0027-4343-0B62B119151A}"/>
              </a:ext>
            </a:extLst>
          </p:cNvPr>
          <p:cNvSpPr>
            <a:spLocks noGrp="1"/>
          </p:cNvSpPr>
          <p:nvPr>
            <p:ph type="sldNum" sz="quarter" idx="12"/>
          </p:nvPr>
        </p:nvSpPr>
        <p:spPr/>
        <p:txBody>
          <a:bodyPr/>
          <a:lstStyle/>
          <a:p>
            <a:fld id="{5301A153-2151-40DE-97FD-CEDDB5978E6D}" type="slidenum">
              <a:rPr lang="en-US" smtClean="0"/>
              <a:t>‹#›</a:t>
            </a:fld>
            <a:endParaRPr lang="en-US"/>
          </a:p>
        </p:txBody>
      </p:sp>
    </p:spTree>
    <p:extLst>
      <p:ext uri="{BB962C8B-B14F-4D97-AF65-F5344CB8AC3E}">
        <p14:creationId xmlns:p14="http://schemas.microsoft.com/office/powerpoint/2010/main" val="233761867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022E04-FDBF-30E9-A78D-46D073F2CD9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0D0171E-272B-5CD8-5A89-E58D266EC96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D5131BB-E61E-45D0-27A1-601A051D634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1141044-8EC4-F940-8564-F8E746148783}"/>
              </a:ext>
            </a:extLst>
          </p:cNvPr>
          <p:cNvSpPr>
            <a:spLocks noGrp="1"/>
          </p:cNvSpPr>
          <p:nvPr>
            <p:ph type="dt" sz="half" idx="10"/>
          </p:nvPr>
        </p:nvSpPr>
        <p:spPr/>
        <p:txBody>
          <a:bodyPr/>
          <a:lstStyle/>
          <a:p>
            <a:fld id="{789E0ACC-CBD4-47F5-B5BF-88DC2ADACF5E}" type="datetimeFigureOut">
              <a:rPr lang="en-US" smtClean="0"/>
              <a:t>4/24/2024</a:t>
            </a:fld>
            <a:endParaRPr lang="en-US"/>
          </a:p>
        </p:txBody>
      </p:sp>
      <p:sp>
        <p:nvSpPr>
          <p:cNvPr id="6" name="Footer Placeholder 5">
            <a:extLst>
              <a:ext uri="{FF2B5EF4-FFF2-40B4-BE49-F238E27FC236}">
                <a16:creationId xmlns:a16="http://schemas.microsoft.com/office/drawing/2014/main" id="{DB32CB00-61A7-A4B7-F87B-088D8EC56FB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1524F4E-33CE-A041-A8FE-563D4FD9D4C6}"/>
              </a:ext>
            </a:extLst>
          </p:cNvPr>
          <p:cNvSpPr>
            <a:spLocks noGrp="1"/>
          </p:cNvSpPr>
          <p:nvPr>
            <p:ph type="sldNum" sz="quarter" idx="12"/>
          </p:nvPr>
        </p:nvSpPr>
        <p:spPr/>
        <p:txBody>
          <a:bodyPr/>
          <a:lstStyle/>
          <a:p>
            <a:fld id="{5301A153-2151-40DE-97FD-CEDDB5978E6D}" type="slidenum">
              <a:rPr lang="en-US" smtClean="0"/>
              <a:t>‹#›</a:t>
            </a:fld>
            <a:endParaRPr lang="en-US"/>
          </a:p>
        </p:txBody>
      </p:sp>
    </p:spTree>
    <p:extLst>
      <p:ext uri="{BB962C8B-B14F-4D97-AF65-F5344CB8AC3E}">
        <p14:creationId xmlns:p14="http://schemas.microsoft.com/office/powerpoint/2010/main" val="13552381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cxnSp>
        <p:nvCxnSpPr>
          <p:cNvPr id="25" name="Google Shape;179;p32">
            <a:extLst>
              <a:ext uri="{FF2B5EF4-FFF2-40B4-BE49-F238E27FC236}">
                <a16:creationId xmlns:a16="http://schemas.microsoft.com/office/drawing/2014/main" id="{CF1B5B01-0DDB-3EE3-B17C-F64BAB3929F3}"/>
              </a:ext>
            </a:extLst>
          </p:cNvPr>
          <p:cNvCxnSpPr/>
          <p:nvPr/>
        </p:nvCxnSpPr>
        <p:spPr>
          <a:xfrm rot="10800000">
            <a:off x="6536700" y="1322491"/>
            <a:ext cx="366000" cy="0"/>
          </a:xfrm>
          <a:prstGeom prst="straightConnector1">
            <a:avLst/>
          </a:prstGeom>
          <a:noFill/>
          <a:ln w="19050" cap="flat" cmpd="sng">
            <a:solidFill>
              <a:schemeClr val="accent1"/>
            </a:solidFill>
            <a:prstDash val="solid"/>
            <a:round/>
            <a:headEnd type="none" w="med" len="med"/>
            <a:tailEnd type="none" w="med" len="med"/>
          </a:ln>
        </p:spPr>
      </p:cxnSp>
      <p:cxnSp>
        <p:nvCxnSpPr>
          <p:cNvPr id="26" name="Google Shape;180;p32">
            <a:extLst>
              <a:ext uri="{FF2B5EF4-FFF2-40B4-BE49-F238E27FC236}">
                <a16:creationId xmlns:a16="http://schemas.microsoft.com/office/drawing/2014/main" id="{26CC5285-4AA4-AAAD-7A3E-066DC1616699}"/>
              </a:ext>
            </a:extLst>
          </p:cNvPr>
          <p:cNvCxnSpPr/>
          <p:nvPr/>
        </p:nvCxnSpPr>
        <p:spPr>
          <a:xfrm rot="10800000">
            <a:off x="6536700" y="2360166"/>
            <a:ext cx="366000" cy="0"/>
          </a:xfrm>
          <a:prstGeom prst="straightConnector1">
            <a:avLst/>
          </a:prstGeom>
          <a:noFill/>
          <a:ln w="19050" cap="flat" cmpd="sng">
            <a:solidFill>
              <a:schemeClr val="accent1"/>
            </a:solidFill>
            <a:prstDash val="solid"/>
            <a:round/>
            <a:headEnd type="none" w="med" len="med"/>
            <a:tailEnd type="none" w="med" len="med"/>
          </a:ln>
        </p:spPr>
      </p:cxnSp>
      <p:cxnSp>
        <p:nvCxnSpPr>
          <p:cNvPr id="27" name="Google Shape;181;p32">
            <a:extLst>
              <a:ext uri="{FF2B5EF4-FFF2-40B4-BE49-F238E27FC236}">
                <a16:creationId xmlns:a16="http://schemas.microsoft.com/office/drawing/2014/main" id="{155064EC-E89B-E57E-99EE-C0095A7C062C}"/>
              </a:ext>
            </a:extLst>
          </p:cNvPr>
          <p:cNvCxnSpPr/>
          <p:nvPr/>
        </p:nvCxnSpPr>
        <p:spPr>
          <a:xfrm rot="10800000">
            <a:off x="6536700" y="3420122"/>
            <a:ext cx="366000" cy="0"/>
          </a:xfrm>
          <a:prstGeom prst="straightConnector1">
            <a:avLst/>
          </a:prstGeom>
          <a:noFill/>
          <a:ln w="19050" cap="flat" cmpd="sng">
            <a:solidFill>
              <a:schemeClr val="accent1"/>
            </a:solidFill>
            <a:prstDash val="solid"/>
            <a:round/>
            <a:headEnd type="none" w="med" len="med"/>
            <a:tailEnd type="none" w="med" len="med"/>
          </a:ln>
        </p:spPr>
      </p:cxnSp>
      <p:cxnSp>
        <p:nvCxnSpPr>
          <p:cNvPr id="28" name="Google Shape;182;p32">
            <a:extLst>
              <a:ext uri="{FF2B5EF4-FFF2-40B4-BE49-F238E27FC236}">
                <a16:creationId xmlns:a16="http://schemas.microsoft.com/office/drawing/2014/main" id="{E8F2F618-737D-0DE1-F7BE-DC93558705BF}"/>
              </a:ext>
            </a:extLst>
          </p:cNvPr>
          <p:cNvCxnSpPr/>
          <p:nvPr/>
        </p:nvCxnSpPr>
        <p:spPr>
          <a:xfrm rot="10800000">
            <a:off x="6536700" y="4456176"/>
            <a:ext cx="366000" cy="0"/>
          </a:xfrm>
          <a:prstGeom prst="straightConnector1">
            <a:avLst/>
          </a:prstGeom>
          <a:noFill/>
          <a:ln w="19050" cap="flat" cmpd="sng">
            <a:solidFill>
              <a:schemeClr val="accent1"/>
            </a:solidFill>
            <a:prstDash val="solid"/>
            <a:round/>
            <a:headEnd type="none" w="med" len="med"/>
            <a:tailEnd type="none" w="med" len="med"/>
          </a:ln>
        </p:spPr>
      </p:cxnSp>
      <p:sp>
        <p:nvSpPr>
          <p:cNvPr id="33" name="Google Shape;169;p32">
            <a:extLst>
              <a:ext uri="{FF2B5EF4-FFF2-40B4-BE49-F238E27FC236}">
                <a16:creationId xmlns:a16="http://schemas.microsoft.com/office/drawing/2014/main" id="{3331921F-D095-6883-8D4F-235365257225}"/>
              </a:ext>
            </a:extLst>
          </p:cNvPr>
          <p:cNvSpPr txBox="1">
            <a:spLocks/>
          </p:cNvSpPr>
          <p:nvPr/>
        </p:nvSpPr>
        <p:spPr>
          <a:xfrm>
            <a:off x="5693700" y="1067602"/>
            <a:ext cx="1160400" cy="577800"/>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SzPts val="4800"/>
              <a:buFont typeface="Abel"/>
              <a:buNone/>
              <a:defRPr sz="4800" b="1" i="0" u="none" strike="noStrike" cap="none">
                <a:solidFill>
                  <a:schemeClr val="accent1"/>
                </a:solidFill>
                <a:latin typeface="Abel"/>
                <a:ea typeface="Abel"/>
                <a:cs typeface="Abel"/>
                <a:sym typeface="Abel"/>
              </a:defRPr>
            </a:lvl1pPr>
            <a:lvl2pPr marR="0" lvl="1" algn="l" rtl="0">
              <a:lnSpc>
                <a:spcPct val="100000"/>
              </a:lnSpc>
              <a:spcBef>
                <a:spcPts val="0"/>
              </a:spcBef>
              <a:spcAft>
                <a:spcPts val="0"/>
              </a:spcAft>
              <a:buClr>
                <a:srgbClr val="000000"/>
              </a:buClr>
              <a:buSzPts val="4800"/>
              <a:buFont typeface="Fira Sans Extra Condensed Medium"/>
              <a:buNone/>
              <a:defRPr sz="4800" b="1" i="0" u="none" strike="noStrike" cap="none">
                <a:solidFill>
                  <a:srgbClr val="000000"/>
                </a:solidFill>
                <a:latin typeface="Fira Sans Extra Condensed Medium"/>
                <a:ea typeface="Fira Sans Extra Condensed Medium"/>
                <a:cs typeface="Fira Sans Extra Condensed Medium"/>
                <a:sym typeface="Fira Sans Extra Condensed Medium"/>
              </a:defRPr>
            </a:lvl2pPr>
            <a:lvl3pPr marR="0" lvl="2" algn="l" rtl="0">
              <a:lnSpc>
                <a:spcPct val="100000"/>
              </a:lnSpc>
              <a:spcBef>
                <a:spcPts val="0"/>
              </a:spcBef>
              <a:spcAft>
                <a:spcPts val="0"/>
              </a:spcAft>
              <a:buClr>
                <a:srgbClr val="000000"/>
              </a:buClr>
              <a:buSzPts val="4800"/>
              <a:buFont typeface="Fira Sans Extra Condensed Medium"/>
              <a:buNone/>
              <a:defRPr sz="4800" b="1" i="0" u="none" strike="noStrike" cap="none">
                <a:solidFill>
                  <a:srgbClr val="000000"/>
                </a:solidFill>
                <a:latin typeface="Fira Sans Extra Condensed Medium"/>
                <a:ea typeface="Fira Sans Extra Condensed Medium"/>
                <a:cs typeface="Fira Sans Extra Condensed Medium"/>
                <a:sym typeface="Fira Sans Extra Condensed Medium"/>
              </a:defRPr>
            </a:lvl3pPr>
            <a:lvl4pPr marR="0" lvl="3" algn="l" rtl="0">
              <a:lnSpc>
                <a:spcPct val="100000"/>
              </a:lnSpc>
              <a:spcBef>
                <a:spcPts val="0"/>
              </a:spcBef>
              <a:spcAft>
                <a:spcPts val="0"/>
              </a:spcAft>
              <a:buClr>
                <a:srgbClr val="000000"/>
              </a:buClr>
              <a:buSzPts val="4800"/>
              <a:buFont typeface="Fira Sans Extra Condensed Medium"/>
              <a:buNone/>
              <a:defRPr sz="4800" b="1" i="0" u="none" strike="noStrike" cap="none">
                <a:solidFill>
                  <a:srgbClr val="000000"/>
                </a:solidFill>
                <a:latin typeface="Fira Sans Extra Condensed Medium"/>
                <a:ea typeface="Fira Sans Extra Condensed Medium"/>
                <a:cs typeface="Fira Sans Extra Condensed Medium"/>
                <a:sym typeface="Fira Sans Extra Condensed Medium"/>
              </a:defRPr>
            </a:lvl4pPr>
            <a:lvl5pPr marR="0" lvl="4" algn="l" rtl="0">
              <a:lnSpc>
                <a:spcPct val="100000"/>
              </a:lnSpc>
              <a:spcBef>
                <a:spcPts val="0"/>
              </a:spcBef>
              <a:spcAft>
                <a:spcPts val="0"/>
              </a:spcAft>
              <a:buClr>
                <a:srgbClr val="000000"/>
              </a:buClr>
              <a:buSzPts val="4800"/>
              <a:buFont typeface="Fira Sans Extra Condensed Medium"/>
              <a:buNone/>
              <a:defRPr sz="4800" b="1" i="0" u="none" strike="noStrike" cap="none">
                <a:solidFill>
                  <a:srgbClr val="000000"/>
                </a:solidFill>
                <a:latin typeface="Fira Sans Extra Condensed Medium"/>
                <a:ea typeface="Fira Sans Extra Condensed Medium"/>
                <a:cs typeface="Fira Sans Extra Condensed Medium"/>
                <a:sym typeface="Fira Sans Extra Condensed Medium"/>
              </a:defRPr>
            </a:lvl5pPr>
            <a:lvl6pPr marR="0" lvl="5" algn="l" rtl="0">
              <a:lnSpc>
                <a:spcPct val="100000"/>
              </a:lnSpc>
              <a:spcBef>
                <a:spcPts val="0"/>
              </a:spcBef>
              <a:spcAft>
                <a:spcPts val="0"/>
              </a:spcAft>
              <a:buClr>
                <a:srgbClr val="000000"/>
              </a:buClr>
              <a:buSzPts val="4800"/>
              <a:buFont typeface="Fira Sans Extra Condensed Medium"/>
              <a:buNone/>
              <a:defRPr sz="4800" b="1" i="0" u="none" strike="noStrike" cap="none">
                <a:solidFill>
                  <a:srgbClr val="000000"/>
                </a:solidFill>
                <a:latin typeface="Fira Sans Extra Condensed Medium"/>
                <a:ea typeface="Fira Sans Extra Condensed Medium"/>
                <a:cs typeface="Fira Sans Extra Condensed Medium"/>
                <a:sym typeface="Fira Sans Extra Condensed Medium"/>
              </a:defRPr>
            </a:lvl6pPr>
            <a:lvl7pPr marR="0" lvl="6" algn="l" rtl="0">
              <a:lnSpc>
                <a:spcPct val="100000"/>
              </a:lnSpc>
              <a:spcBef>
                <a:spcPts val="0"/>
              </a:spcBef>
              <a:spcAft>
                <a:spcPts val="0"/>
              </a:spcAft>
              <a:buClr>
                <a:srgbClr val="000000"/>
              </a:buClr>
              <a:buSzPts val="4800"/>
              <a:buFont typeface="Fira Sans Extra Condensed Medium"/>
              <a:buNone/>
              <a:defRPr sz="4800" b="1" i="0" u="none" strike="noStrike" cap="none">
                <a:solidFill>
                  <a:srgbClr val="000000"/>
                </a:solidFill>
                <a:latin typeface="Fira Sans Extra Condensed Medium"/>
                <a:ea typeface="Fira Sans Extra Condensed Medium"/>
                <a:cs typeface="Fira Sans Extra Condensed Medium"/>
                <a:sym typeface="Fira Sans Extra Condensed Medium"/>
              </a:defRPr>
            </a:lvl7pPr>
            <a:lvl8pPr marR="0" lvl="7" algn="l" rtl="0">
              <a:lnSpc>
                <a:spcPct val="100000"/>
              </a:lnSpc>
              <a:spcBef>
                <a:spcPts val="0"/>
              </a:spcBef>
              <a:spcAft>
                <a:spcPts val="0"/>
              </a:spcAft>
              <a:buClr>
                <a:srgbClr val="000000"/>
              </a:buClr>
              <a:buSzPts val="4800"/>
              <a:buFont typeface="Fira Sans Extra Condensed Medium"/>
              <a:buNone/>
              <a:defRPr sz="4800" b="1" i="0" u="none" strike="noStrike" cap="none">
                <a:solidFill>
                  <a:srgbClr val="000000"/>
                </a:solidFill>
                <a:latin typeface="Fira Sans Extra Condensed Medium"/>
                <a:ea typeface="Fira Sans Extra Condensed Medium"/>
                <a:cs typeface="Fira Sans Extra Condensed Medium"/>
                <a:sym typeface="Fira Sans Extra Condensed Medium"/>
              </a:defRPr>
            </a:lvl8pPr>
            <a:lvl9pPr marR="0" lvl="8" algn="l" rtl="0">
              <a:lnSpc>
                <a:spcPct val="100000"/>
              </a:lnSpc>
              <a:spcBef>
                <a:spcPts val="0"/>
              </a:spcBef>
              <a:spcAft>
                <a:spcPts val="0"/>
              </a:spcAft>
              <a:buClr>
                <a:srgbClr val="000000"/>
              </a:buClr>
              <a:buSzPts val="4800"/>
              <a:buFont typeface="Fira Sans Extra Condensed Medium"/>
              <a:buNone/>
              <a:defRPr sz="4800" b="1" i="0" u="none" strike="noStrike" cap="none">
                <a:solidFill>
                  <a:srgbClr val="000000"/>
                </a:solidFill>
                <a:latin typeface="Fira Sans Extra Condensed Medium"/>
                <a:ea typeface="Fira Sans Extra Condensed Medium"/>
                <a:cs typeface="Fira Sans Extra Condensed Medium"/>
                <a:sym typeface="Fira Sans Extra Condensed Medium"/>
              </a:defRPr>
            </a:lvl9pPr>
          </a:lstStyle>
          <a:p>
            <a:pPr marL="0" marR="0" lvl="0" indent="0" algn="l" defTabSz="914400" rtl="0" eaLnBrk="1" fontAlgn="auto" latinLnBrk="0" hangingPunct="1">
              <a:lnSpc>
                <a:spcPct val="100000"/>
              </a:lnSpc>
              <a:spcBef>
                <a:spcPts val="0"/>
              </a:spcBef>
              <a:spcAft>
                <a:spcPts val="0"/>
              </a:spcAft>
              <a:buClr>
                <a:srgbClr val="000000"/>
              </a:buClr>
              <a:buSzPts val="4800"/>
              <a:buFont typeface="Abel"/>
              <a:buNone/>
              <a:tabLst/>
              <a:defRPr/>
            </a:pPr>
            <a:r>
              <a:rPr kumimoji="0" lang="en" sz="4800" b="1" i="0" u="none" strike="noStrike" kern="0" cap="none" spc="0" normalizeH="0" baseline="0" noProof="0" dirty="0">
                <a:ln>
                  <a:noFill/>
                </a:ln>
                <a:solidFill>
                  <a:srgbClr val="002060"/>
                </a:solidFill>
                <a:effectLst/>
                <a:uLnTx/>
                <a:uFillTx/>
                <a:latin typeface="Abel"/>
                <a:sym typeface="Abel"/>
              </a:rPr>
              <a:t>01</a:t>
            </a:r>
          </a:p>
        </p:txBody>
      </p:sp>
      <p:sp>
        <p:nvSpPr>
          <p:cNvPr id="34" name="Google Shape;171;p32">
            <a:extLst>
              <a:ext uri="{FF2B5EF4-FFF2-40B4-BE49-F238E27FC236}">
                <a16:creationId xmlns:a16="http://schemas.microsoft.com/office/drawing/2014/main" id="{6A5AF529-EC3D-0BC7-42F8-FD45120A07B3}"/>
              </a:ext>
            </a:extLst>
          </p:cNvPr>
          <p:cNvSpPr txBox="1">
            <a:spLocks/>
          </p:cNvSpPr>
          <p:nvPr/>
        </p:nvSpPr>
        <p:spPr>
          <a:xfrm>
            <a:off x="5693700" y="2105277"/>
            <a:ext cx="1160400" cy="577800"/>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SzPts val="4800"/>
              <a:buFont typeface="Abel"/>
              <a:buNone/>
              <a:defRPr sz="4800" b="1" i="0" u="none" strike="noStrike" cap="none">
                <a:solidFill>
                  <a:schemeClr val="accent1"/>
                </a:solidFill>
                <a:latin typeface="Abel"/>
                <a:ea typeface="Abel"/>
                <a:cs typeface="Abel"/>
                <a:sym typeface="Abel"/>
              </a:defRPr>
            </a:lvl1pPr>
            <a:lvl2pPr marR="0" lvl="1" algn="l" rtl="0">
              <a:lnSpc>
                <a:spcPct val="100000"/>
              </a:lnSpc>
              <a:spcBef>
                <a:spcPts val="0"/>
              </a:spcBef>
              <a:spcAft>
                <a:spcPts val="0"/>
              </a:spcAft>
              <a:buClr>
                <a:srgbClr val="000000"/>
              </a:buClr>
              <a:buSzPts val="4800"/>
              <a:buFont typeface="Fira Sans Extra Condensed Medium"/>
              <a:buNone/>
              <a:defRPr sz="4800" b="1" i="0" u="none" strike="noStrike" cap="none">
                <a:solidFill>
                  <a:srgbClr val="000000"/>
                </a:solidFill>
                <a:latin typeface="Fira Sans Extra Condensed Medium"/>
                <a:ea typeface="Fira Sans Extra Condensed Medium"/>
                <a:cs typeface="Fira Sans Extra Condensed Medium"/>
                <a:sym typeface="Fira Sans Extra Condensed Medium"/>
              </a:defRPr>
            </a:lvl2pPr>
            <a:lvl3pPr marR="0" lvl="2" algn="l" rtl="0">
              <a:lnSpc>
                <a:spcPct val="100000"/>
              </a:lnSpc>
              <a:spcBef>
                <a:spcPts val="0"/>
              </a:spcBef>
              <a:spcAft>
                <a:spcPts val="0"/>
              </a:spcAft>
              <a:buClr>
                <a:srgbClr val="000000"/>
              </a:buClr>
              <a:buSzPts val="4800"/>
              <a:buFont typeface="Fira Sans Extra Condensed Medium"/>
              <a:buNone/>
              <a:defRPr sz="4800" b="1" i="0" u="none" strike="noStrike" cap="none">
                <a:solidFill>
                  <a:srgbClr val="000000"/>
                </a:solidFill>
                <a:latin typeface="Fira Sans Extra Condensed Medium"/>
                <a:ea typeface="Fira Sans Extra Condensed Medium"/>
                <a:cs typeface="Fira Sans Extra Condensed Medium"/>
                <a:sym typeface="Fira Sans Extra Condensed Medium"/>
              </a:defRPr>
            </a:lvl3pPr>
            <a:lvl4pPr marR="0" lvl="3" algn="l" rtl="0">
              <a:lnSpc>
                <a:spcPct val="100000"/>
              </a:lnSpc>
              <a:spcBef>
                <a:spcPts val="0"/>
              </a:spcBef>
              <a:spcAft>
                <a:spcPts val="0"/>
              </a:spcAft>
              <a:buClr>
                <a:srgbClr val="000000"/>
              </a:buClr>
              <a:buSzPts val="4800"/>
              <a:buFont typeface="Fira Sans Extra Condensed Medium"/>
              <a:buNone/>
              <a:defRPr sz="4800" b="1" i="0" u="none" strike="noStrike" cap="none">
                <a:solidFill>
                  <a:srgbClr val="000000"/>
                </a:solidFill>
                <a:latin typeface="Fira Sans Extra Condensed Medium"/>
                <a:ea typeface="Fira Sans Extra Condensed Medium"/>
                <a:cs typeface="Fira Sans Extra Condensed Medium"/>
                <a:sym typeface="Fira Sans Extra Condensed Medium"/>
              </a:defRPr>
            </a:lvl4pPr>
            <a:lvl5pPr marR="0" lvl="4" algn="l" rtl="0">
              <a:lnSpc>
                <a:spcPct val="100000"/>
              </a:lnSpc>
              <a:spcBef>
                <a:spcPts val="0"/>
              </a:spcBef>
              <a:spcAft>
                <a:spcPts val="0"/>
              </a:spcAft>
              <a:buClr>
                <a:srgbClr val="000000"/>
              </a:buClr>
              <a:buSzPts val="4800"/>
              <a:buFont typeface="Fira Sans Extra Condensed Medium"/>
              <a:buNone/>
              <a:defRPr sz="4800" b="1" i="0" u="none" strike="noStrike" cap="none">
                <a:solidFill>
                  <a:srgbClr val="000000"/>
                </a:solidFill>
                <a:latin typeface="Fira Sans Extra Condensed Medium"/>
                <a:ea typeface="Fira Sans Extra Condensed Medium"/>
                <a:cs typeface="Fira Sans Extra Condensed Medium"/>
                <a:sym typeface="Fira Sans Extra Condensed Medium"/>
              </a:defRPr>
            </a:lvl5pPr>
            <a:lvl6pPr marR="0" lvl="5" algn="l" rtl="0">
              <a:lnSpc>
                <a:spcPct val="100000"/>
              </a:lnSpc>
              <a:spcBef>
                <a:spcPts val="0"/>
              </a:spcBef>
              <a:spcAft>
                <a:spcPts val="0"/>
              </a:spcAft>
              <a:buClr>
                <a:srgbClr val="000000"/>
              </a:buClr>
              <a:buSzPts val="4800"/>
              <a:buFont typeface="Fira Sans Extra Condensed Medium"/>
              <a:buNone/>
              <a:defRPr sz="4800" b="1" i="0" u="none" strike="noStrike" cap="none">
                <a:solidFill>
                  <a:srgbClr val="000000"/>
                </a:solidFill>
                <a:latin typeface="Fira Sans Extra Condensed Medium"/>
                <a:ea typeface="Fira Sans Extra Condensed Medium"/>
                <a:cs typeface="Fira Sans Extra Condensed Medium"/>
                <a:sym typeface="Fira Sans Extra Condensed Medium"/>
              </a:defRPr>
            </a:lvl6pPr>
            <a:lvl7pPr marR="0" lvl="6" algn="l" rtl="0">
              <a:lnSpc>
                <a:spcPct val="100000"/>
              </a:lnSpc>
              <a:spcBef>
                <a:spcPts val="0"/>
              </a:spcBef>
              <a:spcAft>
                <a:spcPts val="0"/>
              </a:spcAft>
              <a:buClr>
                <a:srgbClr val="000000"/>
              </a:buClr>
              <a:buSzPts val="4800"/>
              <a:buFont typeface="Fira Sans Extra Condensed Medium"/>
              <a:buNone/>
              <a:defRPr sz="4800" b="1" i="0" u="none" strike="noStrike" cap="none">
                <a:solidFill>
                  <a:srgbClr val="000000"/>
                </a:solidFill>
                <a:latin typeface="Fira Sans Extra Condensed Medium"/>
                <a:ea typeface="Fira Sans Extra Condensed Medium"/>
                <a:cs typeface="Fira Sans Extra Condensed Medium"/>
                <a:sym typeface="Fira Sans Extra Condensed Medium"/>
              </a:defRPr>
            </a:lvl7pPr>
            <a:lvl8pPr marR="0" lvl="7" algn="l" rtl="0">
              <a:lnSpc>
                <a:spcPct val="100000"/>
              </a:lnSpc>
              <a:spcBef>
                <a:spcPts val="0"/>
              </a:spcBef>
              <a:spcAft>
                <a:spcPts val="0"/>
              </a:spcAft>
              <a:buClr>
                <a:srgbClr val="000000"/>
              </a:buClr>
              <a:buSzPts val="4800"/>
              <a:buFont typeface="Fira Sans Extra Condensed Medium"/>
              <a:buNone/>
              <a:defRPr sz="4800" b="1" i="0" u="none" strike="noStrike" cap="none">
                <a:solidFill>
                  <a:srgbClr val="000000"/>
                </a:solidFill>
                <a:latin typeface="Fira Sans Extra Condensed Medium"/>
                <a:ea typeface="Fira Sans Extra Condensed Medium"/>
                <a:cs typeface="Fira Sans Extra Condensed Medium"/>
                <a:sym typeface="Fira Sans Extra Condensed Medium"/>
              </a:defRPr>
            </a:lvl8pPr>
            <a:lvl9pPr marR="0" lvl="8" algn="l" rtl="0">
              <a:lnSpc>
                <a:spcPct val="100000"/>
              </a:lnSpc>
              <a:spcBef>
                <a:spcPts val="0"/>
              </a:spcBef>
              <a:spcAft>
                <a:spcPts val="0"/>
              </a:spcAft>
              <a:buClr>
                <a:srgbClr val="000000"/>
              </a:buClr>
              <a:buSzPts val="4800"/>
              <a:buFont typeface="Fira Sans Extra Condensed Medium"/>
              <a:buNone/>
              <a:defRPr sz="4800" b="1" i="0" u="none" strike="noStrike" cap="none">
                <a:solidFill>
                  <a:srgbClr val="000000"/>
                </a:solidFill>
                <a:latin typeface="Fira Sans Extra Condensed Medium"/>
                <a:ea typeface="Fira Sans Extra Condensed Medium"/>
                <a:cs typeface="Fira Sans Extra Condensed Medium"/>
                <a:sym typeface="Fira Sans Extra Condensed Medium"/>
              </a:defRPr>
            </a:lvl9pPr>
          </a:lstStyle>
          <a:p>
            <a:pPr marL="0" marR="0" lvl="0" indent="0" algn="l" defTabSz="914400" rtl="0" eaLnBrk="1" fontAlgn="auto" latinLnBrk="0" hangingPunct="1">
              <a:lnSpc>
                <a:spcPct val="100000"/>
              </a:lnSpc>
              <a:spcBef>
                <a:spcPts val="0"/>
              </a:spcBef>
              <a:spcAft>
                <a:spcPts val="0"/>
              </a:spcAft>
              <a:buClr>
                <a:srgbClr val="000000"/>
              </a:buClr>
              <a:buSzPts val="4800"/>
              <a:buFont typeface="Abel"/>
              <a:buNone/>
              <a:tabLst/>
              <a:defRPr/>
            </a:pPr>
            <a:r>
              <a:rPr kumimoji="0" lang="en" sz="4800" b="1" i="0" u="none" strike="noStrike" kern="0" cap="none" spc="0" normalizeH="0" baseline="0" noProof="0" dirty="0">
                <a:ln>
                  <a:noFill/>
                </a:ln>
                <a:solidFill>
                  <a:srgbClr val="002060"/>
                </a:solidFill>
                <a:effectLst/>
                <a:uLnTx/>
                <a:uFillTx/>
                <a:latin typeface="Abel"/>
                <a:sym typeface="Abel"/>
              </a:rPr>
              <a:t>02</a:t>
            </a:r>
          </a:p>
        </p:txBody>
      </p:sp>
      <p:sp>
        <p:nvSpPr>
          <p:cNvPr id="35" name="Google Shape;173;p32">
            <a:extLst>
              <a:ext uri="{FF2B5EF4-FFF2-40B4-BE49-F238E27FC236}">
                <a16:creationId xmlns:a16="http://schemas.microsoft.com/office/drawing/2014/main" id="{5FB48CC8-EE38-E6A8-5755-898E1E566AED}"/>
              </a:ext>
            </a:extLst>
          </p:cNvPr>
          <p:cNvSpPr txBox="1">
            <a:spLocks/>
          </p:cNvSpPr>
          <p:nvPr/>
        </p:nvSpPr>
        <p:spPr>
          <a:xfrm>
            <a:off x="5693700" y="3165233"/>
            <a:ext cx="1160400" cy="577800"/>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SzPts val="4800"/>
              <a:buFont typeface="Abel"/>
              <a:buNone/>
              <a:defRPr sz="4800" b="1" i="0" u="none" strike="noStrike" cap="none">
                <a:solidFill>
                  <a:schemeClr val="accent1"/>
                </a:solidFill>
                <a:latin typeface="Abel"/>
                <a:ea typeface="Abel"/>
                <a:cs typeface="Abel"/>
                <a:sym typeface="Abel"/>
              </a:defRPr>
            </a:lvl1pPr>
            <a:lvl2pPr marR="0" lvl="1" algn="l" rtl="0">
              <a:lnSpc>
                <a:spcPct val="100000"/>
              </a:lnSpc>
              <a:spcBef>
                <a:spcPts val="0"/>
              </a:spcBef>
              <a:spcAft>
                <a:spcPts val="0"/>
              </a:spcAft>
              <a:buClr>
                <a:srgbClr val="000000"/>
              </a:buClr>
              <a:buSzPts val="4800"/>
              <a:buFont typeface="Fira Sans Extra Condensed Medium"/>
              <a:buNone/>
              <a:defRPr sz="4800" b="1" i="0" u="none" strike="noStrike" cap="none">
                <a:solidFill>
                  <a:srgbClr val="000000"/>
                </a:solidFill>
                <a:latin typeface="Fira Sans Extra Condensed Medium"/>
                <a:ea typeface="Fira Sans Extra Condensed Medium"/>
                <a:cs typeface="Fira Sans Extra Condensed Medium"/>
                <a:sym typeface="Fira Sans Extra Condensed Medium"/>
              </a:defRPr>
            </a:lvl2pPr>
            <a:lvl3pPr marR="0" lvl="2" algn="l" rtl="0">
              <a:lnSpc>
                <a:spcPct val="100000"/>
              </a:lnSpc>
              <a:spcBef>
                <a:spcPts val="0"/>
              </a:spcBef>
              <a:spcAft>
                <a:spcPts val="0"/>
              </a:spcAft>
              <a:buClr>
                <a:srgbClr val="000000"/>
              </a:buClr>
              <a:buSzPts val="4800"/>
              <a:buFont typeface="Fira Sans Extra Condensed Medium"/>
              <a:buNone/>
              <a:defRPr sz="4800" b="1" i="0" u="none" strike="noStrike" cap="none">
                <a:solidFill>
                  <a:srgbClr val="000000"/>
                </a:solidFill>
                <a:latin typeface="Fira Sans Extra Condensed Medium"/>
                <a:ea typeface="Fira Sans Extra Condensed Medium"/>
                <a:cs typeface="Fira Sans Extra Condensed Medium"/>
                <a:sym typeface="Fira Sans Extra Condensed Medium"/>
              </a:defRPr>
            </a:lvl3pPr>
            <a:lvl4pPr marR="0" lvl="3" algn="l" rtl="0">
              <a:lnSpc>
                <a:spcPct val="100000"/>
              </a:lnSpc>
              <a:spcBef>
                <a:spcPts val="0"/>
              </a:spcBef>
              <a:spcAft>
                <a:spcPts val="0"/>
              </a:spcAft>
              <a:buClr>
                <a:srgbClr val="000000"/>
              </a:buClr>
              <a:buSzPts val="4800"/>
              <a:buFont typeface="Fira Sans Extra Condensed Medium"/>
              <a:buNone/>
              <a:defRPr sz="4800" b="1" i="0" u="none" strike="noStrike" cap="none">
                <a:solidFill>
                  <a:srgbClr val="000000"/>
                </a:solidFill>
                <a:latin typeface="Fira Sans Extra Condensed Medium"/>
                <a:ea typeface="Fira Sans Extra Condensed Medium"/>
                <a:cs typeface="Fira Sans Extra Condensed Medium"/>
                <a:sym typeface="Fira Sans Extra Condensed Medium"/>
              </a:defRPr>
            </a:lvl4pPr>
            <a:lvl5pPr marR="0" lvl="4" algn="l" rtl="0">
              <a:lnSpc>
                <a:spcPct val="100000"/>
              </a:lnSpc>
              <a:spcBef>
                <a:spcPts val="0"/>
              </a:spcBef>
              <a:spcAft>
                <a:spcPts val="0"/>
              </a:spcAft>
              <a:buClr>
                <a:srgbClr val="000000"/>
              </a:buClr>
              <a:buSzPts val="4800"/>
              <a:buFont typeface="Fira Sans Extra Condensed Medium"/>
              <a:buNone/>
              <a:defRPr sz="4800" b="1" i="0" u="none" strike="noStrike" cap="none">
                <a:solidFill>
                  <a:srgbClr val="000000"/>
                </a:solidFill>
                <a:latin typeface="Fira Sans Extra Condensed Medium"/>
                <a:ea typeface="Fira Sans Extra Condensed Medium"/>
                <a:cs typeface="Fira Sans Extra Condensed Medium"/>
                <a:sym typeface="Fira Sans Extra Condensed Medium"/>
              </a:defRPr>
            </a:lvl5pPr>
            <a:lvl6pPr marR="0" lvl="5" algn="l" rtl="0">
              <a:lnSpc>
                <a:spcPct val="100000"/>
              </a:lnSpc>
              <a:spcBef>
                <a:spcPts val="0"/>
              </a:spcBef>
              <a:spcAft>
                <a:spcPts val="0"/>
              </a:spcAft>
              <a:buClr>
                <a:srgbClr val="000000"/>
              </a:buClr>
              <a:buSzPts val="4800"/>
              <a:buFont typeface="Fira Sans Extra Condensed Medium"/>
              <a:buNone/>
              <a:defRPr sz="4800" b="1" i="0" u="none" strike="noStrike" cap="none">
                <a:solidFill>
                  <a:srgbClr val="000000"/>
                </a:solidFill>
                <a:latin typeface="Fira Sans Extra Condensed Medium"/>
                <a:ea typeface="Fira Sans Extra Condensed Medium"/>
                <a:cs typeface="Fira Sans Extra Condensed Medium"/>
                <a:sym typeface="Fira Sans Extra Condensed Medium"/>
              </a:defRPr>
            </a:lvl6pPr>
            <a:lvl7pPr marR="0" lvl="6" algn="l" rtl="0">
              <a:lnSpc>
                <a:spcPct val="100000"/>
              </a:lnSpc>
              <a:spcBef>
                <a:spcPts val="0"/>
              </a:spcBef>
              <a:spcAft>
                <a:spcPts val="0"/>
              </a:spcAft>
              <a:buClr>
                <a:srgbClr val="000000"/>
              </a:buClr>
              <a:buSzPts val="4800"/>
              <a:buFont typeface="Fira Sans Extra Condensed Medium"/>
              <a:buNone/>
              <a:defRPr sz="4800" b="1" i="0" u="none" strike="noStrike" cap="none">
                <a:solidFill>
                  <a:srgbClr val="000000"/>
                </a:solidFill>
                <a:latin typeface="Fira Sans Extra Condensed Medium"/>
                <a:ea typeface="Fira Sans Extra Condensed Medium"/>
                <a:cs typeface="Fira Sans Extra Condensed Medium"/>
                <a:sym typeface="Fira Sans Extra Condensed Medium"/>
              </a:defRPr>
            </a:lvl7pPr>
            <a:lvl8pPr marR="0" lvl="7" algn="l" rtl="0">
              <a:lnSpc>
                <a:spcPct val="100000"/>
              </a:lnSpc>
              <a:spcBef>
                <a:spcPts val="0"/>
              </a:spcBef>
              <a:spcAft>
                <a:spcPts val="0"/>
              </a:spcAft>
              <a:buClr>
                <a:srgbClr val="000000"/>
              </a:buClr>
              <a:buSzPts val="4800"/>
              <a:buFont typeface="Fira Sans Extra Condensed Medium"/>
              <a:buNone/>
              <a:defRPr sz="4800" b="1" i="0" u="none" strike="noStrike" cap="none">
                <a:solidFill>
                  <a:srgbClr val="000000"/>
                </a:solidFill>
                <a:latin typeface="Fira Sans Extra Condensed Medium"/>
                <a:ea typeface="Fira Sans Extra Condensed Medium"/>
                <a:cs typeface="Fira Sans Extra Condensed Medium"/>
                <a:sym typeface="Fira Sans Extra Condensed Medium"/>
              </a:defRPr>
            </a:lvl8pPr>
            <a:lvl9pPr marR="0" lvl="8" algn="l" rtl="0">
              <a:lnSpc>
                <a:spcPct val="100000"/>
              </a:lnSpc>
              <a:spcBef>
                <a:spcPts val="0"/>
              </a:spcBef>
              <a:spcAft>
                <a:spcPts val="0"/>
              </a:spcAft>
              <a:buClr>
                <a:srgbClr val="000000"/>
              </a:buClr>
              <a:buSzPts val="4800"/>
              <a:buFont typeface="Fira Sans Extra Condensed Medium"/>
              <a:buNone/>
              <a:defRPr sz="4800" b="1" i="0" u="none" strike="noStrike" cap="none">
                <a:solidFill>
                  <a:srgbClr val="000000"/>
                </a:solidFill>
                <a:latin typeface="Fira Sans Extra Condensed Medium"/>
                <a:ea typeface="Fira Sans Extra Condensed Medium"/>
                <a:cs typeface="Fira Sans Extra Condensed Medium"/>
                <a:sym typeface="Fira Sans Extra Condensed Medium"/>
              </a:defRPr>
            </a:lvl9pPr>
          </a:lstStyle>
          <a:p>
            <a:pPr marL="0" marR="0" lvl="0" indent="0" algn="l" defTabSz="914400" rtl="0" eaLnBrk="1" fontAlgn="auto" latinLnBrk="0" hangingPunct="1">
              <a:lnSpc>
                <a:spcPct val="100000"/>
              </a:lnSpc>
              <a:spcBef>
                <a:spcPts val="0"/>
              </a:spcBef>
              <a:spcAft>
                <a:spcPts val="0"/>
              </a:spcAft>
              <a:buClr>
                <a:srgbClr val="000000"/>
              </a:buClr>
              <a:buSzPts val="4800"/>
              <a:buFont typeface="Abel"/>
              <a:buNone/>
              <a:tabLst/>
              <a:defRPr/>
            </a:pPr>
            <a:r>
              <a:rPr kumimoji="0" lang="en" sz="4800" b="1" i="0" u="none" strike="noStrike" kern="0" cap="none" spc="0" normalizeH="0" baseline="0" noProof="0">
                <a:ln>
                  <a:noFill/>
                </a:ln>
                <a:solidFill>
                  <a:srgbClr val="002060"/>
                </a:solidFill>
                <a:effectLst/>
                <a:uLnTx/>
                <a:uFillTx/>
                <a:latin typeface="Abel"/>
                <a:sym typeface="Abel"/>
              </a:rPr>
              <a:t>03</a:t>
            </a:r>
          </a:p>
        </p:txBody>
      </p:sp>
      <p:sp>
        <p:nvSpPr>
          <p:cNvPr id="36" name="Google Shape;175;p32">
            <a:extLst>
              <a:ext uri="{FF2B5EF4-FFF2-40B4-BE49-F238E27FC236}">
                <a16:creationId xmlns:a16="http://schemas.microsoft.com/office/drawing/2014/main" id="{7BE8512A-0282-369C-4A27-36D89E684B56}"/>
              </a:ext>
            </a:extLst>
          </p:cNvPr>
          <p:cNvSpPr txBox="1">
            <a:spLocks/>
          </p:cNvSpPr>
          <p:nvPr/>
        </p:nvSpPr>
        <p:spPr>
          <a:xfrm>
            <a:off x="5693700" y="4201287"/>
            <a:ext cx="1160400" cy="577800"/>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SzPts val="4800"/>
              <a:buFont typeface="Abel"/>
              <a:buNone/>
              <a:defRPr sz="4800" b="1" i="0" u="none" strike="noStrike" cap="none">
                <a:solidFill>
                  <a:schemeClr val="accent1"/>
                </a:solidFill>
                <a:latin typeface="Abel"/>
                <a:ea typeface="Abel"/>
                <a:cs typeface="Abel"/>
                <a:sym typeface="Abel"/>
              </a:defRPr>
            </a:lvl1pPr>
            <a:lvl2pPr marR="0" lvl="1" algn="l" rtl="0">
              <a:lnSpc>
                <a:spcPct val="100000"/>
              </a:lnSpc>
              <a:spcBef>
                <a:spcPts val="0"/>
              </a:spcBef>
              <a:spcAft>
                <a:spcPts val="0"/>
              </a:spcAft>
              <a:buClr>
                <a:srgbClr val="000000"/>
              </a:buClr>
              <a:buSzPts val="4800"/>
              <a:buFont typeface="Fira Sans Extra Condensed Medium"/>
              <a:buNone/>
              <a:defRPr sz="4800" b="1" i="0" u="none" strike="noStrike" cap="none">
                <a:solidFill>
                  <a:srgbClr val="000000"/>
                </a:solidFill>
                <a:latin typeface="Fira Sans Extra Condensed Medium"/>
                <a:ea typeface="Fira Sans Extra Condensed Medium"/>
                <a:cs typeface="Fira Sans Extra Condensed Medium"/>
                <a:sym typeface="Fira Sans Extra Condensed Medium"/>
              </a:defRPr>
            </a:lvl2pPr>
            <a:lvl3pPr marR="0" lvl="2" algn="l" rtl="0">
              <a:lnSpc>
                <a:spcPct val="100000"/>
              </a:lnSpc>
              <a:spcBef>
                <a:spcPts val="0"/>
              </a:spcBef>
              <a:spcAft>
                <a:spcPts val="0"/>
              </a:spcAft>
              <a:buClr>
                <a:srgbClr val="000000"/>
              </a:buClr>
              <a:buSzPts val="4800"/>
              <a:buFont typeface="Fira Sans Extra Condensed Medium"/>
              <a:buNone/>
              <a:defRPr sz="4800" b="1" i="0" u="none" strike="noStrike" cap="none">
                <a:solidFill>
                  <a:srgbClr val="000000"/>
                </a:solidFill>
                <a:latin typeface="Fira Sans Extra Condensed Medium"/>
                <a:ea typeface="Fira Sans Extra Condensed Medium"/>
                <a:cs typeface="Fira Sans Extra Condensed Medium"/>
                <a:sym typeface="Fira Sans Extra Condensed Medium"/>
              </a:defRPr>
            </a:lvl3pPr>
            <a:lvl4pPr marR="0" lvl="3" algn="l" rtl="0">
              <a:lnSpc>
                <a:spcPct val="100000"/>
              </a:lnSpc>
              <a:spcBef>
                <a:spcPts val="0"/>
              </a:spcBef>
              <a:spcAft>
                <a:spcPts val="0"/>
              </a:spcAft>
              <a:buClr>
                <a:srgbClr val="000000"/>
              </a:buClr>
              <a:buSzPts val="4800"/>
              <a:buFont typeface="Fira Sans Extra Condensed Medium"/>
              <a:buNone/>
              <a:defRPr sz="4800" b="1" i="0" u="none" strike="noStrike" cap="none">
                <a:solidFill>
                  <a:srgbClr val="000000"/>
                </a:solidFill>
                <a:latin typeface="Fira Sans Extra Condensed Medium"/>
                <a:ea typeface="Fira Sans Extra Condensed Medium"/>
                <a:cs typeface="Fira Sans Extra Condensed Medium"/>
                <a:sym typeface="Fira Sans Extra Condensed Medium"/>
              </a:defRPr>
            </a:lvl4pPr>
            <a:lvl5pPr marR="0" lvl="4" algn="l" rtl="0">
              <a:lnSpc>
                <a:spcPct val="100000"/>
              </a:lnSpc>
              <a:spcBef>
                <a:spcPts val="0"/>
              </a:spcBef>
              <a:spcAft>
                <a:spcPts val="0"/>
              </a:spcAft>
              <a:buClr>
                <a:srgbClr val="000000"/>
              </a:buClr>
              <a:buSzPts val="4800"/>
              <a:buFont typeface="Fira Sans Extra Condensed Medium"/>
              <a:buNone/>
              <a:defRPr sz="4800" b="1" i="0" u="none" strike="noStrike" cap="none">
                <a:solidFill>
                  <a:srgbClr val="000000"/>
                </a:solidFill>
                <a:latin typeface="Fira Sans Extra Condensed Medium"/>
                <a:ea typeface="Fira Sans Extra Condensed Medium"/>
                <a:cs typeface="Fira Sans Extra Condensed Medium"/>
                <a:sym typeface="Fira Sans Extra Condensed Medium"/>
              </a:defRPr>
            </a:lvl5pPr>
            <a:lvl6pPr marR="0" lvl="5" algn="l" rtl="0">
              <a:lnSpc>
                <a:spcPct val="100000"/>
              </a:lnSpc>
              <a:spcBef>
                <a:spcPts val="0"/>
              </a:spcBef>
              <a:spcAft>
                <a:spcPts val="0"/>
              </a:spcAft>
              <a:buClr>
                <a:srgbClr val="000000"/>
              </a:buClr>
              <a:buSzPts val="4800"/>
              <a:buFont typeface="Fira Sans Extra Condensed Medium"/>
              <a:buNone/>
              <a:defRPr sz="4800" b="1" i="0" u="none" strike="noStrike" cap="none">
                <a:solidFill>
                  <a:srgbClr val="000000"/>
                </a:solidFill>
                <a:latin typeface="Fira Sans Extra Condensed Medium"/>
                <a:ea typeface="Fira Sans Extra Condensed Medium"/>
                <a:cs typeface="Fira Sans Extra Condensed Medium"/>
                <a:sym typeface="Fira Sans Extra Condensed Medium"/>
              </a:defRPr>
            </a:lvl6pPr>
            <a:lvl7pPr marR="0" lvl="6" algn="l" rtl="0">
              <a:lnSpc>
                <a:spcPct val="100000"/>
              </a:lnSpc>
              <a:spcBef>
                <a:spcPts val="0"/>
              </a:spcBef>
              <a:spcAft>
                <a:spcPts val="0"/>
              </a:spcAft>
              <a:buClr>
                <a:srgbClr val="000000"/>
              </a:buClr>
              <a:buSzPts val="4800"/>
              <a:buFont typeface="Fira Sans Extra Condensed Medium"/>
              <a:buNone/>
              <a:defRPr sz="4800" b="1" i="0" u="none" strike="noStrike" cap="none">
                <a:solidFill>
                  <a:srgbClr val="000000"/>
                </a:solidFill>
                <a:latin typeface="Fira Sans Extra Condensed Medium"/>
                <a:ea typeface="Fira Sans Extra Condensed Medium"/>
                <a:cs typeface="Fira Sans Extra Condensed Medium"/>
                <a:sym typeface="Fira Sans Extra Condensed Medium"/>
              </a:defRPr>
            </a:lvl7pPr>
            <a:lvl8pPr marR="0" lvl="7" algn="l" rtl="0">
              <a:lnSpc>
                <a:spcPct val="100000"/>
              </a:lnSpc>
              <a:spcBef>
                <a:spcPts val="0"/>
              </a:spcBef>
              <a:spcAft>
                <a:spcPts val="0"/>
              </a:spcAft>
              <a:buClr>
                <a:srgbClr val="000000"/>
              </a:buClr>
              <a:buSzPts val="4800"/>
              <a:buFont typeface="Fira Sans Extra Condensed Medium"/>
              <a:buNone/>
              <a:defRPr sz="4800" b="1" i="0" u="none" strike="noStrike" cap="none">
                <a:solidFill>
                  <a:srgbClr val="000000"/>
                </a:solidFill>
                <a:latin typeface="Fira Sans Extra Condensed Medium"/>
                <a:ea typeface="Fira Sans Extra Condensed Medium"/>
                <a:cs typeface="Fira Sans Extra Condensed Medium"/>
                <a:sym typeface="Fira Sans Extra Condensed Medium"/>
              </a:defRPr>
            </a:lvl8pPr>
            <a:lvl9pPr marR="0" lvl="8" algn="l" rtl="0">
              <a:lnSpc>
                <a:spcPct val="100000"/>
              </a:lnSpc>
              <a:spcBef>
                <a:spcPts val="0"/>
              </a:spcBef>
              <a:spcAft>
                <a:spcPts val="0"/>
              </a:spcAft>
              <a:buClr>
                <a:srgbClr val="000000"/>
              </a:buClr>
              <a:buSzPts val="4800"/>
              <a:buFont typeface="Fira Sans Extra Condensed Medium"/>
              <a:buNone/>
              <a:defRPr sz="4800" b="1" i="0" u="none" strike="noStrike" cap="none">
                <a:solidFill>
                  <a:srgbClr val="000000"/>
                </a:solidFill>
                <a:latin typeface="Fira Sans Extra Condensed Medium"/>
                <a:ea typeface="Fira Sans Extra Condensed Medium"/>
                <a:cs typeface="Fira Sans Extra Condensed Medium"/>
                <a:sym typeface="Fira Sans Extra Condensed Medium"/>
              </a:defRPr>
            </a:lvl9pPr>
          </a:lstStyle>
          <a:p>
            <a:pPr marL="0" marR="0" lvl="0" indent="0" algn="l" defTabSz="914400" rtl="0" eaLnBrk="1" fontAlgn="auto" latinLnBrk="0" hangingPunct="1">
              <a:lnSpc>
                <a:spcPct val="100000"/>
              </a:lnSpc>
              <a:spcBef>
                <a:spcPts val="0"/>
              </a:spcBef>
              <a:spcAft>
                <a:spcPts val="0"/>
              </a:spcAft>
              <a:buClr>
                <a:srgbClr val="000000"/>
              </a:buClr>
              <a:buSzPts val="4800"/>
              <a:buFont typeface="Abel"/>
              <a:buNone/>
              <a:tabLst/>
              <a:defRPr/>
            </a:pPr>
            <a:r>
              <a:rPr kumimoji="0" lang="en" sz="4800" b="1" i="0" u="none" strike="noStrike" kern="0" cap="none" spc="0" normalizeH="0" baseline="0" noProof="0" dirty="0">
                <a:ln>
                  <a:noFill/>
                </a:ln>
                <a:solidFill>
                  <a:srgbClr val="002060"/>
                </a:solidFill>
                <a:effectLst/>
                <a:uLnTx/>
                <a:uFillTx/>
                <a:latin typeface="Abel"/>
                <a:sym typeface="Abel"/>
              </a:rPr>
              <a:t>04</a:t>
            </a:r>
          </a:p>
        </p:txBody>
      </p:sp>
      <p:sp>
        <p:nvSpPr>
          <p:cNvPr id="37" name="Rectangle 36">
            <a:extLst>
              <a:ext uri="{FF2B5EF4-FFF2-40B4-BE49-F238E27FC236}">
                <a16:creationId xmlns:a16="http://schemas.microsoft.com/office/drawing/2014/main" id="{95C3D6F1-51F6-AC3A-6C91-46E6DC14AD3D}"/>
              </a:ext>
            </a:extLst>
          </p:cNvPr>
          <p:cNvSpPr/>
          <p:nvPr/>
        </p:nvSpPr>
        <p:spPr>
          <a:xfrm>
            <a:off x="647700" y="1891617"/>
            <a:ext cx="4538389" cy="2684867"/>
          </a:xfrm>
          <a:prstGeom prst="rect">
            <a:avLst/>
          </a:prstGeom>
          <a:ln w="28575"/>
        </p:spPr>
        <p:style>
          <a:lnRef idx="2">
            <a:schemeClr val="accent2"/>
          </a:lnRef>
          <a:fillRef idx="1">
            <a:schemeClr val="lt1"/>
          </a:fillRef>
          <a:effectRef idx="0">
            <a:schemeClr val="accent2"/>
          </a:effectRef>
          <a:fontRef idx="minor">
            <a:schemeClr val="dk1"/>
          </a:fontRef>
        </p:style>
        <p:txBody>
          <a:bodyPr rtlCol="0" anchor="ctr"/>
          <a:lstStyle/>
          <a:p>
            <a:pPr algn="ctr"/>
            <a:endParaRPr lang="en-US">
              <a:latin typeface="Calibri" panose="020F0502020204030204" pitchFamily="34" charset="0"/>
              <a:cs typeface="Calibri" panose="020F0502020204030204" pitchFamily="34" charset="0"/>
            </a:endParaRPr>
          </a:p>
        </p:txBody>
      </p:sp>
      <p:cxnSp>
        <p:nvCxnSpPr>
          <p:cNvPr id="43" name="Google Shape;182;p32">
            <a:extLst>
              <a:ext uri="{FF2B5EF4-FFF2-40B4-BE49-F238E27FC236}">
                <a16:creationId xmlns:a16="http://schemas.microsoft.com/office/drawing/2014/main" id="{03007689-4157-823C-BD2A-7AD267D4405D}"/>
              </a:ext>
            </a:extLst>
          </p:cNvPr>
          <p:cNvCxnSpPr/>
          <p:nvPr/>
        </p:nvCxnSpPr>
        <p:spPr>
          <a:xfrm rot="10800000">
            <a:off x="6536700" y="5439119"/>
            <a:ext cx="366000" cy="0"/>
          </a:xfrm>
          <a:prstGeom prst="straightConnector1">
            <a:avLst/>
          </a:prstGeom>
          <a:noFill/>
          <a:ln w="19050" cap="flat" cmpd="sng">
            <a:solidFill>
              <a:schemeClr val="accent1"/>
            </a:solidFill>
            <a:prstDash val="solid"/>
            <a:round/>
            <a:headEnd type="none" w="med" len="med"/>
            <a:tailEnd type="none" w="med" len="med"/>
          </a:ln>
        </p:spPr>
      </p:cxnSp>
      <p:sp>
        <p:nvSpPr>
          <p:cNvPr id="44" name="Google Shape;175;p32">
            <a:extLst>
              <a:ext uri="{FF2B5EF4-FFF2-40B4-BE49-F238E27FC236}">
                <a16:creationId xmlns:a16="http://schemas.microsoft.com/office/drawing/2014/main" id="{A85416D0-3897-FCDD-A666-93C83AE383E6}"/>
              </a:ext>
            </a:extLst>
          </p:cNvPr>
          <p:cNvSpPr txBox="1">
            <a:spLocks/>
          </p:cNvSpPr>
          <p:nvPr/>
        </p:nvSpPr>
        <p:spPr>
          <a:xfrm>
            <a:off x="5693700" y="5184230"/>
            <a:ext cx="1160400" cy="577800"/>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SzPts val="4800"/>
              <a:buFont typeface="Abel"/>
              <a:buNone/>
              <a:defRPr sz="4800" b="1" i="0" u="none" strike="noStrike" cap="none">
                <a:solidFill>
                  <a:schemeClr val="accent1"/>
                </a:solidFill>
                <a:latin typeface="Abel"/>
                <a:ea typeface="Abel"/>
                <a:cs typeface="Abel"/>
                <a:sym typeface="Abel"/>
              </a:defRPr>
            </a:lvl1pPr>
            <a:lvl2pPr marR="0" lvl="1" algn="l" rtl="0">
              <a:lnSpc>
                <a:spcPct val="100000"/>
              </a:lnSpc>
              <a:spcBef>
                <a:spcPts val="0"/>
              </a:spcBef>
              <a:spcAft>
                <a:spcPts val="0"/>
              </a:spcAft>
              <a:buClr>
                <a:srgbClr val="000000"/>
              </a:buClr>
              <a:buSzPts val="4800"/>
              <a:buFont typeface="Fira Sans Extra Condensed Medium"/>
              <a:buNone/>
              <a:defRPr sz="4800" b="1" i="0" u="none" strike="noStrike" cap="none">
                <a:solidFill>
                  <a:srgbClr val="000000"/>
                </a:solidFill>
                <a:latin typeface="Fira Sans Extra Condensed Medium"/>
                <a:ea typeface="Fira Sans Extra Condensed Medium"/>
                <a:cs typeface="Fira Sans Extra Condensed Medium"/>
                <a:sym typeface="Fira Sans Extra Condensed Medium"/>
              </a:defRPr>
            </a:lvl2pPr>
            <a:lvl3pPr marR="0" lvl="2" algn="l" rtl="0">
              <a:lnSpc>
                <a:spcPct val="100000"/>
              </a:lnSpc>
              <a:spcBef>
                <a:spcPts val="0"/>
              </a:spcBef>
              <a:spcAft>
                <a:spcPts val="0"/>
              </a:spcAft>
              <a:buClr>
                <a:srgbClr val="000000"/>
              </a:buClr>
              <a:buSzPts val="4800"/>
              <a:buFont typeface="Fira Sans Extra Condensed Medium"/>
              <a:buNone/>
              <a:defRPr sz="4800" b="1" i="0" u="none" strike="noStrike" cap="none">
                <a:solidFill>
                  <a:srgbClr val="000000"/>
                </a:solidFill>
                <a:latin typeface="Fira Sans Extra Condensed Medium"/>
                <a:ea typeface="Fira Sans Extra Condensed Medium"/>
                <a:cs typeface="Fira Sans Extra Condensed Medium"/>
                <a:sym typeface="Fira Sans Extra Condensed Medium"/>
              </a:defRPr>
            </a:lvl3pPr>
            <a:lvl4pPr marR="0" lvl="3" algn="l" rtl="0">
              <a:lnSpc>
                <a:spcPct val="100000"/>
              </a:lnSpc>
              <a:spcBef>
                <a:spcPts val="0"/>
              </a:spcBef>
              <a:spcAft>
                <a:spcPts val="0"/>
              </a:spcAft>
              <a:buClr>
                <a:srgbClr val="000000"/>
              </a:buClr>
              <a:buSzPts val="4800"/>
              <a:buFont typeface="Fira Sans Extra Condensed Medium"/>
              <a:buNone/>
              <a:defRPr sz="4800" b="1" i="0" u="none" strike="noStrike" cap="none">
                <a:solidFill>
                  <a:srgbClr val="000000"/>
                </a:solidFill>
                <a:latin typeface="Fira Sans Extra Condensed Medium"/>
                <a:ea typeface="Fira Sans Extra Condensed Medium"/>
                <a:cs typeface="Fira Sans Extra Condensed Medium"/>
                <a:sym typeface="Fira Sans Extra Condensed Medium"/>
              </a:defRPr>
            </a:lvl4pPr>
            <a:lvl5pPr marR="0" lvl="4" algn="l" rtl="0">
              <a:lnSpc>
                <a:spcPct val="100000"/>
              </a:lnSpc>
              <a:spcBef>
                <a:spcPts val="0"/>
              </a:spcBef>
              <a:spcAft>
                <a:spcPts val="0"/>
              </a:spcAft>
              <a:buClr>
                <a:srgbClr val="000000"/>
              </a:buClr>
              <a:buSzPts val="4800"/>
              <a:buFont typeface="Fira Sans Extra Condensed Medium"/>
              <a:buNone/>
              <a:defRPr sz="4800" b="1" i="0" u="none" strike="noStrike" cap="none">
                <a:solidFill>
                  <a:srgbClr val="000000"/>
                </a:solidFill>
                <a:latin typeface="Fira Sans Extra Condensed Medium"/>
                <a:ea typeface="Fira Sans Extra Condensed Medium"/>
                <a:cs typeface="Fira Sans Extra Condensed Medium"/>
                <a:sym typeface="Fira Sans Extra Condensed Medium"/>
              </a:defRPr>
            </a:lvl5pPr>
            <a:lvl6pPr marR="0" lvl="5" algn="l" rtl="0">
              <a:lnSpc>
                <a:spcPct val="100000"/>
              </a:lnSpc>
              <a:spcBef>
                <a:spcPts val="0"/>
              </a:spcBef>
              <a:spcAft>
                <a:spcPts val="0"/>
              </a:spcAft>
              <a:buClr>
                <a:srgbClr val="000000"/>
              </a:buClr>
              <a:buSzPts val="4800"/>
              <a:buFont typeface="Fira Sans Extra Condensed Medium"/>
              <a:buNone/>
              <a:defRPr sz="4800" b="1" i="0" u="none" strike="noStrike" cap="none">
                <a:solidFill>
                  <a:srgbClr val="000000"/>
                </a:solidFill>
                <a:latin typeface="Fira Sans Extra Condensed Medium"/>
                <a:ea typeface="Fira Sans Extra Condensed Medium"/>
                <a:cs typeface="Fira Sans Extra Condensed Medium"/>
                <a:sym typeface="Fira Sans Extra Condensed Medium"/>
              </a:defRPr>
            </a:lvl6pPr>
            <a:lvl7pPr marR="0" lvl="6" algn="l" rtl="0">
              <a:lnSpc>
                <a:spcPct val="100000"/>
              </a:lnSpc>
              <a:spcBef>
                <a:spcPts val="0"/>
              </a:spcBef>
              <a:spcAft>
                <a:spcPts val="0"/>
              </a:spcAft>
              <a:buClr>
                <a:srgbClr val="000000"/>
              </a:buClr>
              <a:buSzPts val="4800"/>
              <a:buFont typeface="Fira Sans Extra Condensed Medium"/>
              <a:buNone/>
              <a:defRPr sz="4800" b="1" i="0" u="none" strike="noStrike" cap="none">
                <a:solidFill>
                  <a:srgbClr val="000000"/>
                </a:solidFill>
                <a:latin typeface="Fira Sans Extra Condensed Medium"/>
                <a:ea typeface="Fira Sans Extra Condensed Medium"/>
                <a:cs typeface="Fira Sans Extra Condensed Medium"/>
                <a:sym typeface="Fira Sans Extra Condensed Medium"/>
              </a:defRPr>
            </a:lvl7pPr>
            <a:lvl8pPr marR="0" lvl="7" algn="l" rtl="0">
              <a:lnSpc>
                <a:spcPct val="100000"/>
              </a:lnSpc>
              <a:spcBef>
                <a:spcPts val="0"/>
              </a:spcBef>
              <a:spcAft>
                <a:spcPts val="0"/>
              </a:spcAft>
              <a:buClr>
                <a:srgbClr val="000000"/>
              </a:buClr>
              <a:buSzPts val="4800"/>
              <a:buFont typeface="Fira Sans Extra Condensed Medium"/>
              <a:buNone/>
              <a:defRPr sz="4800" b="1" i="0" u="none" strike="noStrike" cap="none">
                <a:solidFill>
                  <a:srgbClr val="000000"/>
                </a:solidFill>
                <a:latin typeface="Fira Sans Extra Condensed Medium"/>
                <a:ea typeface="Fira Sans Extra Condensed Medium"/>
                <a:cs typeface="Fira Sans Extra Condensed Medium"/>
                <a:sym typeface="Fira Sans Extra Condensed Medium"/>
              </a:defRPr>
            </a:lvl8pPr>
            <a:lvl9pPr marR="0" lvl="8" algn="l" rtl="0">
              <a:lnSpc>
                <a:spcPct val="100000"/>
              </a:lnSpc>
              <a:spcBef>
                <a:spcPts val="0"/>
              </a:spcBef>
              <a:spcAft>
                <a:spcPts val="0"/>
              </a:spcAft>
              <a:buClr>
                <a:srgbClr val="000000"/>
              </a:buClr>
              <a:buSzPts val="4800"/>
              <a:buFont typeface="Fira Sans Extra Condensed Medium"/>
              <a:buNone/>
              <a:defRPr sz="4800" b="1" i="0" u="none" strike="noStrike" cap="none">
                <a:solidFill>
                  <a:srgbClr val="000000"/>
                </a:solidFill>
                <a:latin typeface="Fira Sans Extra Condensed Medium"/>
                <a:ea typeface="Fira Sans Extra Condensed Medium"/>
                <a:cs typeface="Fira Sans Extra Condensed Medium"/>
                <a:sym typeface="Fira Sans Extra Condensed Medium"/>
              </a:defRPr>
            </a:lvl9pPr>
          </a:lstStyle>
          <a:p>
            <a:pPr marL="0" marR="0" lvl="0" indent="0" algn="l" defTabSz="914400" rtl="0" eaLnBrk="1" fontAlgn="auto" latinLnBrk="0" hangingPunct="1">
              <a:lnSpc>
                <a:spcPct val="100000"/>
              </a:lnSpc>
              <a:spcBef>
                <a:spcPts val="0"/>
              </a:spcBef>
              <a:spcAft>
                <a:spcPts val="0"/>
              </a:spcAft>
              <a:buClr>
                <a:srgbClr val="000000"/>
              </a:buClr>
              <a:buSzPts val="4800"/>
              <a:buFont typeface="Abel"/>
              <a:buNone/>
              <a:tabLst/>
              <a:defRPr/>
            </a:pPr>
            <a:r>
              <a:rPr kumimoji="0" lang="en" sz="4800" b="1" i="0" u="none" strike="noStrike" kern="0" cap="none" spc="0" normalizeH="0" baseline="0" noProof="0" dirty="0">
                <a:ln>
                  <a:noFill/>
                </a:ln>
                <a:solidFill>
                  <a:srgbClr val="002060"/>
                </a:solidFill>
                <a:effectLst/>
                <a:uLnTx/>
                <a:uFillTx/>
                <a:latin typeface="Abel"/>
                <a:sym typeface="Abel"/>
              </a:rPr>
              <a:t>05</a:t>
            </a:r>
          </a:p>
        </p:txBody>
      </p:sp>
      <p:sp>
        <p:nvSpPr>
          <p:cNvPr id="6" name="Content Placeholder 2">
            <a:extLst>
              <a:ext uri="{FF2B5EF4-FFF2-40B4-BE49-F238E27FC236}">
                <a16:creationId xmlns:a16="http://schemas.microsoft.com/office/drawing/2014/main" id="{FDB30EC0-E097-B7D0-004B-6E8FF94B5F97}"/>
              </a:ext>
            </a:extLst>
          </p:cNvPr>
          <p:cNvSpPr>
            <a:spLocks noGrp="1"/>
          </p:cNvSpPr>
          <p:nvPr>
            <p:ph sz="half" idx="1" hasCustomPrompt="1"/>
          </p:nvPr>
        </p:nvSpPr>
        <p:spPr>
          <a:xfrm>
            <a:off x="694977" y="1954761"/>
            <a:ext cx="4491112" cy="2592431"/>
          </a:xfrm>
        </p:spPr>
        <p:txBody>
          <a:bodyPr>
            <a:normAutofit/>
          </a:bodyPr>
          <a:lstStyle>
            <a:lvl1pPr marL="0" indent="0">
              <a:buNone/>
              <a:defRPr sz="1800" b="1" i="1">
                <a:solidFill>
                  <a:srgbClr val="002060"/>
                </a:solidFill>
                <a:latin typeface="+mj-lt"/>
                <a:cs typeface="Stavian Bold" panose="00000800000000000000" pitchFamily="2" charset="-34"/>
              </a:defRPr>
            </a:lvl1pPr>
            <a:lvl2pPr>
              <a:defRPr b="1" i="1">
                <a:solidFill>
                  <a:srgbClr val="002060"/>
                </a:solidFill>
                <a:latin typeface="+mj-lt"/>
              </a:defRPr>
            </a:lvl2pPr>
            <a:lvl3pPr>
              <a:defRPr b="1" i="1">
                <a:solidFill>
                  <a:srgbClr val="002060"/>
                </a:solidFill>
                <a:latin typeface="+mj-lt"/>
              </a:defRPr>
            </a:lvl3pPr>
            <a:lvl4pPr>
              <a:defRPr b="1" i="1">
                <a:solidFill>
                  <a:srgbClr val="002060"/>
                </a:solidFill>
                <a:latin typeface="+mj-lt"/>
              </a:defRPr>
            </a:lvl4pPr>
            <a:lvl5pPr>
              <a:defRPr b="1" i="1">
                <a:solidFill>
                  <a:srgbClr val="002060"/>
                </a:solidFill>
                <a:latin typeface="+mj-lt"/>
              </a:defRPr>
            </a:lvl5pPr>
          </a:lstStyle>
          <a:p>
            <a:pPr lvl="0"/>
            <a:r>
              <a:rPr lang="en-US" dirty="0"/>
              <a:t>TÓM TẮT NỘI DUNG CHÍNH CỦA BÁO CÁO</a:t>
            </a:r>
          </a:p>
        </p:txBody>
      </p:sp>
      <p:sp>
        <p:nvSpPr>
          <p:cNvPr id="12" name="Google Shape;19;p3">
            <a:extLst>
              <a:ext uri="{FF2B5EF4-FFF2-40B4-BE49-F238E27FC236}">
                <a16:creationId xmlns:a16="http://schemas.microsoft.com/office/drawing/2014/main" id="{65B2EBE3-FCA4-D750-41B6-71AF055400EE}"/>
              </a:ext>
            </a:extLst>
          </p:cNvPr>
          <p:cNvSpPr txBox="1">
            <a:spLocks noGrp="1"/>
          </p:cNvSpPr>
          <p:nvPr>
            <p:ph type="subTitle" idx="13"/>
          </p:nvPr>
        </p:nvSpPr>
        <p:spPr>
          <a:xfrm>
            <a:off x="7073714" y="1538595"/>
            <a:ext cx="4804859" cy="390771"/>
          </a:xfrm>
          <a:prstGeom prst="rect">
            <a:avLst/>
          </a:prstGeom>
        </p:spPr>
        <p:txBody>
          <a:bodyPr spcFirstLastPara="1" wrap="square" lIns="91425" tIns="91425" rIns="91425" bIns="91425" anchor="t" anchorCtr="0">
            <a:noAutofit/>
          </a:bodyPr>
          <a:lstStyle>
            <a:lvl1pPr lvl="0" algn="l" rtl="0">
              <a:lnSpc>
                <a:spcPct val="100000"/>
              </a:lnSpc>
              <a:spcBef>
                <a:spcPts val="0"/>
              </a:spcBef>
              <a:spcAft>
                <a:spcPts val="0"/>
              </a:spcAft>
              <a:buClr>
                <a:srgbClr val="000000"/>
              </a:buClr>
              <a:buSzPts val="1000"/>
              <a:buNone/>
              <a:defRPr sz="1200">
                <a:solidFill>
                  <a:srgbClr val="000000"/>
                </a:solidFill>
                <a:latin typeface="+mj-lt"/>
              </a:defRPr>
            </a:lvl1pPr>
            <a:lvl2pPr lvl="1" rtl="0">
              <a:lnSpc>
                <a:spcPct val="100000"/>
              </a:lnSpc>
              <a:spcBef>
                <a:spcPts val="0"/>
              </a:spcBef>
              <a:spcAft>
                <a:spcPts val="0"/>
              </a:spcAft>
              <a:buClr>
                <a:srgbClr val="000000"/>
              </a:buClr>
              <a:buSzPts val="1000"/>
              <a:buNone/>
              <a:defRPr sz="1000">
                <a:solidFill>
                  <a:srgbClr val="000000"/>
                </a:solidFill>
              </a:defRPr>
            </a:lvl2pPr>
            <a:lvl3pPr lvl="2" rtl="0">
              <a:lnSpc>
                <a:spcPct val="100000"/>
              </a:lnSpc>
              <a:spcBef>
                <a:spcPts val="0"/>
              </a:spcBef>
              <a:spcAft>
                <a:spcPts val="0"/>
              </a:spcAft>
              <a:buClr>
                <a:srgbClr val="000000"/>
              </a:buClr>
              <a:buSzPts val="1000"/>
              <a:buNone/>
              <a:defRPr sz="1000">
                <a:solidFill>
                  <a:srgbClr val="000000"/>
                </a:solidFill>
              </a:defRPr>
            </a:lvl3pPr>
            <a:lvl4pPr lvl="3" rtl="0">
              <a:lnSpc>
                <a:spcPct val="100000"/>
              </a:lnSpc>
              <a:spcBef>
                <a:spcPts val="0"/>
              </a:spcBef>
              <a:spcAft>
                <a:spcPts val="0"/>
              </a:spcAft>
              <a:buClr>
                <a:srgbClr val="000000"/>
              </a:buClr>
              <a:buSzPts val="1000"/>
              <a:buNone/>
              <a:defRPr sz="1000">
                <a:solidFill>
                  <a:srgbClr val="000000"/>
                </a:solidFill>
              </a:defRPr>
            </a:lvl4pPr>
            <a:lvl5pPr lvl="4" rtl="0">
              <a:lnSpc>
                <a:spcPct val="100000"/>
              </a:lnSpc>
              <a:spcBef>
                <a:spcPts val="0"/>
              </a:spcBef>
              <a:spcAft>
                <a:spcPts val="0"/>
              </a:spcAft>
              <a:buClr>
                <a:srgbClr val="000000"/>
              </a:buClr>
              <a:buSzPts val="1000"/>
              <a:buNone/>
              <a:defRPr sz="1000">
                <a:solidFill>
                  <a:srgbClr val="000000"/>
                </a:solidFill>
              </a:defRPr>
            </a:lvl5pPr>
            <a:lvl6pPr lvl="5" rtl="0">
              <a:lnSpc>
                <a:spcPct val="100000"/>
              </a:lnSpc>
              <a:spcBef>
                <a:spcPts val="0"/>
              </a:spcBef>
              <a:spcAft>
                <a:spcPts val="0"/>
              </a:spcAft>
              <a:buClr>
                <a:srgbClr val="000000"/>
              </a:buClr>
              <a:buSzPts val="1000"/>
              <a:buNone/>
              <a:defRPr sz="1000">
                <a:solidFill>
                  <a:srgbClr val="000000"/>
                </a:solidFill>
              </a:defRPr>
            </a:lvl6pPr>
            <a:lvl7pPr lvl="6" rtl="0">
              <a:lnSpc>
                <a:spcPct val="100000"/>
              </a:lnSpc>
              <a:spcBef>
                <a:spcPts val="0"/>
              </a:spcBef>
              <a:spcAft>
                <a:spcPts val="0"/>
              </a:spcAft>
              <a:buClr>
                <a:srgbClr val="000000"/>
              </a:buClr>
              <a:buSzPts val="1000"/>
              <a:buNone/>
              <a:defRPr sz="1000">
                <a:solidFill>
                  <a:srgbClr val="000000"/>
                </a:solidFill>
              </a:defRPr>
            </a:lvl7pPr>
            <a:lvl8pPr lvl="7" rtl="0">
              <a:lnSpc>
                <a:spcPct val="100000"/>
              </a:lnSpc>
              <a:spcBef>
                <a:spcPts val="0"/>
              </a:spcBef>
              <a:spcAft>
                <a:spcPts val="0"/>
              </a:spcAft>
              <a:buClr>
                <a:srgbClr val="000000"/>
              </a:buClr>
              <a:buSzPts val="1000"/>
              <a:buNone/>
              <a:defRPr sz="1000">
                <a:solidFill>
                  <a:srgbClr val="000000"/>
                </a:solidFill>
              </a:defRPr>
            </a:lvl8pPr>
            <a:lvl9pPr lvl="8" rtl="0">
              <a:lnSpc>
                <a:spcPct val="100000"/>
              </a:lnSpc>
              <a:spcBef>
                <a:spcPts val="0"/>
              </a:spcBef>
              <a:spcAft>
                <a:spcPts val="0"/>
              </a:spcAft>
              <a:buClr>
                <a:srgbClr val="000000"/>
              </a:buClr>
              <a:buSzPts val="1000"/>
              <a:buNone/>
              <a:defRPr sz="1000">
                <a:solidFill>
                  <a:srgbClr val="000000"/>
                </a:solidFill>
              </a:defRPr>
            </a:lvl9pPr>
          </a:lstStyle>
          <a:p>
            <a:r>
              <a:rPr lang="en-US"/>
              <a:t>Click to edit Master subtitle style</a:t>
            </a:r>
            <a:endParaRPr dirty="0"/>
          </a:p>
        </p:txBody>
      </p:sp>
      <p:sp>
        <p:nvSpPr>
          <p:cNvPr id="51" name="Text Placeholder 50">
            <a:extLst>
              <a:ext uri="{FF2B5EF4-FFF2-40B4-BE49-F238E27FC236}">
                <a16:creationId xmlns:a16="http://schemas.microsoft.com/office/drawing/2014/main" id="{CC0F1540-A4CE-B638-8F94-1C1BBF6A32C4}"/>
              </a:ext>
            </a:extLst>
          </p:cNvPr>
          <p:cNvSpPr>
            <a:spLocks noGrp="1"/>
          </p:cNvSpPr>
          <p:nvPr>
            <p:ph type="body" sz="quarter" idx="14" hasCustomPrompt="1"/>
          </p:nvPr>
        </p:nvSpPr>
        <p:spPr>
          <a:xfrm>
            <a:off x="7081838" y="2173288"/>
            <a:ext cx="4805362" cy="392112"/>
          </a:xfrm>
        </p:spPr>
        <p:txBody>
          <a:bodyPr/>
          <a:lstStyle>
            <a:lvl1pPr marL="0" indent="0">
              <a:buNone/>
              <a:defRPr/>
            </a:lvl1pPr>
          </a:lstStyle>
          <a:p>
            <a:pPr lvl="0"/>
            <a:r>
              <a:rPr kumimoji="0" lang="en-US" sz="1400" b="1" i="0" u="none" strike="noStrike" kern="1200" cap="none" spc="0" normalizeH="0" baseline="0" noProof="0" dirty="0" err="1">
                <a:ln>
                  <a:noFill/>
                </a:ln>
                <a:solidFill>
                  <a:srgbClr val="002060"/>
                </a:solidFill>
                <a:effectLst/>
                <a:uLnTx/>
                <a:uFillTx/>
                <a:latin typeface="Calibri Light" panose="020F0302020204030204"/>
                <a:ea typeface="+mj-ea"/>
                <a:cs typeface="+mj-cs"/>
              </a:rPr>
              <a:t>Tiêu</a:t>
            </a:r>
            <a:r>
              <a:rPr kumimoji="0" lang="en-US" sz="1400" b="1" i="0" u="none" strike="noStrike" kern="1200" cap="none" spc="0" normalizeH="0" baseline="0" noProof="0" dirty="0">
                <a:ln>
                  <a:noFill/>
                </a:ln>
                <a:solidFill>
                  <a:srgbClr val="002060"/>
                </a:solidFill>
                <a:effectLst/>
                <a:uLnTx/>
                <a:uFillTx/>
                <a:latin typeface="Calibri Light" panose="020F0302020204030204"/>
                <a:ea typeface="+mj-ea"/>
                <a:cs typeface="+mj-cs"/>
              </a:rPr>
              <a:t> </a:t>
            </a:r>
            <a:r>
              <a:rPr kumimoji="0" lang="en-US" sz="1400" b="1" i="0" u="none" strike="noStrike" kern="1200" cap="none" spc="0" normalizeH="0" baseline="0" noProof="0" dirty="0" err="1">
                <a:ln>
                  <a:noFill/>
                </a:ln>
                <a:solidFill>
                  <a:srgbClr val="002060"/>
                </a:solidFill>
                <a:effectLst/>
                <a:uLnTx/>
                <a:uFillTx/>
                <a:latin typeface="Calibri Light" panose="020F0302020204030204"/>
                <a:ea typeface="+mj-ea"/>
                <a:cs typeface="+mj-cs"/>
              </a:rPr>
              <a:t>đề</a:t>
            </a:r>
            <a:endParaRPr lang="en-US" dirty="0"/>
          </a:p>
        </p:txBody>
      </p:sp>
      <p:sp>
        <p:nvSpPr>
          <p:cNvPr id="53" name="Text Placeholder 52">
            <a:extLst>
              <a:ext uri="{FF2B5EF4-FFF2-40B4-BE49-F238E27FC236}">
                <a16:creationId xmlns:a16="http://schemas.microsoft.com/office/drawing/2014/main" id="{ABB7A551-E5F5-9DA1-021E-2B2C1B6987E4}"/>
              </a:ext>
            </a:extLst>
          </p:cNvPr>
          <p:cNvSpPr>
            <a:spLocks noGrp="1"/>
          </p:cNvSpPr>
          <p:nvPr>
            <p:ph type="body" sz="quarter" idx="15"/>
          </p:nvPr>
        </p:nvSpPr>
        <p:spPr>
          <a:xfrm>
            <a:off x="7081837" y="2574317"/>
            <a:ext cx="4805362" cy="392112"/>
          </a:xfrm>
        </p:spPr>
        <p:txBody>
          <a:bodyPr>
            <a:normAutofit/>
          </a:bodyPr>
          <a:lstStyle>
            <a:lvl1pPr marL="0" indent="0">
              <a:buNone/>
              <a:defRPr sz="1200">
                <a:latin typeface="+mj-lt"/>
              </a:defRPr>
            </a:lvl1pPr>
          </a:lstStyle>
          <a:p>
            <a:pPr lvl="0"/>
            <a:r>
              <a:rPr lang="en-US"/>
              <a:t>Click to edit Master text styles</a:t>
            </a:r>
          </a:p>
        </p:txBody>
      </p:sp>
      <p:sp>
        <p:nvSpPr>
          <p:cNvPr id="54" name="Text Placeholder 50">
            <a:extLst>
              <a:ext uri="{FF2B5EF4-FFF2-40B4-BE49-F238E27FC236}">
                <a16:creationId xmlns:a16="http://schemas.microsoft.com/office/drawing/2014/main" id="{F0BCD172-DB17-4CAE-3720-30591DFC19FA}"/>
              </a:ext>
            </a:extLst>
          </p:cNvPr>
          <p:cNvSpPr>
            <a:spLocks noGrp="1"/>
          </p:cNvSpPr>
          <p:nvPr>
            <p:ph type="body" sz="quarter" idx="16" hasCustomPrompt="1"/>
          </p:nvPr>
        </p:nvSpPr>
        <p:spPr>
          <a:xfrm>
            <a:off x="7081838" y="3245273"/>
            <a:ext cx="4805362" cy="392112"/>
          </a:xfrm>
        </p:spPr>
        <p:txBody>
          <a:bodyPr/>
          <a:lstStyle>
            <a:lvl1pPr marL="0" indent="0">
              <a:buNone/>
              <a:defRPr/>
            </a:lvl1pPr>
          </a:lstStyle>
          <a:p>
            <a:pPr lvl="0"/>
            <a:r>
              <a:rPr kumimoji="0" lang="en-US" sz="1400" b="1" i="0" u="none" strike="noStrike" kern="1200" cap="none" spc="0" normalizeH="0" baseline="0" noProof="0" dirty="0" err="1">
                <a:ln>
                  <a:noFill/>
                </a:ln>
                <a:solidFill>
                  <a:srgbClr val="002060"/>
                </a:solidFill>
                <a:effectLst/>
                <a:uLnTx/>
                <a:uFillTx/>
                <a:latin typeface="Calibri Light" panose="020F0302020204030204"/>
                <a:ea typeface="+mj-ea"/>
                <a:cs typeface="+mj-cs"/>
              </a:rPr>
              <a:t>Tiêu</a:t>
            </a:r>
            <a:r>
              <a:rPr kumimoji="0" lang="en-US" sz="1400" b="1" i="0" u="none" strike="noStrike" kern="1200" cap="none" spc="0" normalizeH="0" baseline="0" noProof="0" dirty="0">
                <a:ln>
                  <a:noFill/>
                </a:ln>
                <a:solidFill>
                  <a:srgbClr val="002060"/>
                </a:solidFill>
                <a:effectLst/>
                <a:uLnTx/>
                <a:uFillTx/>
                <a:latin typeface="Calibri Light" panose="020F0302020204030204"/>
                <a:ea typeface="+mj-ea"/>
                <a:cs typeface="+mj-cs"/>
              </a:rPr>
              <a:t> </a:t>
            </a:r>
            <a:r>
              <a:rPr kumimoji="0" lang="en-US" sz="1400" b="1" i="0" u="none" strike="noStrike" kern="1200" cap="none" spc="0" normalizeH="0" baseline="0" noProof="0" dirty="0" err="1">
                <a:ln>
                  <a:noFill/>
                </a:ln>
                <a:solidFill>
                  <a:srgbClr val="002060"/>
                </a:solidFill>
                <a:effectLst/>
                <a:uLnTx/>
                <a:uFillTx/>
                <a:latin typeface="Calibri Light" panose="020F0302020204030204"/>
                <a:ea typeface="+mj-ea"/>
                <a:cs typeface="+mj-cs"/>
              </a:rPr>
              <a:t>đề</a:t>
            </a:r>
            <a:endParaRPr lang="en-US" dirty="0"/>
          </a:p>
        </p:txBody>
      </p:sp>
      <p:sp>
        <p:nvSpPr>
          <p:cNvPr id="55" name="Text Placeholder 52">
            <a:extLst>
              <a:ext uri="{FF2B5EF4-FFF2-40B4-BE49-F238E27FC236}">
                <a16:creationId xmlns:a16="http://schemas.microsoft.com/office/drawing/2014/main" id="{211F3AE0-9697-A0EB-2BEE-420806BF463D}"/>
              </a:ext>
            </a:extLst>
          </p:cNvPr>
          <p:cNvSpPr>
            <a:spLocks noGrp="1"/>
          </p:cNvSpPr>
          <p:nvPr>
            <p:ph type="body" sz="quarter" idx="17"/>
          </p:nvPr>
        </p:nvSpPr>
        <p:spPr>
          <a:xfrm>
            <a:off x="7081837" y="3646302"/>
            <a:ext cx="4805362" cy="392112"/>
          </a:xfrm>
        </p:spPr>
        <p:txBody>
          <a:bodyPr>
            <a:normAutofit/>
          </a:bodyPr>
          <a:lstStyle>
            <a:lvl1pPr marL="0" indent="0">
              <a:buNone/>
              <a:defRPr sz="1200">
                <a:latin typeface="+mj-lt"/>
              </a:defRPr>
            </a:lvl1pPr>
          </a:lstStyle>
          <a:p>
            <a:pPr lvl="0"/>
            <a:r>
              <a:rPr lang="en-US"/>
              <a:t>Click to edit Master text styles</a:t>
            </a:r>
          </a:p>
        </p:txBody>
      </p:sp>
      <p:sp>
        <p:nvSpPr>
          <p:cNvPr id="56" name="Text Placeholder 50">
            <a:extLst>
              <a:ext uri="{FF2B5EF4-FFF2-40B4-BE49-F238E27FC236}">
                <a16:creationId xmlns:a16="http://schemas.microsoft.com/office/drawing/2014/main" id="{DD1EFF64-18BF-FB58-6C81-C239818E7E1C}"/>
              </a:ext>
            </a:extLst>
          </p:cNvPr>
          <p:cNvSpPr>
            <a:spLocks noGrp="1"/>
          </p:cNvSpPr>
          <p:nvPr>
            <p:ph type="body" sz="quarter" idx="18" hasCustomPrompt="1"/>
          </p:nvPr>
        </p:nvSpPr>
        <p:spPr>
          <a:xfrm>
            <a:off x="7081837" y="4264902"/>
            <a:ext cx="4805362" cy="392112"/>
          </a:xfrm>
        </p:spPr>
        <p:txBody>
          <a:bodyPr/>
          <a:lstStyle>
            <a:lvl1pPr marL="0" indent="0">
              <a:buNone/>
              <a:defRPr/>
            </a:lvl1pPr>
          </a:lstStyle>
          <a:p>
            <a:pPr lvl="0"/>
            <a:r>
              <a:rPr kumimoji="0" lang="en-US" sz="1400" b="1" i="0" u="none" strike="noStrike" kern="1200" cap="none" spc="0" normalizeH="0" baseline="0" noProof="0" dirty="0" err="1">
                <a:ln>
                  <a:noFill/>
                </a:ln>
                <a:solidFill>
                  <a:srgbClr val="002060"/>
                </a:solidFill>
                <a:effectLst/>
                <a:uLnTx/>
                <a:uFillTx/>
                <a:latin typeface="Calibri Light" panose="020F0302020204030204"/>
                <a:ea typeface="+mj-ea"/>
                <a:cs typeface="+mj-cs"/>
              </a:rPr>
              <a:t>Tiêu</a:t>
            </a:r>
            <a:r>
              <a:rPr kumimoji="0" lang="en-US" sz="1400" b="1" i="0" u="none" strike="noStrike" kern="1200" cap="none" spc="0" normalizeH="0" baseline="0" noProof="0" dirty="0">
                <a:ln>
                  <a:noFill/>
                </a:ln>
                <a:solidFill>
                  <a:srgbClr val="002060"/>
                </a:solidFill>
                <a:effectLst/>
                <a:uLnTx/>
                <a:uFillTx/>
                <a:latin typeface="Calibri Light" panose="020F0302020204030204"/>
                <a:ea typeface="+mj-ea"/>
                <a:cs typeface="+mj-cs"/>
              </a:rPr>
              <a:t> </a:t>
            </a:r>
            <a:r>
              <a:rPr kumimoji="0" lang="en-US" sz="1400" b="1" i="0" u="none" strike="noStrike" kern="1200" cap="none" spc="0" normalizeH="0" baseline="0" noProof="0" dirty="0" err="1">
                <a:ln>
                  <a:noFill/>
                </a:ln>
                <a:solidFill>
                  <a:srgbClr val="002060"/>
                </a:solidFill>
                <a:effectLst/>
                <a:uLnTx/>
                <a:uFillTx/>
                <a:latin typeface="Calibri Light" panose="020F0302020204030204"/>
                <a:ea typeface="+mj-ea"/>
                <a:cs typeface="+mj-cs"/>
              </a:rPr>
              <a:t>đề</a:t>
            </a:r>
            <a:endParaRPr lang="en-US" dirty="0"/>
          </a:p>
        </p:txBody>
      </p:sp>
      <p:sp>
        <p:nvSpPr>
          <p:cNvPr id="57" name="Text Placeholder 52">
            <a:extLst>
              <a:ext uri="{FF2B5EF4-FFF2-40B4-BE49-F238E27FC236}">
                <a16:creationId xmlns:a16="http://schemas.microsoft.com/office/drawing/2014/main" id="{A6F8D337-9E2E-7026-6D16-9A453EC0AC77}"/>
              </a:ext>
            </a:extLst>
          </p:cNvPr>
          <p:cNvSpPr>
            <a:spLocks noGrp="1"/>
          </p:cNvSpPr>
          <p:nvPr>
            <p:ph type="body" sz="quarter" idx="19"/>
          </p:nvPr>
        </p:nvSpPr>
        <p:spPr>
          <a:xfrm>
            <a:off x="7081836" y="4665931"/>
            <a:ext cx="4805362" cy="392112"/>
          </a:xfrm>
        </p:spPr>
        <p:txBody>
          <a:bodyPr>
            <a:normAutofit/>
          </a:bodyPr>
          <a:lstStyle>
            <a:lvl1pPr marL="0" indent="0">
              <a:buNone/>
              <a:defRPr sz="1200">
                <a:latin typeface="+mj-lt"/>
              </a:defRPr>
            </a:lvl1pPr>
          </a:lstStyle>
          <a:p>
            <a:pPr lvl="0"/>
            <a:r>
              <a:rPr lang="en-US"/>
              <a:t>Click to edit Master text styles</a:t>
            </a:r>
          </a:p>
        </p:txBody>
      </p:sp>
      <p:sp>
        <p:nvSpPr>
          <p:cNvPr id="58" name="Text Placeholder 50">
            <a:extLst>
              <a:ext uri="{FF2B5EF4-FFF2-40B4-BE49-F238E27FC236}">
                <a16:creationId xmlns:a16="http://schemas.microsoft.com/office/drawing/2014/main" id="{0FF5CB52-7CE3-DCBE-08F5-F693ED311033}"/>
              </a:ext>
            </a:extLst>
          </p:cNvPr>
          <p:cNvSpPr>
            <a:spLocks noGrp="1"/>
          </p:cNvSpPr>
          <p:nvPr>
            <p:ph type="body" sz="quarter" idx="20" hasCustomPrompt="1"/>
          </p:nvPr>
        </p:nvSpPr>
        <p:spPr>
          <a:xfrm>
            <a:off x="7081836" y="5221195"/>
            <a:ext cx="4805362" cy="392112"/>
          </a:xfrm>
        </p:spPr>
        <p:txBody>
          <a:bodyPr/>
          <a:lstStyle>
            <a:lvl1pPr marL="0" indent="0">
              <a:buNone/>
              <a:defRPr/>
            </a:lvl1pPr>
          </a:lstStyle>
          <a:p>
            <a:pPr lvl="0"/>
            <a:r>
              <a:rPr kumimoji="0" lang="en-US" sz="1400" b="1" i="0" u="none" strike="noStrike" kern="1200" cap="none" spc="0" normalizeH="0" baseline="0" noProof="0" dirty="0" err="1">
                <a:ln>
                  <a:noFill/>
                </a:ln>
                <a:solidFill>
                  <a:srgbClr val="002060"/>
                </a:solidFill>
                <a:effectLst/>
                <a:uLnTx/>
                <a:uFillTx/>
                <a:latin typeface="Calibri Light" panose="020F0302020204030204"/>
                <a:ea typeface="+mj-ea"/>
                <a:cs typeface="+mj-cs"/>
              </a:rPr>
              <a:t>Tiêu</a:t>
            </a:r>
            <a:r>
              <a:rPr kumimoji="0" lang="en-US" sz="1400" b="1" i="0" u="none" strike="noStrike" kern="1200" cap="none" spc="0" normalizeH="0" baseline="0" noProof="0" dirty="0">
                <a:ln>
                  <a:noFill/>
                </a:ln>
                <a:solidFill>
                  <a:srgbClr val="002060"/>
                </a:solidFill>
                <a:effectLst/>
                <a:uLnTx/>
                <a:uFillTx/>
                <a:latin typeface="Calibri Light" panose="020F0302020204030204"/>
                <a:ea typeface="+mj-ea"/>
                <a:cs typeface="+mj-cs"/>
              </a:rPr>
              <a:t> </a:t>
            </a:r>
            <a:r>
              <a:rPr kumimoji="0" lang="en-US" sz="1400" b="1" i="0" u="none" strike="noStrike" kern="1200" cap="none" spc="0" normalizeH="0" baseline="0" noProof="0" dirty="0" err="1">
                <a:ln>
                  <a:noFill/>
                </a:ln>
                <a:solidFill>
                  <a:srgbClr val="002060"/>
                </a:solidFill>
                <a:effectLst/>
                <a:uLnTx/>
                <a:uFillTx/>
                <a:latin typeface="Calibri Light" panose="020F0302020204030204"/>
                <a:ea typeface="+mj-ea"/>
                <a:cs typeface="+mj-cs"/>
              </a:rPr>
              <a:t>đề</a:t>
            </a:r>
            <a:endParaRPr lang="en-US" dirty="0"/>
          </a:p>
        </p:txBody>
      </p:sp>
      <p:sp>
        <p:nvSpPr>
          <p:cNvPr id="59" name="Text Placeholder 52">
            <a:extLst>
              <a:ext uri="{FF2B5EF4-FFF2-40B4-BE49-F238E27FC236}">
                <a16:creationId xmlns:a16="http://schemas.microsoft.com/office/drawing/2014/main" id="{8DB56E85-BC0F-178B-6C4C-7DB4E500EE17}"/>
              </a:ext>
            </a:extLst>
          </p:cNvPr>
          <p:cNvSpPr>
            <a:spLocks noGrp="1"/>
          </p:cNvSpPr>
          <p:nvPr>
            <p:ph type="body" sz="quarter" idx="21"/>
          </p:nvPr>
        </p:nvSpPr>
        <p:spPr>
          <a:xfrm>
            <a:off x="7081835" y="5622224"/>
            <a:ext cx="4805362" cy="392112"/>
          </a:xfrm>
        </p:spPr>
        <p:txBody>
          <a:bodyPr>
            <a:normAutofit/>
          </a:bodyPr>
          <a:lstStyle>
            <a:lvl1pPr marL="0" indent="0">
              <a:buNone/>
              <a:defRPr sz="1200">
                <a:latin typeface="+mj-lt"/>
              </a:defRPr>
            </a:lvl1pPr>
          </a:lstStyle>
          <a:p>
            <a:pPr lvl="0"/>
            <a:r>
              <a:rPr lang="en-US"/>
              <a:t>Click to edit Master text styles</a:t>
            </a:r>
          </a:p>
        </p:txBody>
      </p:sp>
      <p:sp>
        <p:nvSpPr>
          <p:cNvPr id="65" name="Text Placeholder 8">
            <a:extLst>
              <a:ext uri="{FF2B5EF4-FFF2-40B4-BE49-F238E27FC236}">
                <a16:creationId xmlns:a16="http://schemas.microsoft.com/office/drawing/2014/main" id="{9FC470B6-1F4B-A0CC-98CE-1289B06568FD}"/>
              </a:ext>
            </a:extLst>
          </p:cNvPr>
          <p:cNvSpPr>
            <a:spLocks noGrp="1"/>
          </p:cNvSpPr>
          <p:nvPr>
            <p:ph type="body" sz="quarter" idx="22" hasCustomPrompt="1"/>
          </p:nvPr>
        </p:nvSpPr>
        <p:spPr>
          <a:xfrm>
            <a:off x="211177" y="465079"/>
            <a:ext cx="5207000" cy="249436"/>
          </a:xfrm>
        </p:spPr>
        <p:txBody>
          <a:bodyPr>
            <a:noAutofit/>
          </a:bodyPr>
          <a:lstStyle>
            <a:lvl1pPr marL="0" indent="0">
              <a:buNone/>
              <a:defRPr sz="1400" b="1">
                <a:solidFill>
                  <a:srgbClr val="002060"/>
                </a:solidFill>
                <a:latin typeface="Arial" panose="020B0604020202020204" pitchFamily="34" charset="0"/>
                <a:cs typeface="Arial" panose="020B0604020202020204" pitchFamily="34" charset="0"/>
              </a:defRPr>
            </a:lvl1pPr>
          </a:lstStyle>
          <a:p>
            <a:pPr lvl="0"/>
            <a:r>
              <a:rPr lang="en-US" dirty="0"/>
              <a:t>I. ĐỀ MỤC LỚN</a:t>
            </a:r>
          </a:p>
        </p:txBody>
      </p:sp>
      <p:sp>
        <p:nvSpPr>
          <p:cNvPr id="66" name="Text Placeholder 11">
            <a:extLst>
              <a:ext uri="{FF2B5EF4-FFF2-40B4-BE49-F238E27FC236}">
                <a16:creationId xmlns:a16="http://schemas.microsoft.com/office/drawing/2014/main" id="{81A42E31-4477-65CF-4603-E519C7E084F6}"/>
              </a:ext>
            </a:extLst>
          </p:cNvPr>
          <p:cNvSpPr>
            <a:spLocks noGrp="1"/>
          </p:cNvSpPr>
          <p:nvPr>
            <p:ph type="body" sz="quarter" idx="23" hasCustomPrompt="1"/>
          </p:nvPr>
        </p:nvSpPr>
        <p:spPr>
          <a:xfrm>
            <a:off x="7268548" y="398603"/>
            <a:ext cx="3340068" cy="315912"/>
          </a:xfrm>
        </p:spPr>
        <p:txBody>
          <a:bodyPr>
            <a:noAutofit/>
          </a:bodyPr>
          <a:lstStyle>
            <a:lvl1pPr marL="0" indent="0">
              <a:buNone/>
              <a:defRPr sz="1800" b="1">
                <a:solidFill>
                  <a:srgbClr val="002060"/>
                </a:solidFill>
              </a:defRPr>
            </a:lvl1pPr>
          </a:lstStyle>
          <a:p>
            <a:pPr lvl="0"/>
            <a:r>
              <a:rPr lang="en-US" dirty="0"/>
              <a:t>KHUYẾN NGHỊ:</a:t>
            </a:r>
          </a:p>
        </p:txBody>
      </p:sp>
      <p:sp>
        <p:nvSpPr>
          <p:cNvPr id="2" name="Date Placeholder 1">
            <a:extLst>
              <a:ext uri="{FF2B5EF4-FFF2-40B4-BE49-F238E27FC236}">
                <a16:creationId xmlns:a16="http://schemas.microsoft.com/office/drawing/2014/main" id="{B4215FA0-A373-7CF5-BAF0-970F80058C82}"/>
              </a:ext>
            </a:extLst>
          </p:cNvPr>
          <p:cNvSpPr>
            <a:spLocks noGrp="1"/>
          </p:cNvSpPr>
          <p:nvPr>
            <p:ph type="dt" sz="half" idx="26"/>
          </p:nvPr>
        </p:nvSpPr>
        <p:spPr>
          <a:xfrm rot="5400000">
            <a:off x="-2154988" y="2880277"/>
            <a:ext cx="4567149" cy="257176"/>
          </a:xfrm>
          <a:prstGeom prst="rect">
            <a:avLst/>
          </a:prstGeom>
        </p:spPr>
        <p:txBody>
          <a:bodyPr/>
          <a:lstStyle/>
          <a:p>
            <a:fld id="{09C0968C-678D-41CF-9EB3-1FF285C26B63}" type="datetime1">
              <a:rPr lang="vi-VN" smtClean="0"/>
              <a:t>24/04/2024</a:t>
            </a:fld>
            <a:endParaRPr lang="en-US"/>
          </a:p>
        </p:txBody>
      </p:sp>
      <p:sp>
        <p:nvSpPr>
          <p:cNvPr id="7" name="Footer Placeholder 6">
            <a:extLst>
              <a:ext uri="{FF2B5EF4-FFF2-40B4-BE49-F238E27FC236}">
                <a16:creationId xmlns:a16="http://schemas.microsoft.com/office/drawing/2014/main" id="{28F58672-2079-5397-1EDC-8F9A63351A5C}"/>
              </a:ext>
            </a:extLst>
          </p:cNvPr>
          <p:cNvSpPr>
            <a:spLocks noGrp="1"/>
          </p:cNvSpPr>
          <p:nvPr>
            <p:ph type="ftr" sz="quarter" idx="27"/>
          </p:nvPr>
        </p:nvSpPr>
        <p:spPr/>
        <p:txBody>
          <a:bodyPr/>
          <a:lstStyle/>
          <a:p>
            <a:endParaRPr lang="en-US"/>
          </a:p>
        </p:txBody>
      </p:sp>
      <p:sp>
        <p:nvSpPr>
          <p:cNvPr id="8" name="Slide Number Placeholder 7">
            <a:extLst>
              <a:ext uri="{FF2B5EF4-FFF2-40B4-BE49-F238E27FC236}">
                <a16:creationId xmlns:a16="http://schemas.microsoft.com/office/drawing/2014/main" id="{C2C2B51F-96E0-8A7F-7C2D-FDD2292BFD99}"/>
              </a:ext>
            </a:extLst>
          </p:cNvPr>
          <p:cNvSpPr>
            <a:spLocks noGrp="1"/>
          </p:cNvSpPr>
          <p:nvPr>
            <p:ph type="sldNum" sz="quarter" idx="28"/>
          </p:nvPr>
        </p:nvSpPr>
        <p:spPr>
          <a:xfrm rot="5400000">
            <a:off x="-654196" y="5946629"/>
            <a:ext cx="1565564" cy="257177"/>
          </a:xfrm>
          <a:prstGeom prst="rect">
            <a:avLst/>
          </a:prstGeom>
        </p:spPr>
        <p:txBody>
          <a:bodyPr/>
          <a:lstStyle/>
          <a:p>
            <a:fld id="{2DDFA90D-AFF2-4ADA-9F98-670F3E4E604F}" type="slidenum">
              <a:rPr lang="en-US" smtClean="0"/>
              <a:t>‹#›</a:t>
            </a:fld>
            <a:endParaRPr lang="en-US"/>
          </a:p>
        </p:txBody>
      </p:sp>
      <p:sp>
        <p:nvSpPr>
          <p:cNvPr id="29" name="Text Placeholder 50">
            <a:extLst>
              <a:ext uri="{FF2B5EF4-FFF2-40B4-BE49-F238E27FC236}">
                <a16:creationId xmlns:a16="http://schemas.microsoft.com/office/drawing/2014/main" id="{840C6D35-88E8-4E73-BAF6-11F6486F4450}"/>
              </a:ext>
            </a:extLst>
          </p:cNvPr>
          <p:cNvSpPr>
            <a:spLocks noGrp="1"/>
          </p:cNvSpPr>
          <p:nvPr>
            <p:ph type="body" sz="quarter" idx="29" hasCustomPrompt="1"/>
          </p:nvPr>
        </p:nvSpPr>
        <p:spPr>
          <a:xfrm>
            <a:off x="7073212" y="1146483"/>
            <a:ext cx="4805362" cy="392112"/>
          </a:xfrm>
        </p:spPr>
        <p:txBody>
          <a:bodyPr/>
          <a:lstStyle>
            <a:lvl1pPr marL="0" indent="0">
              <a:buNone/>
              <a:defRPr/>
            </a:lvl1pPr>
          </a:lstStyle>
          <a:p>
            <a:pPr lvl="0"/>
            <a:r>
              <a:rPr kumimoji="0" lang="en-US" sz="1400" b="1" i="0" u="none" strike="noStrike" kern="1200" cap="none" spc="0" normalizeH="0" baseline="0" noProof="0" dirty="0" err="1">
                <a:ln>
                  <a:noFill/>
                </a:ln>
                <a:solidFill>
                  <a:srgbClr val="002060"/>
                </a:solidFill>
                <a:effectLst/>
                <a:uLnTx/>
                <a:uFillTx/>
                <a:latin typeface="Calibri Light" panose="020F0302020204030204"/>
                <a:ea typeface="+mj-ea"/>
                <a:cs typeface="+mj-cs"/>
              </a:rPr>
              <a:t>Tiêu</a:t>
            </a:r>
            <a:r>
              <a:rPr kumimoji="0" lang="en-US" sz="1400" b="1" i="0" u="none" strike="noStrike" kern="1200" cap="none" spc="0" normalizeH="0" baseline="0" noProof="0" dirty="0">
                <a:ln>
                  <a:noFill/>
                </a:ln>
                <a:solidFill>
                  <a:srgbClr val="002060"/>
                </a:solidFill>
                <a:effectLst/>
                <a:uLnTx/>
                <a:uFillTx/>
                <a:latin typeface="Calibri Light" panose="020F0302020204030204"/>
                <a:ea typeface="+mj-ea"/>
                <a:cs typeface="+mj-cs"/>
              </a:rPr>
              <a:t> </a:t>
            </a:r>
            <a:r>
              <a:rPr kumimoji="0" lang="en-US" sz="1400" b="1" i="0" u="none" strike="noStrike" kern="1200" cap="none" spc="0" normalizeH="0" baseline="0" noProof="0" dirty="0" err="1">
                <a:ln>
                  <a:noFill/>
                </a:ln>
                <a:solidFill>
                  <a:srgbClr val="002060"/>
                </a:solidFill>
                <a:effectLst/>
                <a:uLnTx/>
                <a:uFillTx/>
                <a:latin typeface="Calibri Light" panose="020F0302020204030204"/>
                <a:ea typeface="+mj-ea"/>
                <a:cs typeface="+mj-cs"/>
              </a:rPr>
              <a:t>đề</a:t>
            </a:r>
            <a:endParaRPr lang="en-US" dirty="0"/>
          </a:p>
        </p:txBody>
      </p:sp>
    </p:spTree>
    <p:extLst>
      <p:ext uri="{BB962C8B-B14F-4D97-AF65-F5344CB8AC3E}">
        <p14:creationId xmlns:p14="http://schemas.microsoft.com/office/powerpoint/2010/main" val="360170344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9E8FC6-A960-6F3F-744A-2908CB7A9E4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76ADED6-5528-6FC4-9177-782D03B0F00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1F7AF55-C32F-FE92-2FAF-2BD6C3C698A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69180B8-B241-49CF-355B-7288785E2289}"/>
              </a:ext>
            </a:extLst>
          </p:cNvPr>
          <p:cNvSpPr>
            <a:spLocks noGrp="1"/>
          </p:cNvSpPr>
          <p:nvPr>
            <p:ph type="dt" sz="half" idx="10"/>
          </p:nvPr>
        </p:nvSpPr>
        <p:spPr/>
        <p:txBody>
          <a:bodyPr/>
          <a:lstStyle/>
          <a:p>
            <a:fld id="{789E0ACC-CBD4-47F5-B5BF-88DC2ADACF5E}" type="datetimeFigureOut">
              <a:rPr lang="en-US" smtClean="0"/>
              <a:t>4/24/2024</a:t>
            </a:fld>
            <a:endParaRPr lang="en-US"/>
          </a:p>
        </p:txBody>
      </p:sp>
      <p:sp>
        <p:nvSpPr>
          <p:cNvPr id="6" name="Footer Placeholder 5">
            <a:extLst>
              <a:ext uri="{FF2B5EF4-FFF2-40B4-BE49-F238E27FC236}">
                <a16:creationId xmlns:a16="http://schemas.microsoft.com/office/drawing/2014/main" id="{0F6F0160-A4CF-42C2-D5D4-0B7B33CED19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D9568C4-EBEE-E207-BBE1-A09F9C65285E}"/>
              </a:ext>
            </a:extLst>
          </p:cNvPr>
          <p:cNvSpPr>
            <a:spLocks noGrp="1"/>
          </p:cNvSpPr>
          <p:nvPr>
            <p:ph type="sldNum" sz="quarter" idx="12"/>
          </p:nvPr>
        </p:nvSpPr>
        <p:spPr/>
        <p:txBody>
          <a:bodyPr/>
          <a:lstStyle/>
          <a:p>
            <a:fld id="{5301A153-2151-40DE-97FD-CEDDB5978E6D}" type="slidenum">
              <a:rPr lang="en-US" smtClean="0"/>
              <a:t>‹#›</a:t>
            </a:fld>
            <a:endParaRPr lang="en-US"/>
          </a:p>
        </p:txBody>
      </p:sp>
    </p:spTree>
    <p:extLst>
      <p:ext uri="{BB962C8B-B14F-4D97-AF65-F5344CB8AC3E}">
        <p14:creationId xmlns:p14="http://schemas.microsoft.com/office/powerpoint/2010/main" val="250652665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CAA4BA-A8F3-0AD1-92A4-2B52B90CA3C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58A7D520-3CB7-FE7E-3E95-A731164519F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099CF5A-AC03-4527-FA75-95774F3AA87F}"/>
              </a:ext>
            </a:extLst>
          </p:cNvPr>
          <p:cNvSpPr>
            <a:spLocks noGrp="1"/>
          </p:cNvSpPr>
          <p:nvPr>
            <p:ph type="dt" sz="half" idx="10"/>
          </p:nvPr>
        </p:nvSpPr>
        <p:spPr/>
        <p:txBody>
          <a:bodyPr/>
          <a:lstStyle/>
          <a:p>
            <a:fld id="{789E0ACC-CBD4-47F5-B5BF-88DC2ADACF5E}" type="datetimeFigureOut">
              <a:rPr lang="en-US" smtClean="0"/>
              <a:t>4/24/2024</a:t>
            </a:fld>
            <a:endParaRPr lang="en-US"/>
          </a:p>
        </p:txBody>
      </p:sp>
      <p:sp>
        <p:nvSpPr>
          <p:cNvPr id="5" name="Footer Placeholder 4">
            <a:extLst>
              <a:ext uri="{FF2B5EF4-FFF2-40B4-BE49-F238E27FC236}">
                <a16:creationId xmlns:a16="http://schemas.microsoft.com/office/drawing/2014/main" id="{6170A675-0C61-DFCA-B6A7-15FCCF64A7A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EE99BE6-D650-4A48-18B6-5CFF08D3C32C}"/>
              </a:ext>
            </a:extLst>
          </p:cNvPr>
          <p:cNvSpPr>
            <a:spLocks noGrp="1"/>
          </p:cNvSpPr>
          <p:nvPr>
            <p:ph type="sldNum" sz="quarter" idx="12"/>
          </p:nvPr>
        </p:nvSpPr>
        <p:spPr/>
        <p:txBody>
          <a:bodyPr/>
          <a:lstStyle/>
          <a:p>
            <a:fld id="{5301A153-2151-40DE-97FD-CEDDB5978E6D}" type="slidenum">
              <a:rPr lang="en-US" smtClean="0"/>
              <a:t>‹#›</a:t>
            </a:fld>
            <a:endParaRPr lang="en-US"/>
          </a:p>
        </p:txBody>
      </p:sp>
    </p:spTree>
    <p:extLst>
      <p:ext uri="{BB962C8B-B14F-4D97-AF65-F5344CB8AC3E}">
        <p14:creationId xmlns:p14="http://schemas.microsoft.com/office/powerpoint/2010/main" val="96072107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2768A2C-90A0-F867-3579-46F04A5BE4F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F373FE9-0D35-FC09-0B6B-32311688DE4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053EB38-21E7-0D69-58E2-D94C1D48C946}"/>
              </a:ext>
            </a:extLst>
          </p:cNvPr>
          <p:cNvSpPr>
            <a:spLocks noGrp="1"/>
          </p:cNvSpPr>
          <p:nvPr>
            <p:ph type="dt" sz="half" idx="10"/>
          </p:nvPr>
        </p:nvSpPr>
        <p:spPr/>
        <p:txBody>
          <a:bodyPr/>
          <a:lstStyle/>
          <a:p>
            <a:fld id="{789E0ACC-CBD4-47F5-B5BF-88DC2ADACF5E}" type="datetimeFigureOut">
              <a:rPr lang="en-US" smtClean="0"/>
              <a:t>4/24/2024</a:t>
            </a:fld>
            <a:endParaRPr lang="en-US"/>
          </a:p>
        </p:txBody>
      </p:sp>
      <p:sp>
        <p:nvSpPr>
          <p:cNvPr id="5" name="Footer Placeholder 4">
            <a:extLst>
              <a:ext uri="{FF2B5EF4-FFF2-40B4-BE49-F238E27FC236}">
                <a16:creationId xmlns:a16="http://schemas.microsoft.com/office/drawing/2014/main" id="{C22C6D61-D171-50FF-3575-016320D6C72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E555796-58A8-A570-1F99-2C7E5C02165A}"/>
              </a:ext>
            </a:extLst>
          </p:cNvPr>
          <p:cNvSpPr>
            <a:spLocks noGrp="1"/>
          </p:cNvSpPr>
          <p:nvPr>
            <p:ph type="sldNum" sz="quarter" idx="12"/>
          </p:nvPr>
        </p:nvSpPr>
        <p:spPr/>
        <p:txBody>
          <a:bodyPr/>
          <a:lstStyle/>
          <a:p>
            <a:fld id="{5301A153-2151-40DE-97FD-CEDDB5978E6D}" type="slidenum">
              <a:rPr lang="en-US" smtClean="0"/>
              <a:t>‹#›</a:t>
            </a:fld>
            <a:endParaRPr lang="en-US"/>
          </a:p>
        </p:txBody>
      </p:sp>
    </p:spTree>
    <p:extLst>
      <p:ext uri="{BB962C8B-B14F-4D97-AF65-F5344CB8AC3E}">
        <p14:creationId xmlns:p14="http://schemas.microsoft.com/office/powerpoint/2010/main" val="8803637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1687AF-6573-5BA7-51DA-F2D1220FD88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B98A600-BE14-70B2-27E8-4A95F2C795C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FE0526E-2D67-A60F-E78A-E067B6145BDF}"/>
              </a:ext>
            </a:extLst>
          </p:cNvPr>
          <p:cNvSpPr>
            <a:spLocks noGrp="1"/>
          </p:cNvSpPr>
          <p:nvPr>
            <p:ph type="dt" sz="half" idx="10"/>
          </p:nvPr>
        </p:nvSpPr>
        <p:spPr>
          <a:xfrm rot="5400000">
            <a:off x="-2154988" y="2880277"/>
            <a:ext cx="4567149" cy="257176"/>
          </a:xfrm>
          <a:prstGeom prst="rect">
            <a:avLst/>
          </a:prstGeom>
        </p:spPr>
        <p:txBody>
          <a:bodyPr/>
          <a:lstStyle/>
          <a:p>
            <a:fld id="{F98F1741-0056-4257-85FA-9720169EBEF0}" type="datetime1">
              <a:rPr lang="vi-VN" smtClean="0"/>
              <a:t>24/04/2024</a:t>
            </a:fld>
            <a:endParaRPr lang="en-US"/>
          </a:p>
        </p:txBody>
      </p:sp>
      <p:sp>
        <p:nvSpPr>
          <p:cNvPr id="5" name="Footer Placeholder 4">
            <a:extLst>
              <a:ext uri="{FF2B5EF4-FFF2-40B4-BE49-F238E27FC236}">
                <a16:creationId xmlns:a16="http://schemas.microsoft.com/office/drawing/2014/main" id="{FD0265F7-F55A-13CF-F98C-2C2BDC92DEE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4435B26-B7EF-27DB-F7F9-A570E1ECEE98}"/>
              </a:ext>
            </a:extLst>
          </p:cNvPr>
          <p:cNvSpPr>
            <a:spLocks noGrp="1"/>
          </p:cNvSpPr>
          <p:nvPr>
            <p:ph type="sldNum" sz="quarter" idx="12"/>
          </p:nvPr>
        </p:nvSpPr>
        <p:spPr>
          <a:xfrm rot="5400000">
            <a:off x="-654196" y="5946629"/>
            <a:ext cx="1565564" cy="257177"/>
          </a:xfrm>
          <a:prstGeom prst="rect">
            <a:avLst/>
          </a:prstGeom>
        </p:spPr>
        <p:txBody>
          <a:bodyPr/>
          <a:lstStyle/>
          <a:p>
            <a:fld id="{2DDFA90D-AFF2-4ADA-9F98-670F3E4E604F}" type="slidenum">
              <a:rPr lang="en-US" smtClean="0"/>
              <a:t>‹#›</a:t>
            </a:fld>
            <a:endParaRPr lang="en-US"/>
          </a:p>
        </p:txBody>
      </p:sp>
      <p:sp>
        <p:nvSpPr>
          <p:cNvPr id="19" name="Text Placeholder 11">
            <a:extLst>
              <a:ext uri="{FF2B5EF4-FFF2-40B4-BE49-F238E27FC236}">
                <a16:creationId xmlns:a16="http://schemas.microsoft.com/office/drawing/2014/main" id="{40BA2F6F-B466-827C-DA46-F07C57C9FAC5}"/>
              </a:ext>
            </a:extLst>
          </p:cNvPr>
          <p:cNvSpPr>
            <a:spLocks noGrp="1"/>
          </p:cNvSpPr>
          <p:nvPr>
            <p:ph type="body" sz="quarter" idx="15" hasCustomPrompt="1"/>
          </p:nvPr>
        </p:nvSpPr>
        <p:spPr>
          <a:xfrm>
            <a:off x="7268548" y="398603"/>
            <a:ext cx="3340068" cy="315912"/>
          </a:xfrm>
        </p:spPr>
        <p:txBody>
          <a:bodyPr>
            <a:noAutofit/>
          </a:bodyPr>
          <a:lstStyle>
            <a:lvl1pPr marL="0" indent="0">
              <a:buNone/>
              <a:defRPr sz="1800" b="1">
                <a:solidFill>
                  <a:srgbClr val="002060"/>
                </a:solidFill>
              </a:defRPr>
            </a:lvl1pPr>
          </a:lstStyle>
          <a:p>
            <a:pPr lvl="0"/>
            <a:r>
              <a:rPr lang="en-US" dirty="0"/>
              <a:t>KHUYẾN NGHỊ:</a:t>
            </a:r>
          </a:p>
        </p:txBody>
      </p:sp>
      <p:sp>
        <p:nvSpPr>
          <p:cNvPr id="12" name="Text Placeholder 18">
            <a:extLst>
              <a:ext uri="{FF2B5EF4-FFF2-40B4-BE49-F238E27FC236}">
                <a16:creationId xmlns:a16="http://schemas.microsoft.com/office/drawing/2014/main" id="{9DC83311-95A9-4C81-A55F-2E8987AC8E40}"/>
              </a:ext>
            </a:extLst>
          </p:cNvPr>
          <p:cNvSpPr>
            <a:spLocks noGrp="1"/>
          </p:cNvSpPr>
          <p:nvPr>
            <p:ph type="body" sz="quarter" idx="16" hasCustomPrompt="1"/>
          </p:nvPr>
        </p:nvSpPr>
        <p:spPr>
          <a:xfrm>
            <a:off x="257175" y="830263"/>
            <a:ext cx="4814887" cy="261937"/>
          </a:xfrm>
        </p:spPr>
        <p:txBody>
          <a:bodyPr>
            <a:noAutofit/>
          </a:bodyPr>
          <a:lstStyle>
            <a:lvl1pPr marL="0" indent="0">
              <a:buFont typeface="+mj-lt"/>
              <a:buNone/>
              <a:defRPr sz="1400" b="1">
                <a:solidFill>
                  <a:schemeClr val="accent2"/>
                </a:solidFill>
                <a:latin typeface="+mj-lt"/>
                <a:cs typeface="Arial" panose="020B0604020202020204" pitchFamily="34" charset="0"/>
              </a:defRPr>
            </a:lvl1pPr>
          </a:lstStyle>
          <a:p>
            <a:pPr lvl="0"/>
            <a:r>
              <a:rPr lang="en-US" dirty="0"/>
              <a:t>1. </a:t>
            </a:r>
            <a:r>
              <a:rPr lang="en-US" dirty="0" err="1"/>
              <a:t>Đề</a:t>
            </a:r>
            <a:r>
              <a:rPr lang="en-US" dirty="0"/>
              <a:t> </a:t>
            </a:r>
            <a:r>
              <a:rPr lang="en-US" dirty="0" err="1"/>
              <a:t>mục</a:t>
            </a:r>
            <a:r>
              <a:rPr lang="en-US" dirty="0"/>
              <a:t> </a:t>
            </a:r>
            <a:r>
              <a:rPr lang="en-US" dirty="0" err="1"/>
              <a:t>nhỏ</a:t>
            </a:r>
            <a:endParaRPr lang="en-US" dirty="0"/>
          </a:p>
        </p:txBody>
      </p:sp>
      <p:sp>
        <p:nvSpPr>
          <p:cNvPr id="13" name="Text Placeholder 8">
            <a:extLst>
              <a:ext uri="{FF2B5EF4-FFF2-40B4-BE49-F238E27FC236}">
                <a16:creationId xmlns:a16="http://schemas.microsoft.com/office/drawing/2014/main" id="{C8122C7A-5B7F-4A3C-B7EA-C260B1433994}"/>
              </a:ext>
            </a:extLst>
          </p:cNvPr>
          <p:cNvSpPr>
            <a:spLocks noGrp="1"/>
          </p:cNvSpPr>
          <p:nvPr>
            <p:ph type="body" sz="quarter" idx="22" hasCustomPrompt="1"/>
          </p:nvPr>
        </p:nvSpPr>
        <p:spPr>
          <a:xfrm>
            <a:off x="211177" y="465079"/>
            <a:ext cx="5207000" cy="249436"/>
          </a:xfrm>
        </p:spPr>
        <p:txBody>
          <a:bodyPr>
            <a:noAutofit/>
          </a:bodyPr>
          <a:lstStyle>
            <a:lvl1pPr marL="0" indent="0">
              <a:buNone/>
              <a:defRPr sz="1400" b="1">
                <a:solidFill>
                  <a:srgbClr val="002060"/>
                </a:solidFill>
                <a:latin typeface="Arial" panose="020B0604020202020204" pitchFamily="34" charset="0"/>
                <a:cs typeface="Arial" panose="020B0604020202020204" pitchFamily="34" charset="0"/>
              </a:defRPr>
            </a:lvl1pPr>
          </a:lstStyle>
          <a:p>
            <a:pPr lvl="0"/>
            <a:r>
              <a:rPr lang="en-US" dirty="0"/>
              <a:t>I. ĐỀ MỤC LỚN</a:t>
            </a:r>
          </a:p>
        </p:txBody>
      </p:sp>
    </p:spTree>
    <p:extLst>
      <p:ext uri="{BB962C8B-B14F-4D97-AF65-F5344CB8AC3E}">
        <p14:creationId xmlns:p14="http://schemas.microsoft.com/office/powerpoint/2010/main" val="32737892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DE0F287-C2BD-AC59-C7C9-A943CE65E205}"/>
              </a:ext>
            </a:extLst>
          </p:cNvPr>
          <p:cNvSpPr>
            <a:spLocks noGrp="1"/>
          </p:cNvSpPr>
          <p:nvPr>
            <p:ph idx="1"/>
          </p:nvPr>
        </p:nvSpPr>
        <p:spPr>
          <a:xfrm>
            <a:off x="257175" y="1168400"/>
            <a:ext cx="5718752" cy="1774825"/>
          </a:xfrm>
        </p:spPr>
        <p:txBody>
          <a:bodyPr>
            <a:normAutofit/>
          </a:bodyPr>
          <a:lstStyle>
            <a:lvl1pPr marL="0" indent="0">
              <a:buNone/>
              <a:defRPr sz="1200" b="0"/>
            </a:lvl1pPr>
            <a:lvl2pPr>
              <a:defRPr sz="1200" b="0"/>
            </a:lvl2pPr>
            <a:lvl3pPr>
              <a:defRPr sz="1200" b="0"/>
            </a:lvl3pPr>
            <a:lvl4pPr>
              <a:defRPr sz="1200" b="0" i="1"/>
            </a:lvl4pPr>
            <a:lvl5pPr marL="1828800" indent="0">
              <a:buNone/>
              <a:defRPr sz="1200"/>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4" name="Date Placeholder 3">
            <a:extLst>
              <a:ext uri="{FF2B5EF4-FFF2-40B4-BE49-F238E27FC236}">
                <a16:creationId xmlns:a16="http://schemas.microsoft.com/office/drawing/2014/main" id="{D0766771-D31A-C1F5-C979-B1F0A9D0C0C0}"/>
              </a:ext>
            </a:extLst>
          </p:cNvPr>
          <p:cNvSpPr>
            <a:spLocks noGrp="1"/>
          </p:cNvSpPr>
          <p:nvPr>
            <p:ph type="dt" sz="half" idx="10"/>
          </p:nvPr>
        </p:nvSpPr>
        <p:spPr>
          <a:xfrm rot="5400000">
            <a:off x="-2154988" y="2880277"/>
            <a:ext cx="4567149" cy="257176"/>
          </a:xfrm>
          <a:prstGeom prst="rect">
            <a:avLst/>
          </a:prstGeom>
        </p:spPr>
        <p:txBody>
          <a:bodyPr/>
          <a:lstStyle/>
          <a:p>
            <a:fld id="{0DA91C57-6820-494F-B058-057805960AB0}" type="datetime1">
              <a:rPr lang="vi-VN" smtClean="0"/>
              <a:t>24/04/2024</a:t>
            </a:fld>
            <a:endParaRPr lang="en-US"/>
          </a:p>
        </p:txBody>
      </p:sp>
      <p:sp>
        <p:nvSpPr>
          <p:cNvPr id="5" name="Footer Placeholder 4">
            <a:extLst>
              <a:ext uri="{FF2B5EF4-FFF2-40B4-BE49-F238E27FC236}">
                <a16:creationId xmlns:a16="http://schemas.microsoft.com/office/drawing/2014/main" id="{5B5D6E37-CCF3-D8AA-DCEC-0BA0C4A7C4B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09A52B7-AF77-7944-8096-01AE2473B410}"/>
              </a:ext>
            </a:extLst>
          </p:cNvPr>
          <p:cNvSpPr>
            <a:spLocks noGrp="1"/>
          </p:cNvSpPr>
          <p:nvPr>
            <p:ph type="sldNum" sz="quarter" idx="12"/>
          </p:nvPr>
        </p:nvSpPr>
        <p:spPr>
          <a:xfrm rot="5400000">
            <a:off x="-654196" y="5946629"/>
            <a:ext cx="1565564" cy="257177"/>
          </a:xfrm>
          <a:prstGeom prst="rect">
            <a:avLst/>
          </a:prstGeom>
        </p:spPr>
        <p:txBody>
          <a:bodyPr/>
          <a:lstStyle/>
          <a:p>
            <a:fld id="{2DDFA90D-AFF2-4ADA-9F98-670F3E4E604F}" type="slidenum">
              <a:rPr lang="en-US" smtClean="0"/>
              <a:t>‹#›</a:t>
            </a:fld>
            <a:endParaRPr lang="en-US"/>
          </a:p>
        </p:txBody>
      </p:sp>
      <p:sp>
        <p:nvSpPr>
          <p:cNvPr id="13" name="Content Placeholder 2">
            <a:extLst>
              <a:ext uri="{FF2B5EF4-FFF2-40B4-BE49-F238E27FC236}">
                <a16:creationId xmlns:a16="http://schemas.microsoft.com/office/drawing/2014/main" id="{5053ABB0-EAED-3DEE-6C14-CF454B6C34AA}"/>
              </a:ext>
            </a:extLst>
          </p:cNvPr>
          <p:cNvSpPr>
            <a:spLocks noGrp="1"/>
          </p:cNvSpPr>
          <p:nvPr>
            <p:ph idx="13"/>
          </p:nvPr>
        </p:nvSpPr>
        <p:spPr>
          <a:xfrm>
            <a:off x="6216073" y="1168400"/>
            <a:ext cx="5718752" cy="1774825"/>
          </a:xfrm>
        </p:spPr>
        <p:txBody>
          <a:bodyPr>
            <a:normAutofit/>
          </a:bodyPr>
          <a:lstStyle>
            <a:lvl1pPr marL="0" indent="0">
              <a:buNone/>
              <a:defRPr sz="1200" b="0"/>
            </a:lvl1pPr>
            <a:lvl2pPr>
              <a:defRPr sz="1200"/>
            </a:lvl2pPr>
            <a:lvl3pPr>
              <a:defRPr sz="1200"/>
            </a:lvl3pPr>
            <a:lvl4pPr>
              <a:defRPr sz="1200" i="1"/>
            </a:lvl4pPr>
            <a:lvl5pPr marL="1828800" indent="0">
              <a:buNone/>
              <a:defRPr sz="1200"/>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17" name="Text Placeholder 11">
            <a:extLst>
              <a:ext uri="{FF2B5EF4-FFF2-40B4-BE49-F238E27FC236}">
                <a16:creationId xmlns:a16="http://schemas.microsoft.com/office/drawing/2014/main" id="{1B085938-FF62-C7ED-9CC5-0F2B6E759EEB}"/>
              </a:ext>
            </a:extLst>
          </p:cNvPr>
          <p:cNvSpPr>
            <a:spLocks noGrp="1"/>
          </p:cNvSpPr>
          <p:nvPr>
            <p:ph type="body" sz="quarter" idx="15" hasCustomPrompt="1"/>
          </p:nvPr>
        </p:nvSpPr>
        <p:spPr>
          <a:xfrm>
            <a:off x="7268548" y="398603"/>
            <a:ext cx="3340068" cy="315912"/>
          </a:xfrm>
        </p:spPr>
        <p:txBody>
          <a:bodyPr>
            <a:noAutofit/>
          </a:bodyPr>
          <a:lstStyle>
            <a:lvl1pPr marL="0" indent="0">
              <a:buNone/>
              <a:defRPr sz="1800" b="1">
                <a:solidFill>
                  <a:srgbClr val="002060"/>
                </a:solidFill>
              </a:defRPr>
            </a:lvl1pPr>
          </a:lstStyle>
          <a:p>
            <a:pPr lvl="0"/>
            <a:r>
              <a:rPr lang="en-US" dirty="0"/>
              <a:t>KHUYẾN NGHỊ:</a:t>
            </a:r>
          </a:p>
        </p:txBody>
      </p:sp>
      <p:sp>
        <p:nvSpPr>
          <p:cNvPr id="19" name="Text Placeholder 18">
            <a:extLst>
              <a:ext uri="{FF2B5EF4-FFF2-40B4-BE49-F238E27FC236}">
                <a16:creationId xmlns:a16="http://schemas.microsoft.com/office/drawing/2014/main" id="{A5C9CDB6-5B8C-B6E5-808A-886229CB2F81}"/>
              </a:ext>
            </a:extLst>
          </p:cNvPr>
          <p:cNvSpPr>
            <a:spLocks noGrp="1"/>
          </p:cNvSpPr>
          <p:nvPr>
            <p:ph type="body" sz="quarter" idx="16" hasCustomPrompt="1"/>
          </p:nvPr>
        </p:nvSpPr>
        <p:spPr>
          <a:xfrm>
            <a:off x="257175" y="830263"/>
            <a:ext cx="4814887" cy="261937"/>
          </a:xfrm>
        </p:spPr>
        <p:txBody>
          <a:bodyPr>
            <a:noAutofit/>
          </a:bodyPr>
          <a:lstStyle>
            <a:lvl1pPr marL="0" indent="0">
              <a:buFont typeface="+mj-lt"/>
              <a:buNone/>
              <a:defRPr sz="1400" b="1">
                <a:solidFill>
                  <a:schemeClr val="accent2"/>
                </a:solidFill>
                <a:latin typeface="+mj-lt"/>
                <a:cs typeface="Arial" panose="020B0604020202020204" pitchFamily="34" charset="0"/>
              </a:defRPr>
            </a:lvl1pPr>
          </a:lstStyle>
          <a:p>
            <a:pPr lvl="0"/>
            <a:r>
              <a:rPr lang="en-US" dirty="0"/>
              <a:t>1. </a:t>
            </a:r>
            <a:r>
              <a:rPr lang="en-US" dirty="0" err="1"/>
              <a:t>Đề</a:t>
            </a:r>
            <a:r>
              <a:rPr lang="en-US" dirty="0"/>
              <a:t> </a:t>
            </a:r>
            <a:r>
              <a:rPr lang="en-US" dirty="0" err="1"/>
              <a:t>mục</a:t>
            </a:r>
            <a:r>
              <a:rPr lang="en-US" dirty="0"/>
              <a:t> </a:t>
            </a:r>
            <a:r>
              <a:rPr lang="en-US" dirty="0" err="1"/>
              <a:t>nhỏ</a:t>
            </a:r>
            <a:endParaRPr lang="en-US" dirty="0"/>
          </a:p>
        </p:txBody>
      </p:sp>
      <p:sp>
        <p:nvSpPr>
          <p:cNvPr id="14" name="Text Placeholder 8">
            <a:extLst>
              <a:ext uri="{FF2B5EF4-FFF2-40B4-BE49-F238E27FC236}">
                <a16:creationId xmlns:a16="http://schemas.microsoft.com/office/drawing/2014/main" id="{BE4F8B4F-14A4-489C-8C03-5C120A4DC577}"/>
              </a:ext>
            </a:extLst>
          </p:cNvPr>
          <p:cNvSpPr>
            <a:spLocks noGrp="1"/>
          </p:cNvSpPr>
          <p:nvPr>
            <p:ph type="body" sz="quarter" idx="22" hasCustomPrompt="1"/>
          </p:nvPr>
        </p:nvSpPr>
        <p:spPr>
          <a:xfrm>
            <a:off x="211177" y="465079"/>
            <a:ext cx="5207000" cy="249436"/>
          </a:xfrm>
        </p:spPr>
        <p:txBody>
          <a:bodyPr>
            <a:noAutofit/>
          </a:bodyPr>
          <a:lstStyle>
            <a:lvl1pPr marL="0" indent="0">
              <a:buNone/>
              <a:defRPr sz="1400" b="1">
                <a:solidFill>
                  <a:srgbClr val="002060"/>
                </a:solidFill>
                <a:latin typeface="Arial" panose="020B0604020202020204" pitchFamily="34" charset="0"/>
                <a:cs typeface="Arial" panose="020B0604020202020204" pitchFamily="34" charset="0"/>
              </a:defRPr>
            </a:lvl1pPr>
          </a:lstStyle>
          <a:p>
            <a:pPr lvl="0"/>
            <a:r>
              <a:rPr lang="en-US" dirty="0"/>
              <a:t>I. ĐỀ MỤC LỚN</a:t>
            </a:r>
          </a:p>
        </p:txBody>
      </p:sp>
    </p:spTree>
    <p:extLst>
      <p:ext uri="{BB962C8B-B14F-4D97-AF65-F5344CB8AC3E}">
        <p14:creationId xmlns:p14="http://schemas.microsoft.com/office/powerpoint/2010/main" val="31354521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ABCE6C8-348D-F483-723C-60F902148236}"/>
              </a:ext>
            </a:extLst>
          </p:cNvPr>
          <p:cNvSpPr>
            <a:spLocks noGrp="1"/>
          </p:cNvSpPr>
          <p:nvPr>
            <p:ph type="dt" sz="half" idx="10"/>
          </p:nvPr>
        </p:nvSpPr>
        <p:spPr>
          <a:xfrm rot="5400000">
            <a:off x="-2154988" y="2880277"/>
            <a:ext cx="4567149" cy="257176"/>
          </a:xfrm>
          <a:prstGeom prst="rect">
            <a:avLst/>
          </a:prstGeom>
        </p:spPr>
        <p:txBody>
          <a:bodyPr/>
          <a:lstStyle/>
          <a:p>
            <a:fld id="{87F2D0A3-8EB5-4464-A3F6-14D656D47A81}" type="datetime1">
              <a:rPr lang="vi-VN" smtClean="0"/>
              <a:t>24/04/2024</a:t>
            </a:fld>
            <a:endParaRPr lang="en-US"/>
          </a:p>
        </p:txBody>
      </p:sp>
      <p:sp>
        <p:nvSpPr>
          <p:cNvPr id="3" name="Footer Placeholder 2">
            <a:extLst>
              <a:ext uri="{FF2B5EF4-FFF2-40B4-BE49-F238E27FC236}">
                <a16:creationId xmlns:a16="http://schemas.microsoft.com/office/drawing/2014/main" id="{4EA515E1-2BB6-8F72-A5E9-818A9965CD5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2DFAEB7-E94C-2AD6-1BC4-E526FE566EE8}"/>
              </a:ext>
            </a:extLst>
          </p:cNvPr>
          <p:cNvSpPr>
            <a:spLocks noGrp="1"/>
          </p:cNvSpPr>
          <p:nvPr>
            <p:ph type="sldNum" sz="quarter" idx="12"/>
          </p:nvPr>
        </p:nvSpPr>
        <p:spPr>
          <a:xfrm rot="5400000">
            <a:off x="-654196" y="5946629"/>
            <a:ext cx="1565564" cy="257177"/>
          </a:xfrm>
          <a:prstGeom prst="rect">
            <a:avLst/>
          </a:prstGeom>
        </p:spPr>
        <p:txBody>
          <a:bodyPr/>
          <a:lstStyle/>
          <a:p>
            <a:fld id="{2DDFA90D-AFF2-4ADA-9F98-670F3E4E604F}" type="slidenum">
              <a:rPr lang="en-US" smtClean="0"/>
              <a:t>‹#›</a:t>
            </a:fld>
            <a:endParaRPr lang="en-US"/>
          </a:p>
        </p:txBody>
      </p:sp>
      <p:sp>
        <p:nvSpPr>
          <p:cNvPr id="17" name="Text Placeholder 11">
            <a:extLst>
              <a:ext uri="{FF2B5EF4-FFF2-40B4-BE49-F238E27FC236}">
                <a16:creationId xmlns:a16="http://schemas.microsoft.com/office/drawing/2014/main" id="{EB819389-E04E-F0F6-AC25-7DF485B4A5DA}"/>
              </a:ext>
            </a:extLst>
          </p:cNvPr>
          <p:cNvSpPr>
            <a:spLocks noGrp="1"/>
          </p:cNvSpPr>
          <p:nvPr>
            <p:ph type="body" sz="quarter" idx="15" hasCustomPrompt="1"/>
          </p:nvPr>
        </p:nvSpPr>
        <p:spPr>
          <a:xfrm>
            <a:off x="7268548" y="398603"/>
            <a:ext cx="3340068" cy="315912"/>
          </a:xfrm>
        </p:spPr>
        <p:txBody>
          <a:bodyPr>
            <a:noAutofit/>
          </a:bodyPr>
          <a:lstStyle>
            <a:lvl1pPr marL="0" indent="0">
              <a:buNone/>
              <a:defRPr sz="1800" b="1">
                <a:solidFill>
                  <a:srgbClr val="002060"/>
                </a:solidFill>
              </a:defRPr>
            </a:lvl1pPr>
          </a:lstStyle>
          <a:p>
            <a:pPr lvl="0"/>
            <a:r>
              <a:rPr lang="en-US" dirty="0"/>
              <a:t>KHUYẾN NGHỊ:</a:t>
            </a:r>
          </a:p>
        </p:txBody>
      </p:sp>
      <p:sp>
        <p:nvSpPr>
          <p:cNvPr id="10" name="Text Placeholder 18">
            <a:extLst>
              <a:ext uri="{FF2B5EF4-FFF2-40B4-BE49-F238E27FC236}">
                <a16:creationId xmlns:a16="http://schemas.microsoft.com/office/drawing/2014/main" id="{D9C73A9A-3A2F-4383-9769-F34E61A54335}"/>
              </a:ext>
            </a:extLst>
          </p:cNvPr>
          <p:cNvSpPr>
            <a:spLocks noGrp="1"/>
          </p:cNvSpPr>
          <p:nvPr>
            <p:ph type="body" sz="quarter" idx="16" hasCustomPrompt="1"/>
          </p:nvPr>
        </p:nvSpPr>
        <p:spPr>
          <a:xfrm>
            <a:off x="257175" y="830263"/>
            <a:ext cx="4814887" cy="261937"/>
          </a:xfrm>
        </p:spPr>
        <p:txBody>
          <a:bodyPr>
            <a:noAutofit/>
          </a:bodyPr>
          <a:lstStyle>
            <a:lvl1pPr marL="0" indent="0">
              <a:buFont typeface="+mj-lt"/>
              <a:buNone/>
              <a:defRPr sz="1400" b="1">
                <a:solidFill>
                  <a:schemeClr val="accent2"/>
                </a:solidFill>
                <a:latin typeface="+mj-lt"/>
                <a:cs typeface="Arial" panose="020B0604020202020204" pitchFamily="34" charset="0"/>
              </a:defRPr>
            </a:lvl1pPr>
          </a:lstStyle>
          <a:p>
            <a:pPr lvl="0"/>
            <a:r>
              <a:rPr lang="en-US" dirty="0"/>
              <a:t>1. </a:t>
            </a:r>
            <a:r>
              <a:rPr lang="en-US" dirty="0" err="1"/>
              <a:t>Đề</a:t>
            </a:r>
            <a:r>
              <a:rPr lang="en-US" dirty="0"/>
              <a:t> </a:t>
            </a:r>
            <a:r>
              <a:rPr lang="en-US" dirty="0" err="1"/>
              <a:t>mục</a:t>
            </a:r>
            <a:r>
              <a:rPr lang="en-US" dirty="0"/>
              <a:t> </a:t>
            </a:r>
            <a:r>
              <a:rPr lang="en-US" dirty="0" err="1"/>
              <a:t>nhỏ</a:t>
            </a:r>
            <a:endParaRPr lang="en-US" dirty="0"/>
          </a:p>
        </p:txBody>
      </p:sp>
      <p:sp>
        <p:nvSpPr>
          <p:cNvPr id="11" name="Text Placeholder 8">
            <a:extLst>
              <a:ext uri="{FF2B5EF4-FFF2-40B4-BE49-F238E27FC236}">
                <a16:creationId xmlns:a16="http://schemas.microsoft.com/office/drawing/2014/main" id="{F31ECD22-E38D-4A74-BEA9-AB6D7395D6B0}"/>
              </a:ext>
            </a:extLst>
          </p:cNvPr>
          <p:cNvSpPr>
            <a:spLocks noGrp="1"/>
          </p:cNvSpPr>
          <p:nvPr>
            <p:ph type="body" sz="quarter" idx="22" hasCustomPrompt="1"/>
          </p:nvPr>
        </p:nvSpPr>
        <p:spPr>
          <a:xfrm>
            <a:off x="211177" y="465079"/>
            <a:ext cx="5207000" cy="249436"/>
          </a:xfrm>
        </p:spPr>
        <p:txBody>
          <a:bodyPr>
            <a:noAutofit/>
          </a:bodyPr>
          <a:lstStyle>
            <a:lvl1pPr marL="0" indent="0">
              <a:buNone/>
              <a:defRPr sz="1400" b="1">
                <a:solidFill>
                  <a:srgbClr val="002060"/>
                </a:solidFill>
                <a:latin typeface="Arial" panose="020B0604020202020204" pitchFamily="34" charset="0"/>
                <a:cs typeface="Arial" panose="020B0604020202020204" pitchFamily="34" charset="0"/>
              </a:defRPr>
            </a:lvl1pPr>
          </a:lstStyle>
          <a:p>
            <a:pPr lvl="0"/>
            <a:r>
              <a:rPr lang="en-US" dirty="0"/>
              <a:t>I. ĐỀ MỤC LỚN</a:t>
            </a:r>
          </a:p>
        </p:txBody>
      </p:sp>
    </p:spTree>
    <p:extLst>
      <p:ext uri="{BB962C8B-B14F-4D97-AF65-F5344CB8AC3E}">
        <p14:creationId xmlns:p14="http://schemas.microsoft.com/office/powerpoint/2010/main" val="41214345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EB1D64-B704-3760-AC60-FC378176F1F9}"/>
              </a:ext>
            </a:extLst>
          </p:cNvPr>
          <p:cNvSpPr>
            <a:spLocks noGrp="1"/>
          </p:cNvSpPr>
          <p:nvPr>
            <p:ph type="title"/>
          </p:nvPr>
        </p:nvSpPr>
        <p:spPr>
          <a:xfrm>
            <a:off x="839788" y="1105327"/>
            <a:ext cx="10515600" cy="585361"/>
          </a:xfrm>
        </p:spPr>
        <p:txBody>
          <a:bodyPr>
            <a:normAutofit/>
          </a:bodyPr>
          <a:lstStyle>
            <a:lvl1pPr>
              <a:defRPr sz="1200">
                <a:latin typeface="+mn-lt"/>
              </a:defRPr>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0A547389-0E5B-8B07-DFE2-41F68A784B9F}"/>
              </a:ext>
            </a:extLst>
          </p:cNvPr>
          <p:cNvSpPr>
            <a:spLocks noGrp="1"/>
          </p:cNvSpPr>
          <p:nvPr>
            <p:ph type="body" idx="1"/>
          </p:nvPr>
        </p:nvSpPr>
        <p:spPr>
          <a:xfrm>
            <a:off x="839788" y="1681163"/>
            <a:ext cx="5157787" cy="354638"/>
          </a:xfrm>
        </p:spPr>
        <p:txBody>
          <a:bodyPr anchor="b">
            <a:normAutofit/>
          </a:bodyPr>
          <a:lstStyle>
            <a:lvl1pPr marL="0" indent="0">
              <a:buNone/>
              <a:defRPr sz="15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DDD9892-2B8C-AB40-D4B2-F1D9DAA1A4BE}"/>
              </a:ext>
            </a:extLst>
          </p:cNvPr>
          <p:cNvSpPr>
            <a:spLocks noGrp="1"/>
          </p:cNvSpPr>
          <p:nvPr>
            <p:ph sz="half" idx="2"/>
          </p:nvPr>
        </p:nvSpPr>
        <p:spPr>
          <a:xfrm>
            <a:off x="839788" y="2105891"/>
            <a:ext cx="5157787" cy="4083772"/>
          </a:xfrm>
        </p:spPr>
        <p:txBody>
          <a:bodyPr/>
          <a:lstStyle>
            <a:lvl1pPr>
              <a:defRPr sz="1200">
                <a:latin typeface="+mn-lt"/>
              </a:defRPr>
            </a:lvl1pPr>
            <a:lvl2pPr>
              <a:defRPr sz="1200">
                <a:latin typeface="+mn-lt"/>
              </a:defRPr>
            </a:lvl2pPr>
            <a:lvl3pPr>
              <a:defRPr sz="1200">
                <a:latin typeface="+mn-lt"/>
              </a:defRPr>
            </a:lvl3pPr>
            <a:lvl4pPr>
              <a:defRPr sz="1200">
                <a:latin typeface="+mn-lt"/>
              </a:defRPr>
            </a:lvl4pPr>
            <a:lvl5pPr>
              <a:defRPr sz="1200">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0F139EB-BB8E-FD94-37F5-771D59471715}"/>
              </a:ext>
            </a:extLst>
          </p:cNvPr>
          <p:cNvSpPr>
            <a:spLocks noGrp="1"/>
          </p:cNvSpPr>
          <p:nvPr>
            <p:ph type="body" sz="quarter" idx="3"/>
          </p:nvPr>
        </p:nvSpPr>
        <p:spPr>
          <a:xfrm>
            <a:off x="6172200" y="1681163"/>
            <a:ext cx="5183188" cy="354638"/>
          </a:xfrm>
        </p:spPr>
        <p:txBody>
          <a:bodyPr anchor="b">
            <a:normAutofit/>
          </a:bodyPr>
          <a:lstStyle>
            <a:lvl1pPr marL="0" indent="0">
              <a:buNone/>
              <a:defRPr sz="1200" b="1">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0C2BF9F-AC0D-4093-36AD-224DB33F18A5}"/>
              </a:ext>
            </a:extLst>
          </p:cNvPr>
          <p:cNvSpPr>
            <a:spLocks noGrp="1"/>
          </p:cNvSpPr>
          <p:nvPr>
            <p:ph sz="quarter" idx="4"/>
          </p:nvPr>
        </p:nvSpPr>
        <p:spPr>
          <a:xfrm>
            <a:off x="6172200" y="2105891"/>
            <a:ext cx="5183188" cy="4083772"/>
          </a:xfrm>
        </p:spPr>
        <p:txBody>
          <a:bodyPr/>
          <a:lstStyle>
            <a:lvl1pPr>
              <a:defRPr sz="1200">
                <a:latin typeface="+mn-lt"/>
              </a:defRPr>
            </a:lvl1pPr>
            <a:lvl2pPr>
              <a:defRPr sz="1200">
                <a:latin typeface="+mn-lt"/>
              </a:defRPr>
            </a:lvl2pPr>
            <a:lvl3pPr>
              <a:defRPr sz="1200">
                <a:latin typeface="+mn-lt"/>
              </a:defRPr>
            </a:lvl3pPr>
            <a:lvl4pPr>
              <a:defRPr sz="1200">
                <a:latin typeface="+mn-lt"/>
              </a:defRPr>
            </a:lvl4pPr>
            <a:lvl5pPr>
              <a:defRPr sz="1200">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86C9660D-2981-EA64-ED59-EA99DB2DF5B3}"/>
              </a:ext>
            </a:extLst>
          </p:cNvPr>
          <p:cNvSpPr>
            <a:spLocks noGrp="1"/>
          </p:cNvSpPr>
          <p:nvPr>
            <p:ph type="dt" sz="half" idx="10"/>
          </p:nvPr>
        </p:nvSpPr>
        <p:spPr>
          <a:xfrm rot="5400000">
            <a:off x="-2154988" y="2880277"/>
            <a:ext cx="4567149" cy="257176"/>
          </a:xfrm>
          <a:prstGeom prst="rect">
            <a:avLst/>
          </a:prstGeom>
        </p:spPr>
        <p:txBody>
          <a:bodyPr/>
          <a:lstStyle/>
          <a:p>
            <a:fld id="{349CBC38-FC67-4E5F-B41B-9663F3E0ECB7}" type="datetime1">
              <a:rPr lang="vi-VN" smtClean="0"/>
              <a:t>24/04/2024</a:t>
            </a:fld>
            <a:endParaRPr lang="en-US"/>
          </a:p>
        </p:txBody>
      </p:sp>
      <p:sp>
        <p:nvSpPr>
          <p:cNvPr id="8" name="Footer Placeholder 7">
            <a:extLst>
              <a:ext uri="{FF2B5EF4-FFF2-40B4-BE49-F238E27FC236}">
                <a16:creationId xmlns:a16="http://schemas.microsoft.com/office/drawing/2014/main" id="{174A77AF-9AEE-3152-64D0-24725A54274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482A8B1-1362-4048-5F1D-CBB3A50F2A0C}"/>
              </a:ext>
            </a:extLst>
          </p:cNvPr>
          <p:cNvSpPr>
            <a:spLocks noGrp="1"/>
          </p:cNvSpPr>
          <p:nvPr>
            <p:ph type="sldNum" sz="quarter" idx="12"/>
          </p:nvPr>
        </p:nvSpPr>
        <p:spPr>
          <a:xfrm rot="5400000">
            <a:off x="-654196" y="5946629"/>
            <a:ext cx="1565564" cy="257177"/>
          </a:xfrm>
          <a:prstGeom prst="rect">
            <a:avLst/>
          </a:prstGeom>
        </p:spPr>
        <p:txBody>
          <a:bodyPr/>
          <a:lstStyle/>
          <a:p>
            <a:fld id="{2DDFA90D-AFF2-4ADA-9F98-670F3E4E604F}" type="slidenum">
              <a:rPr lang="en-US" smtClean="0"/>
              <a:t>‹#›</a:t>
            </a:fld>
            <a:endParaRPr lang="en-US"/>
          </a:p>
        </p:txBody>
      </p:sp>
      <p:sp>
        <p:nvSpPr>
          <p:cNvPr id="16" name="Text Placeholder 11">
            <a:extLst>
              <a:ext uri="{FF2B5EF4-FFF2-40B4-BE49-F238E27FC236}">
                <a16:creationId xmlns:a16="http://schemas.microsoft.com/office/drawing/2014/main" id="{983B1397-A3F0-B9CD-5D25-85BED499E209}"/>
              </a:ext>
            </a:extLst>
          </p:cNvPr>
          <p:cNvSpPr>
            <a:spLocks noGrp="1"/>
          </p:cNvSpPr>
          <p:nvPr>
            <p:ph type="body" sz="quarter" idx="15" hasCustomPrompt="1"/>
          </p:nvPr>
        </p:nvSpPr>
        <p:spPr>
          <a:xfrm>
            <a:off x="7268548" y="398603"/>
            <a:ext cx="3340068" cy="315912"/>
          </a:xfrm>
        </p:spPr>
        <p:txBody>
          <a:bodyPr>
            <a:noAutofit/>
          </a:bodyPr>
          <a:lstStyle>
            <a:lvl1pPr marL="0" indent="0">
              <a:buNone/>
              <a:defRPr sz="1800" b="1">
                <a:solidFill>
                  <a:srgbClr val="002060"/>
                </a:solidFill>
              </a:defRPr>
            </a:lvl1pPr>
          </a:lstStyle>
          <a:p>
            <a:pPr lvl="0"/>
            <a:r>
              <a:rPr lang="en-US" dirty="0"/>
              <a:t>KHUYẾN NGHỊ:</a:t>
            </a:r>
          </a:p>
        </p:txBody>
      </p:sp>
      <p:sp>
        <p:nvSpPr>
          <p:cNvPr id="15" name="Text Placeholder 18">
            <a:extLst>
              <a:ext uri="{FF2B5EF4-FFF2-40B4-BE49-F238E27FC236}">
                <a16:creationId xmlns:a16="http://schemas.microsoft.com/office/drawing/2014/main" id="{04D20BC3-D811-420E-8302-32C7BFF4BA6E}"/>
              </a:ext>
            </a:extLst>
          </p:cNvPr>
          <p:cNvSpPr>
            <a:spLocks noGrp="1"/>
          </p:cNvSpPr>
          <p:nvPr>
            <p:ph type="body" sz="quarter" idx="16" hasCustomPrompt="1"/>
          </p:nvPr>
        </p:nvSpPr>
        <p:spPr>
          <a:xfrm>
            <a:off x="257175" y="830263"/>
            <a:ext cx="4814887" cy="261937"/>
          </a:xfrm>
        </p:spPr>
        <p:txBody>
          <a:bodyPr>
            <a:noAutofit/>
          </a:bodyPr>
          <a:lstStyle>
            <a:lvl1pPr marL="0" indent="0">
              <a:buFont typeface="+mj-lt"/>
              <a:buNone/>
              <a:defRPr sz="1400" b="1">
                <a:solidFill>
                  <a:schemeClr val="accent2"/>
                </a:solidFill>
                <a:latin typeface="+mj-lt"/>
                <a:cs typeface="Arial" panose="020B0604020202020204" pitchFamily="34" charset="0"/>
              </a:defRPr>
            </a:lvl1pPr>
          </a:lstStyle>
          <a:p>
            <a:pPr lvl="0"/>
            <a:r>
              <a:rPr lang="en-US" dirty="0"/>
              <a:t>1. </a:t>
            </a:r>
            <a:r>
              <a:rPr lang="en-US" dirty="0" err="1"/>
              <a:t>Đề</a:t>
            </a:r>
            <a:r>
              <a:rPr lang="en-US" dirty="0"/>
              <a:t> </a:t>
            </a:r>
            <a:r>
              <a:rPr lang="en-US" dirty="0" err="1"/>
              <a:t>mục</a:t>
            </a:r>
            <a:r>
              <a:rPr lang="en-US" dirty="0"/>
              <a:t> </a:t>
            </a:r>
            <a:r>
              <a:rPr lang="en-US" dirty="0" err="1"/>
              <a:t>nhỏ</a:t>
            </a:r>
            <a:endParaRPr lang="en-US" dirty="0"/>
          </a:p>
        </p:txBody>
      </p:sp>
      <p:sp>
        <p:nvSpPr>
          <p:cNvPr id="17" name="Text Placeholder 8">
            <a:extLst>
              <a:ext uri="{FF2B5EF4-FFF2-40B4-BE49-F238E27FC236}">
                <a16:creationId xmlns:a16="http://schemas.microsoft.com/office/drawing/2014/main" id="{2CE2B5D1-7AF1-4F42-B5EF-69E87B290530}"/>
              </a:ext>
            </a:extLst>
          </p:cNvPr>
          <p:cNvSpPr>
            <a:spLocks noGrp="1"/>
          </p:cNvSpPr>
          <p:nvPr>
            <p:ph type="body" sz="quarter" idx="22" hasCustomPrompt="1"/>
          </p:nvPr>
        </p:nvSpPr>
        <p:spPr>
          <a:xfrm>
            <a:off x="211177" y="465079"/>
            <a:ext cx="5207000" cy="249436"/>
          </a:xfrm>
        </p:spPr>
        <p:txBody>
          <a:bodyPr>
            <a:noAutofit/>
          </a:bodyPr>
          <a:lstStyle>
            <a:lvl1pPr marL="0" indent="0">
              <a:buNone/>
              <a:defRPr sz="1400" b="1">
                <a:solidFill>
                  <a:srgbClr val="002060"/>
                </a:solidFill>
                <a:latin typeface="Arial" panose="020B0604020202020204" pitchFamily="34" charset="0"/>
                <a:cs typeface="Arial" panose="020B0604020202020204" pitchFamily="34" charset="0"/>
              </a:defRPr>
            </a:lvl1pPr>
          </a:lstStyle>
          <a:p>
            <a:pPr lvl="0"/>
            <a:r>
              <a:rPr lang="en-US" dirty="0"/>
              <a:t>I. ĐỀ MỤC LỚN</a:t>
            </a:r>
          </a:p>
        </p:txBody>
      </p:sp>
    </p:spTree>
    <p:extLst>
      <p:ext uri="{BB962C8B-B14F-4D97-AF65-F5344CB8AC3E}">
        <p14:creationId xmlns:p14="http://schemas.microsoft.com/office/powerpoint/2010/main" val="7849526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FFFC52-2FBC-134E-0AC0-8F1FA4742999}"/>
              </a:ext>
            </a:extLst>
          </p:cNvPr>
          <p:cNvSpPr>
            <a:spLocks noGrp="1"/>
          </p:cNvSpPr>
          <p:nvPr>
            <p:ph type="title"/>
          </p:nvPr>
        </p:nvSpPr>
        <p:spPr>
          <a:xfrm>
            <a:off x="839788" y="1116119"/>
            <a:ext cx="3932237" cy="453919"/>
          </a:xfrm>
        </p:spPr>
        <p:txBody>
          <a:bodyPr anchor="b">
            <a:normAutofit/>
          </a:bodyPr>
          <a:lstStyle>
            <a:lvl1pPr>
              <a:defRPr sz="1200">
                <a:latin typeface="+mn-lt"/>
              </a:defRPr>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05492299-791F-5D10-DA51-1BF3B2260A6B}"/>
              </a:ext>
            </a:extLst>
          </p:cNvPr>
          <p:cNvSpPr>
            <a:spLocks noGrp="1"/>
          </p:cNvSpPr>
          <p:nvPr>
            <p:ph idx="1"/>
          </p:nvPr>
        </p:nvSpPr>
        <p:spPr>
          <a:xfrm>
            <a:off x="5183188" y="1116119"/>
            <a:ext cx="6172200" cy="4744931"/>
          </a:xfrm>
        </p:spPr>
        <p:txBody>
          <a:bodyPr>
            <a:normAutofit/>
          </a:bodyPr>
          <a:lstStyle>
            <a:lvl1pPr>
              <a:defRPr sz="1200">
                <a:latin typeface="+mn-lt"/>
              </a:defRPr>
            </a:lvl1pPr>
            <a:lvl2pPr>
              <a:defRPr sz="1200">
                <a:latin typeface="+mn-lt"/>
              </a:defRPr>
            </a:lvl2pPr>
            <a:lvl3pPr>
              <a:defRPr sz="1200">
                <a:latin typeface="+mn-lt"/>
              </a:defRPr>
            </a:lvl3pPr>
            <a:lvl4pPr>
              <a:defRPr sz="1200">
                <a:latin typeface="+mn-lt"/>
              </a:defRPr>
            </a:lvl4pPr>
            <a:lvl5pPr>
              <a:defRPr sz="1200">
                <a:latin typeface="+mn-lt"/>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3E9CABA9-F2BA-1DCA-157D-8E9AAEE5C5B2}"/>
              </a:ext>
            </a:extLst>
          </p:cNvPr>
          <p:cNvSpPr>
            <a:spLocks noGrp="1"/>
          </p:cNvSpPr>
          <p:nvPr>
            <p:ph type="body" sz="half" idx="2"/>
          </p:nvPr>
        </p:nvSpPr>
        <p:spPr>
          <a:xfrm>
            <a:off x="839788" y="1653309"/>
            <a:ext cx="3932237" cy="4215679"/>
          </a:xfrm>
        </p:spPr>
        <p:txBody>
          <a:bodyPr>
            <a:normAutofit/>
          </a:bodyPr>
          <a:lstStyle>
            <a:lvl1pPr marL="0" indent="0">
              <a:buNone/>
              <a:defRPr sz="13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AE62470-C383-3D72-8764-F043C48EAF92}"/>
              </a:ext>
            </a:extLst>
          </p:cNvPr>
          <p:cNvSpPr>
            <a:spLocks noGrp="1"/>
          </p:cNvSpPr>
          <p:nvPr>
            <p:ph type="dt" sz="half" idx="10"/>
          </p:nvPr>
        </p:nvSpPr>
        <p:spPr>
          <a:xfrm rot="5400000">
            <a:off x="-2154988" y="2880277"/>
            <a:ext cx="4567149" cy="257176"/>
          </a:xfrm>
          <a:prstGeom prst="rect">
            <a:avLst/>
          </a:prstGeom>
        </p:spPr>
        <p:txBody>
          <a:bodyPr/>
          <a:lstStyle/>
          <a:p>
            <a:fld id="{451E4F3B-1AF1-460F-B0D0-A6095B8B93DB}" type="datetime1">
              <a:rPr lang="vi-VN" smtClean="0"/>
              <a:t>24/04/2024</a:t>
            </a:fld>
            <a:endParaRPr lang="en-US"/>
          </a:p>
        </p:txBody>
      </p:sp>
      <p:sp>
        <p:nvSpPr>
          <p:cNvPr id="6" name="Footer Placeholder 5">
            <a:extLst>
              <a:ext uri="{FF2B5EF4-FFF2-40B4-BE49-F238E27FC236}">
                <a16:creationId xmlns:a16="http://schemas.microsoft.com/office/drawing/2014/main" id="{C9204E62-0079-8451-151F-704E3E8B618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79F5074-4505-6B0B-685B-9BD377DE72B8}"/>
              </a:ext>
            </a:extLst>
          </p:cNvPr>
          <p:cNvSpPr>
            <a:spLocks noGrp="1"/>
          </p:cNvSpPr>
          <p:nvPr>
            <p:ph type="sldNum" sz="quarter" idx="12"/>
          </p:nvPr>
        </p:nvSpPr>
        <p:spPr>
          <a:xfrm rot="5400000">
            <a:off x="-654196" y="5946629"/>
            <a:ext cx="1565564" cy="257177"/>
          </a:xfrm>
          <a:prstGeom prst="rect">
            <a:avLst/>
          </a:prstGeom>
        </p:spPr>
        <p:txBody>
          <a:bodyPr/>
          <a:lstStyle/>
          <a:p>
            <a:fld id="{2DDFA90D-AFF2-4ADA-9F98-670F3E4E604F}" type="slidenum">
              <a:rPr lang="en-US" smtClean="0"/>
              <a:t>‹#›</a:t>
            </a:fld>
            <a:endParaRPr lang="en-US"/>
          </a:p>
        </p:txBody>
      </p:sp>
      <p:sp>
        <p:nvSpPr>
          <p:cNvPr id="11" name="Text Placeholder 11">
            <a:extLst>
              <a:ext uri="{FF2B5EF4-FFF2-40B4-BE49-F238E27FC236}">
                <a16:creationId xmlns:a16="http://schemas.microsoft.com/office/drawing/2014/main" id="{28D4B231-F313-15C0-AA77-C06BBB832928}"/>
              </a:ext>
            </a:extLst>
          </p:cNvPr>
          <p:cNvSpPr>
            <a:spLocks noGrp="1"/>
          </p:cNvSpPr>
          <p:nvPr>
            <p:ph type="body" sz="quarter" idx="15" hasCustomPrompt="1"/>
          </p:nvPr>
        </p:nvSpPr>
        <p:spPr>
          <a:xfrm>
            <a:off x="7268548" y="398603"/>
            <a:ext cx="3340068" cy="315912"/>
          </a:xfrm>
        </p:spPr>
        <p:txBody>
          <a:bodyPr>
            <a:noAutofit/>
          </a:bodyPr>
          <a:lstStyle>
            <a:lvl1pPr marL="0" indent="0">
              <a:buNone/>
              <a:defRPr sz="1800" b="1">
                <a:solidFill>
                  <a:srgbClr val="002060"/>
                </a:solidFill>
              </a:defRPr>
            </a:lvl1pPr>
          </a:lstStyle>
          <a:p>
            <a:pPr lvl="0"/>
            <a:r>
              <a:rPr lang="en-US" dirty="0"/>
              <a:t>KHUYẾN NGHỊ:</a:t>
            </a:r>
          </a:p>
        </p:txBody>
      </p:sp>
      <p:sp>
        <p:nvSpPr>
          <p:cNvPr id="15" name="Text Placeholder 18">
            <a:extLst>
              <a:ext uri="{FF2B5EF4-FFF2-40B4-BE49-F238E27FC236}">
                <a16:creationId xmlns:a16="http://schemas.microsoft.com/office/drawing/2014/main" id="{D0A674C6-58D5-42BA-809B-834353FAD82F}"/>
              </a:ext>
            </a:extLst>
          </p:cNvPr>
          <p:cNvSpPr>
            <a:spLocks noGrp="1"/>
          </p:cNvSpPr>
          <p:nvPr>
            <p:ph type="body" sz="quarter" idx="16" hasCustomPrompt="1"/>
          </p:nvPr>
        </p:nvSpPr>
        <p:spPr>
          <a:xfrm>
            <a:off x="257175" y="830263"/>
            <a:ext cx="4814887" cy="261937"/>
          </a:xfrm>
        </p:spPr>
        <p:txBody>
          <a:bodyPr>
            <a:noAutofit/>
          </a:bodyPr>
          <a:lstStyle>
            <a:lvl1pPr marL="0" indent="0">
              <a:buFont typeface="+mj-lt"/>
              <a:buNone/>
              <a:defRPr sz="1400" b="1">
                <a:solidFill>
                  <a:schemeClr val="accent2"/>
                </a:solidFill>
                <a:latin typeface="+mj-lt"/>
                <a:cs typeface="Arial" panose="020B0604020202020204" pitchFamily="34" charset="0"/>
              </a:defRPr>
            </a:lvl1pPr>
          </a:lstStyle>
          <a:p>
            <a:pPr lvl="0"/>
            <a:r>
              <a:rPr lang="en-US" dirty="0"/>
              <a:t>1. </a:t>
            </a:r>
            <a:r>
              <a:rPr lang="en-US" dirty="0" err="1"/>
              <a:t>Đề</a:t>
            </a:r>
            <a:r>
              <a:rPr lang="en-US" dirty="0"/>
              <a:t> </a:t>
            </a:r>
            <a:r>
              <a:rPr lang="en-US" dirty="0" err="1"/>
              <a:t>mục</a:t>
            </a:r>
            <a:r>
              <a:rPr lang="en-US" dirty="0"/>
              <a:t> </a:t>
            </a:r>
            <a:r>
              <a:rPr lang="en-US" dirty="0" err="1"/>
              <a:t>nhỏ</a:t>
            </a:r>
            <a:endParaRPr lang="en-US" dirty="0"/>
          </a:p>
        </p:txBody>
      </p:sp>
      <p:sp>
        <p:nvSpPr>
          <p:cNvPr id="16" name="Text Placeholder 8">
            <a:extLst>
              <a:ext uri="{FF2B5EF4-FFF2-40B4-BE49-F238E27FC236}">
                <a16:creationId xmlns:a16="http://schemas.microsoft.com/office/drawing/2014/main" id="{195D37EF-8FE9-4655-9648-DABE1D73B277}"/>
              </a:ext>
            </a:extLst>
          </p:cNvPr>
          <p:cNvSpPr>
            <a:spLocks noGrp="1"/>
          </p:cNvSpPr>
          <p:nvPr>
            <p:ph type="body" sz="quarter" idx="22" hasCustomPrompt="1"/>
          </p:nvPr>
        </p:nvSpPr>
        <p:spPr>
          <a:xfrm>
            <a:off x="211177" y="465079"/>
            <a:ext cx="5207000" cy="249436"/>
          </a:xfrm>
        </p:spPr>
        <p:txBody>
          <a:bodyPr>
            <a:noAutofit/>
          </a:bodyPr>
          <a:lstStyle>
            <a:lvl1pPr marL="0" indent="0">
              <a:buNone/>
              <a:defRPr sz="1400" b="1">
                <a:solidFill>
                  <a:srgbClr val="002060"/>
                </a:solidFill>
                <a:latin typeface="Arial" panose="020B0604020202020204" pitchFamily="34" charset="0"/>
                <a:cs typeface="Arial" panose="020B0604020202020204" pitchFamily="34" charset="0"/>
              </a:defRPr>
            </a:lvl1pPr>
          </a:lstStyle>
          <a:p>
            <a:pPr lvl="0"/>
            <a:r>
              <a:rPr lang="en-US" dirty="0"/>
              <a:t>I. ĐỀ MỤC LỚN</a:t>
            </a:r>
          </a:p>
        </p:txBody>
      </p:sp>
    </p:spTree>
    <p:extLst>
      <p:ext uri="{BB962C8B-B14F-4D97-AF65-F5344CB8AC3E}">
        <p14:creationId xmlns:p14="http://schemas.microsoft.com/office/powerpoint/2010/main" val="37573104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CEAB9E-4EF3-91DF-4643-66DF77407915}"/>
              </a:ext>
            </a:extLst>
          </p:cNvPr>
          <p:cNvSpPr>
            <a:spLocks noGrp="1"/>
          </p:cNvSpPr>
          <p:nvPr>
            <p:ph type="title"/>
          </p:nvPr>
        </p:nvSpPr>
        <p:spPr>
          <a:xfrm>
            <a:off x="839788" y="1143000"/>
            <a:ext cx="3932237" cy="316345"/>
          </a:xfrm>
        </p:spPr>
        <p:txBody>
          <a:bodyPr anchor="b">
            <a:normAutofit/>
          </a:bodyPr>
          <a:lstStyle>
            <a:lvl1pPr>
              <a:defRPr sz="1200" b="1">
                <a:latin typeface="+mn-lt"/>
              </a:defRPr>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AC5BE9F5-FF0F-FB81-0D51-2598D82E0F3F}"/>
              </a:ext>
            </a:extLst>
          </p:cNvPr>
          <p:cNvSpPr>
            <a:spLocks noGrp="1"/>
          </p:cNvSpPr>
          <p:nvPr>
            <p:ph type="pic" idx="1"/>
          </p:nvPr>
        </p:nvSpPr>
        <p:spPr>
          <a:xfrm>
            <a:off x="5183188" y="1116120"/>
            <a:ext cx="6172200" cy="4744930"/>
          </a:xfrm>
        </p:spPr>
        <p:txBody>
          <a:bodyPr>
            <a:normAutofit/>
          </a:bodyPr>
          <a:lstStyle>
            <a:lvl1pPr marL="0" indent="0">
              <a:buNone/>
              <a:defRPr sz="1200">
                <a:latin typeface="+mn-lt"/>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DE88F0A6-C0D6-2440-BDA3-CA58E1368B88}"/>
              </a:ext>
            </a:extLst>
          </p:cNvPr>
          <p:cNvSpPr>
            <a:spLocks noGrp="1"/>
          </p:cNvSpPr>
          <p:nvPr>
            <p:ph type="body" sz="half" idx="2"/>
          </p:nvPr>
        </p:nvSpPr>
        <p:spPr>
          <a:xfrm>
            <a:off x="839788" y="1548762"/>
            <a:ext cx="3932237" cy="4320226"/>
          </a:xfrm>
        </p:spPr>
        <p:txBody>
          <a:bodyPr>
            <a:normAutofit/>
          </a:bodyPr>
          <a:lstStyle>
            <a:lvl1pPr marL="0" indent="0">
              <a:buNone/>
              <a:defRPr sz="1200">
                <a:latin typeface="+mn-lt"/>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F7CFA01-9970-819E-8D48-5F4A2B8FE3D6}"/>
              </a:ext>
            </a:extLst>
          </p:cNvPr>
          <p:cNvSpPr>
            <a:spLocks noGrp="1"/>
          </p:cNvSpPr>
          <p:nvPr>
            <p:ph type="dt" sz="half" idx="10"/>
          </p:nvPr>
        </p:nvSpPr>
        <p:spPr>
          <a:xfrm rot="5400000">
            <a:off x="-2154988" y="2880277"/>
            <a:ext cx="4567149" cy="257176"/>
          </a:xfrm>
          <a:prstGeom prst="rect">
            <a:avLst/>
          </a:prstGeom>
        </p:spPr>
        <p:txBody>
          <a:bodyPr/>
          <a:lstStyle/>
          <a:p>
            <a:fld id="{88188B8F-7F14-4A9D-B021-5B4730EA0E69}" type="datetime1">
              <a:rPr lang="vi-VN" smtClean="0"/>
              <a:t>24/04/2024</a:t>
            </a:fld>
            <a:endParaRPr lang="en-US"/>
          </a:p>
        </p:txBody>
      </p:sp>
      <p:sp>
        <p:nvSpPr>
          <p:cNvPr id="6" name="Footer Placeholder 5">
            <a:extLst>
              <a:ext uri="{FF2B5EF4-FFF2-40B4-BE49-F238E27FC236}">
                <a16:creationId xmlns:a16="http://schemas.microsoft.com/office/drawing/2014/main" id="{2A6B28F7-552B-DA4A-52BF-76208BA1B46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DA77E68-AA37-076A-A71E-F9EB792CDDC4}"/>
              </a:ext>
            </a:extLst>
          </p:cNvPr>
          <p:cNvSpPr>
            <a:spLocks noGrp="1"/>
          </p:cNvSpPr>
          <p:nvPr>
            <p:ph type="sldNum" sz="quarter" idx="12"/>
          </p:nvPr>
        </p:nvSpPr>
        <p:spPr>
          <a:xfrm rot="5400000">
            <a:off x="-654196" y="5946629"/>
            <a:ext cx="1565564" cy="257177"/>
          </a:xfrm>
          <a:prstGeom prst="rect">
            <a:avLst/>
          </a:prstGeom>
        </p:spPr>
        <p:txBody>
          <a:bodyPr/>
          <a:lstStyle/>
          <a:p>
            <a:fld id="{2DDFA90D-AFF2-4ADA-9F98-670F3E4E604F}" type="slidenum">
              <a:rPr lang="en-US" smtClean="0"/>
              <a:t>‹#›</a:t>
            </a:fld>
            <a:endParaRPr lang="en-US"/>
          </a:p>
        </p:txBody>
      </p:sp>
      <p:sp>
        <p:nvSpPr>
          <p:cNvPr id="11" name="Text Placeholder 11">
            <a:extLst>
              <a:ext uri="{FF2B5EF4-FFF2-40B4-BE49-F238E27FC236}">
                <a16:creationId xmlns:a16="http://schemas.microsoft.com/office/drawing/2014/main" id="{6F442519-34C9-2E1B-D533-AA844B697D8D}"/>
              </a:ext>
            </a:extLst>
          </p:cNvPr>
          <p:cNvSpPr>
            <a:spLocks noGrp="1"/>
          </p:cNvSpPr>
          <p:nvPr>
            <p:ph type="body" sz="quarter" idx="15" hasCustomPrompt="1"/>
          </p:nvPr>
        </p:nvSpPr>
        <p:spPr>
          <a:xfrm>
            <a:off x="7268548" y="398603"/>
            <a:ext cx="3340068" cy="315912"/>
          </a:xfrm>
        </p:spPr>
        <p:txBody>
          <a:bodyPr>
            <a:noAutofit/>
          </a:bodyPr>
          <a:lstStyle>
            <a:lvl1pPr marL="0" indent="0">
              <a:buNone/>
              <a:defRPr sz="1800" b="1">
                <a:solidFill>
                  <a:srgbClr val="002060"/>
                </a:solidFill>
              </a:defRPr>
            </a:lvl1pPr>
          </a:lstStyle>
          <a:p>
            <a:pPr lvl="0"/>
            <a:r>
              <a:rPr lang="en-US" dirty="0"/>
              <a:t>KHUYẾN NGHỊ:</a:t>
            </a:r>
          </a:p>
        </p:txBody>
      </p:sp>
      <p:sp>
        <p:nvSpPr>
          <p:cNvPr id="15" name="Text Placeholder 18">
            <a:extLst>
              <a:ext uri="{FF2B5EF4-FFF2-40B4-BE49-F238E27FC236}">
                <a16:creationId xmlns:a16="http://schemas.microsoft.com/office/drawing/2014/main" id="{275B0B15-C87B-4763-934D-1268FD2BCCA2}"/>
              </a:ext>
            </a:extLst>
          </p:cNvPr>
          <p:cNvSpPr>
            <a:spLocks noGrp="1"/>
          </p:cNvSpPr>
          <p:nvPr>
            <p:ph type="body" sz="quarter" idx="16" hasCustomPrompt="1"/>
          </p:nvPr>
        </p:nvSpPr>
        <p:spPr>
          <a:xfrm>
            <a:off x="257175" y="830263"/>
            <a:ext cx="4814887" cy="261937"/>
          </a:xfrm>
        </p:spPr>
        <p:txBody>
          <a:bodyPr>
            <a:noAutofit/>
          </a:bodyPr>
          <a:lstStyle>
            <a:lvl1pPr marL="0" indent="0">
              <a:buFont typeface="+mj-lt"/>
              <a:buNone/>
              <a:defRPr sz="1400" b="1">
                <a:solidFill>
                  <a:schemeClr val="accent2"/>
                </a:solidFill>
                <a:latin typeface="+mj-lt"/>
                <a:cs typeface="Arial" panose="020B0604020202020204" pitchFamily="34" charset="0"/>
              </a:defRPr>
            </a:lvl1pPr>
          </a:lstStyle>
          <a:p>
            <a:pPr lvl="0"/>
            <a:r>
              <a:rPr lang="en-US" dirty="0"/>
              <a:t>1. </a:t>
            </a:r>
            <a:r>
              <a:rPr lang="en-US" dirty="0" err="1"/>
              <a:t>Đề</a:t>
            </a:r>
            <a:r>
              <a:rPr lang="en-US" dirty="0"/>
              <a:t> </a:t>
            </a:r>
            <a:r>
              <a:rPr lang="en-US" dirty="0" err="1"/>
              <a:t>mục</a:t>
            </a:r>
            <a:r>
              <a:rPr lang="en-US" dirty="0"/>
              <a:t> </a:t>
            </a:r>
            <a:r>
              <a:rPr lang="en-US" dirty="0" err="1"/>
              <a:t>nhỏ</a:t>
            </a:r>
            <a:endParaRPr lang="en-US" dirty="0"/>
          </a:p>
        </p:txBody>
      </p:sp>
      <p:sp>
        <p:nvSpPr>
          <p:cNvPr id="16" name="Text Placeholder 8">
            <a:extLst>
              <a:ext uri="{FF2B5EF4-FFF2-40B4-BE49-F238E27FC236}">
                <a16:creationId xmlns:a16="http://schemas.microsoft.com/office/drawing/2014/main" id="{2A974BA5-5806-4D90-966C-A928F99E66AF}"/>
              </a:ext>
            </a:extLst>
          </p:cNvPr>
          <p:cNvSpPr>
            <a:spLocks noGrp="1"/>
          </p:cNvSpPr>
          <p:nvPr>
            <p:ph type="body" sz="quarter" idx="22" hasCustomPrompt="1"/>
          </p:nvPr>
        </p:nvSpPr>
        <p:spPr>
          <a:xfrm>
            <a:off x="211177" y="465079"/>
            <a:ext cx="5207000" cy="249436"/>
          </a:xfrm>
        </p:spPr>
        <p:txBody>
          <a:bodyPr>
            <a:noAutofit/>
          </a:bodyPr>
          <a:lstStyle>
            <a:lvl1pPr marL="0" indent="0">
              <a:buNone/>
              <a:defRPr sz="1400" b="1">
                <a:solidFill>
                  <a:srgbClr val="002060"/>
                </a:solidFill>
                <a:latin typeface="Arial" panose="020B0604020202020204" pitchFamily="34" charset="0"/>
                <a:cs typeface="Arial" panose="020B0604020202020204" pitchFamily="34" charset="0"/>
              </a:defRPr>
            </a:lvl1pPr>
          </a:lstStyle>
          <a:p>
            <a:pPr lvl="0"/>
            <a:r>
              <a:rPr lang="en-US" dirty="0"/>
              <a:t>I. ĐỀ MỤC LỚN</a:t>
            </a:r>
          </a:p>
        </p:txBody>
      </p:sp>
    </p:spTree>
    <p:extLst>
      <p:ext uri="{BB962C8B-B14F-4D97-AF65-F5344CB8AC3E}">
        <p14:creationId xmlns:p14="http://schemas.microsoft.com/office/powerpoint/2010/main" val="21768007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1_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ABCE6C8-348D-F483-723C-60F902148236}"/>
              </a:ext>
            </a:extLst>
          </p:cNvPr>
          <p:cNvSpPr>
            <a:spLocks noGrp="1"/>
          </p:cNvSpPr>
          <p:nvPr>
            <p:ph type="dt" sz="half" idx="10"/>
          </p:nvPr>
        </p:nvSpPr>
        <p:spPr>
          <a:xfrm rot="5400000">
            <a:off x="-2154988" y="2880277"/>
            <a:ext cx="4567149" cy="257176"/>
          </a:xfrm>
          <a:prstGeom prst="rect">
            <a:avLst/>
          </a:prstGeom>
        </p:spPr>
        <p:txBody>
          <a:bodyPr/>
          <a:lstStyle/>
          <a:p>
            <a:fld id="{4DDA521C-2530-4998-AADD-F036481555BA}" type="datetime1">
              <a:rPr lang="vi-VN" smtClean="0"/>
              <a:t>24/04/2024</a:t>
            </a:fld>
            <a:endParaRPr lang="en-US"/>
          </a:p>
        </p:txBody>
      </p:sp>
      <p:sp>
        <p:nvSpPr>
          <p:cNvPr id="3" name="Footer Placeholder 2">
            <a:extLst>
              <a:ext uri="{FF2B5EF4-FFF2-40B4-BE49-F238E27FC236}">
                <a16:creationId xmlns:a16="http://schemas.microsoft.com/office/drawing/2014/main" id="{4EA515E1-2BB6-8F72-A5E9-818A9965CD5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2DFAEB7-E94C-2AD6-1BC4-E526FE566EE8}"/>
              </a:ext>
            </a:extLst>
          </p:cNvPr>
          <p:cNvSpPr>
            <a:spLocks noGrp="1"/>
          </p:cNvSpPr>
          <p:nvPr>
            <p:ph type="sldNum" sz="quarter" idx="12"/>
          </p:nvPr>
        </p:nvSpPr>
        <p:spPr>
          <a:xfrm rot="5400000">
            <a:off x="-654196" y="5946629"/>
            <a:ext cx="1565564" cy="257177"/>
          </a:xfrm>
          <a:prstGeom prst="rect">
            <a:avLst/>
          </a:prstGeom>
        </p:spPr>
        <p:txBody>
          <a:bodyPr/>
          <a:lstStyle/>
          <a:p>
            <a:fld id="{2DDFA90D-AFF2-4ADA-9F98-670F3E4E604F}" type="slidenum">
              <a:rPr lang="en-US" smtClean="0"/>
              <a:t>‹#›</a:t>
            </a:fld>
            <a:endParaRPr lang="en-US"/>
          </a:p>
        </p:txBody>
      </p:sp>
      <p:sp>
        <p:nvSpPr>
          <p:cNvPr id="17" name="Text Placeholder 11">
            <a:extLst>
              <a:ext uri="{FF2B5EF4-FFF2-40B4-BE49-F238E27FC236}">
                <a16:creationId xmlns:a16="http://schemas.microsoft.com/office/drawing/2014/main" id="{EB819389-E04E-F0F6-AC25-7DF485B4A5DA}"/>
              </a:ext>
            </a:extLst>
          </p:cNvPr>
          <p:cNvSpPr>
            <a:spLocks noGrp="1"/>
          </p:cNvSpPr>
          <p:nvPr>
            <p:ph type="body" sz="quarter" idx="15" hasCustomPrompt="1"/>
          </p:nvPr>
        </p:nvSpPr>
        <p:spPr>
          <a:xfrm>
            <a:off x="7268548" y="398603"/>
            <a:ext cx="3340068" cy="315912"/>
          </a:xfrm>
        </p:spPr>
        <p:txBody>
          <a:bodyPr>
            <a:noAutofit/>
          </a:bodyPr>
          <a:lstStyle>
            <a:lvl1pPr marL="0" indent="0">
              <a:buNone/>
              <a:defRPr sz="1800" b="1">
                <a:solidFill>
                  <a:srgbClr val="002060"/>
                </a:solidFill>
              </a:defRPr>
            </a:lvl1pPr>
          </a:lstStyle>
          <a:p>
            <a:pPr lvl="0"/>
            <a:r>
              <a:rPr lang="en-US" dirty="0"/>
              <a:t>KHUYẾN NGHỊ:</a:t>
            </a:r>
          </a:p>
        </p:txBody>
      </p:sp>
      <p:sp>
        <p:nvSpPr>
          <p:cNvPr id="10" name="Text Placeholder 18">
            <a:extLst>
              <a:ext uri="{FF2B5EF4-FFF2-40B4-BE49-F238E27FC236}">
                <a16:creationId xmlns:a16="http://schemas.microsoft.com/office/drawing/2014/main" id="{6D7BE77C-B0C1-4C20-A87D-1C68F173E363}"/>
              </a:ext>
            </a:extLst>
          </p:cNvPr>
          <p:cNvSpPr>
            <a:spLocks noGrp="1"/>
          </p:cNvSpPr>
          <p:nvPr>
            <p:ph type="body" sz="quarter" idx="16" hasCustomPrompt="1"/>
          </p:nvPr>
        </p:nvSpPr>
        <p:spPr>
          <a:xfrm>
            <a:off x="257175" y="830263"/>
            <a:ext cx="4814887" cy="261937"/>
          </a:xfrm>
        </p:spPr>
        <p:txBody>
          <a:bodyPr>
            <a:noAutofit/>
          </a:bodyPr>
          <a:lstStyle>
            <a:lvl1pPr marL="0" indent="0">
              <a:buFont typeface="+mj-lt"/>
              <a:buNone/>
              <a:defRPr sz="1400" b="1">
                <a:solidFill>
                  <a:schemeClr val="accent2"/>
                </a:solidFill>
                <a:latin typeface="+mj-lt"/>
                <a:cs typeface="Arial" panose="020B0604020202020204" pitchFamily="34" charset="0"/>
              </a:defRPr>
            </a:lvl1pPr>
          </a:lstStyle>
          <a:p>
            <a:pPr lvl="0"/>
            <a:r>
              <a:rPr lang="en-US" dirty="0"/>
              <a:t>1. </a:t>
            </a:r>
            <a:r>
              <a:rPr lang="en-US" dirty="0" err="1"/>
              <a:t>Đề</a:t>
            </a:r>
            <a:r>
              <a:rPr lang="en-US" dirty="0"/>
              <a:t> </a:t>
            </a:r>
            <a:r>
              <a:rPr lang="en-US" dirty="0" err="1"/>
              <a:t>mục</a:t>
            </a:r>
            <a:r>
              <a:rPr lang="en-US" dirty="0"/>
              <a:t> </a:t>
            </a:r>
            <a:r>
              <a:rPr lang="en-US" dirty="0" err="1"/>
              <a:t>nhỏ</a:t>
            </a:r>
            <a:endParaRPr lang="en-US" dirty="0"/>
          </a:p>
        </p:txBody>
      </p:sp>
      <p:sp>
        <p:nvSpPr>
          <p:cNvPr id="11" name="Text Placeholder 8">
            <a:extLst>
              <a:ext uri="{FF2B5EF4-FFF2-40B4-BE49-F238E27FC236}">
                <a16:creationId xmlns:a16="http://schemas.microsoft.com/office/drawing/2014/main" id="{B22D3333-BFDE-4EBE-BBDF-9AA2EB0E8A48}"/>
              </a:ext>
            </a:extLst>
          </p:cNvPr>
          <p:cNvSpPr>
            <a:spLocks noGrp="1"/>
          </p:cNvSpPr>
          <p:nvPr>
            <p:ph type="body" sz="quarter" idx="22" hasCustomPrompt="1"/>
          </p:nvPr>
        </p:nvSpPr>
        <p:spPr>
          <a:xfrm>
            <a:off x="211177" y="465079"/>
            <a:ext cx="5207000" cy="249436"/>
          </a:xfrm>
        </p:spPr>
        <p:txBody>
          <a:bodyPr>
            <a:noAutofit/>
          </a:bodyPr>
          <a:lstStyle>
            <a:lvl1pPr marL="0" indent="0">
              <a:buNone/>
              <a:defRPr sz="1400" b="1">
                <a:solidFill>
                  <a:srgbClr val="002060"/>
                </a:solidFill>
                <a:latin typeface="Arial" panose="020B0604020202020204" pitchFamily="34" charset="0"/>
                <a:cs typeface="Arial" panose="020B0604020202020204" pitchFamily="34" charset="0"/>
              </a:defRPr>
            </a:lvl1pPr>
          </a:lstStyle>
          <a:p>
            <a:pPr lvl="0"/>
            <a:r>
              <a:rPr lang="en-US" dirty="0"/>
              <a:t>I. ĐỀ MỤC LỚN</a:t>
            </a:r>
          </a:p>
        </p:txBody>
      </p:sp>
    </p:spTree>
    <p:extLst>
      <p:ext uri="{BB962C8B-B14F-4D97-AF65-F5344CB8AC3E}">
        <p14:creationId xmlns:p14="http://schemas.microsoft.com/office/powerpoint/2010/main" val="4456608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8" name="9Slide.vn - 2019">
            <a:extLst>
              <a:ext uri="{FF2B5EF4-FFF2-40B4-BE49-F238E27FC236}">
                <a16:creationId xmlns:a16="http://schemas.microsoft.com/office/drawing/2014/main" id="{8A9E4B01-F56B-214B-9F25-A10A9FF17782}"/>
              </a:ext>
            </a:extLst>
          </p:cNvPr>
          <p:cNvSpPr txBox="1"/>
          <p:nvPr userDrawn="1"/>
        </p:nvSpPr>
        <p:spPr>
          <a:xfrm>
            <a:off x="0" y="-1543110"/>
            <a:ext cx="12192000" cy="400110"/>
          </a:xfrm>
          <a:prstGeom prst="rect">
            <a:avLst/>
          </a:prstGeom>
          <a:noFill/>
        </p:spPr>
        <p:txBody>
          <a:bodyPr vert="horz" wrap="square" rtlCol="0">
            <a:spAutoFit/>
          </a:bodyPr>
          <a:lstStyle/>
          <a:p>
            <a:pPr algn="ctr"/>
            <a:r>
              <a:rPr lang="en-US" sz="2000" dirty="0">
                <a:solidFill>
                  <a:srgbClr val="C3C3C3"/>
                </a:solidFill>
              </a:rPr>
              <a:t>www.9slide.vn</a:t>
            </a:r>
          </a:p>
        </p:txBody>
      </p:sp>
      <p:sp>
        <p:nvSpPr>
          <p:cNvPr id="2" name="Title Placeholder 1">
            <a:extLst>
              <a:ext uri="{FF2B5EF4-FFF2-40B4-BE49-F238E27FC236}">
                <a16:creationId xmlns:a16="http://schemas.microsoft.com/office/drawing/2014/main" id="{896B32BC-A7B7-5415-EFE3-E75FB54EE91E}"/>
              </a:ext>
            </a:extLst>
          </p:cNvPr>
          <p:cNvSpPr>
            <a:spLocks noGrp="1"/>
          </p:cNvSpPr>
          <p:nvPr>
            <p:ph type="title"/>
          </p:nvPr>
        </p:nvSpPr>
        <p:spPr>
          <a:xfrm>
            <a:off x="838200" y="850752"/>
            <a:ext cx="10515600" cy="45417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706512DA-BA96-4D5C-70BC-44FB233917B2}"/>
              </a:ext>
            </a:extLst>
          </p:cNvPr>
          <p:cNvSpPr>
            <a:spLocks noGrp="1"/>
          </p:cNvSpPr>
          <p:nvPr>
            <p:ph type="body" idx="1"/>
          </p:nvPr>
        </p:nvSpPr>
        <p:spPr>
          <a:xfrm>
            <a:off x="838200" y="1384670"/>
            <a:ext cx="10515600" cy="479229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a:extLst>
              <a:ext uri="{FF2B5EF4-FFF2-40B4-BE49-F238E27FC236}">
                <a16:creationId xmlns:a16="http://schemas.microsoft.com/office/drawing/2014/main" id="{02902386-603E-29A2-707F-250B87F5616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9" name="Rectangle 8">
            <a:extLst>
              <a:ext uri="{FF2B5EF4-FFF2-40B4-BE49-F238E27FC236}">
                <a16:creationId xmlns:a16="http://schemas.microsoft.com/office/drawing/2014/main" id="{D94CD8CD-4A9A-7F6C-323B-E5C7D0ED530C}"/>
              </a:ext>
            </a:extLst>
          </p:cNvPr>
          <p:cNvSpPr/>
          <p:nvPr/>
        </p:nvSpPr>
        <p:spPr>
          <a:xfrm>
            <a:off x="0" y="725288"/>
            <a:ext cx="12192000" cy="45719"/>
          </a:xfrm>
          <a:prstGeom prst="rect">
            <a:avLst/>
          </a:prstGeom>
          <a:gradFill>
            <a:gsLst>
              <a:gs pos="100000">
                <a:srgbClr val="002060"/>
              </a:gs>
              <a:gs pos="53000">
                <a:srgbClr val="06377B"/>
              </a:gs>
              <a:gs pos="16000">
                <a:schemeClr val="accent2"/>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alibri" panose="020F0502020204030204" pitchFamily="34" charset="0"/>
              <a:cs typeface="Calibri" panose="020F0502020204030204" pitchFamily="34" charset="0"/>
            </a:endParaRPr>
          </a:p>
        </p:txBody>
      </p:sp>
      <p:sp>
        <p:nvSpPr>
          <p:cNvPr id="11" name="Text Placeholder 20">
            <a:extLst>
              <a:ext uri="{FF2B5EF4-FFF2-40B4-BE49-F238E27FC236}">
                <a16:creationId xmlns:a16="http://schemas.microsoft.com/office/drawing/2014/main" id="{BBDCB904-ECA1-93D8-2141-5B5473FADD37}"/>
              </a:ext>
            </a:extLst>
          </p:cNvPr>
          <p:cNvSpPr txBox="1">
            <a:spLocks/>
          </p:cNvSpPr>
          <p:nvPr/>
        </p:nvSpPr>
        <p:spPr>
          <a:xfrm>
            <a:off x="205419" y="94772"/>
            <a:ext cx="7161213" cy="315913"/>
          </a:xfrm>
          <a:prstGeom prst="rect">
            <a:avLst/>
          </a:prstGeom>
        </p:spPr>
        <p:txBody>
          <a:bodyPr>
            <a:noAutofit/>
          </a:bodyPr>
          <a:lstStyle>
            <a:lvl1pPr marL="0" indent="0" algn="l" defTabSz="914400" rtl="0" eaLnBrk="1" latinLnBrk="0" hangingPunct="1">
              <a:lnSpc>
                <a:spcPct val="90000"/>
              </a:lnSpc>
              <a:spcBef>
                <a:spcPts val="1000"/>
              </a:spcBef>
              <a:buFont typeface="Arial" panose="020B0604020202020204" pitchFamily="34" charset="0"/>
              <a:buNone/>
              <a:defRPr sz="1800" b="1" kern="1200">
                <a:solidFill>
                  <a:schemeClr val="accent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3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3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2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200" i="1"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latin typeface="Arial" panose="020B0604020202020204" pitchFamily="34" charset="0"/>
                <a:cs typeface="Arial" panose="020B0604020202020204" pitchFamily="34" charset="0"/>
              </a:rPr>
              <a:t>BÁO CÁO PHÂN TÍCH DOANH NGHIỆP</a:t>
            </a:r>
          </a:p>
        </p:txBody>
      </p:sp>
      <p:pic>
        <p:nvPicPr>
          <p:cNvPr id="10" name="Picture 9">
            <a:extLst>
              <a:ext uri="{FF2B5EF4-FFF2-40B4-BE49-F238E27FC236}">
                <a16:creationId xmlns:a16="http://schemas.microsoft.com/office/drawing/2014/main" id="{3626C233-1FAA-4C1B-A248-AC0E0C48CFC4}"/>
              </a:ext>
            </a:extLst>
          </p:cNvPr>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10676709" y="37038"/>
            <a:ext cx="1515291" cy="643999"/>
          </a:xfrm>
          <a:prstGeom prst="rect">
            <a:avLst/>
          </a:prstGeom>
        </p:spPr>
      </p:pic>
      <p:grpSp>
        <p:nvGrpSpPr>
          <p:cNvPr id="12" name="Group 11">
            <a:extLst>
              <a:ext uri="{FF2B5EF4-FFF2-40B4-BE49-F238E27FC236}">
                <a16:creationId xmlns:a16="http://schemas.microsoft.com/office/drawing/2014/main" id="{8C41CA25-F89C-C99F-0719-1F8BCA3126F0}"/>
              </a:ext>
            </a:extLst>
          </p:cNvPr>
          <p:cNvGrpSpPr/>
          <p:nvPr userDrawn="1"/>
        </p:nvGrpSpPr>
        <p:grpSpPr>
          <a:xfrm rot="5400000">
            <a:off x="-2930809" y="3678950"/>
            <a:ext cx="6128020" cy="266415"/>
            <a:chOff x="-544279" y="6579859"/>
            <a:chExt cx="6128020" cy="240489"/>
          </a:xfrm>
        </p:grpSpPr>
        <p:sp>
          <p:nvSpPr>
            <p:cNvPr id="13" name="Arrow: Pentagon 12">
              <a:extLst>
                <a:ext uri="{FF2B5EF4-FFF2-40B4-BE49-F238E27FC236}">
                  <a16:creationId xmlns:a16="http://schemas.microsoft.com/office/drawing/2014/main" id="{15AE5D72-DABE-CA3B-55F3-A478ECC3BB66}"/>
                </a:ext>
              </a:extLst>
            </p:cNvPr>
            <p:cNvSpPr/>
            <p:nvPr/>
          </p:nvSpPr>
          <p:spPr>
            <a:xfrm>
              <a:off x="-544279" y="6582082"/>
              <a:ext cx="4673368" cy="236053"/>
            </a:xfrm>
            <a:prstGeom prst="homePlate">
              <a:avLst>
                <a:gd name="adj" fmla="val 45445"/>
              </a:avLst>
            </a:prstGeom>
            <a:solidFill>
              <a:srgbClr val="0B265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Arrow: Chevron 2">
              <a:extLst>
                <a:ext uri="{FF2B5EF4-FFF2-40B4-BE49-F238E27FC236}">
                  <a16:creationId xmlns:a16="http://schemas.microsoft.com/office/drawing/2014/main" id="{2563B8BF-CEC7-8E9F-C7F9-BA08CF73071C}"/>
                </a:ext>
              </a:extLst>
            </p:cNvPr>
            <p:cNvSpPr/>
            <p:nvPr/>
          </p:nvSpPr>
          <p:spPr>
            <a:xfrm>
              <a:off x="4006774" y="6579854"/>
              <a:ext cx="1576967" cy="240489"/>
            </a:xfrm>
            <a:custGeom>
              <a:avLst/>
              <a:gdLst>
                <a:gd name="connsiteX0" fmla="*/ 0 w 1693938"/>
                <a:gd name="connsiteY0" fmla="*/ 0 h 240489"/>
                <a:gd name="connsiteX1" fmla="*/ 1573694 w 1693938"/>
                <a:gd name="connsiteY1" fmla="*/ 0 h 240489"/>
                <a:gd name="connsiteX2" fmla="*/ 1693938 w 1693938"/>
                <a:gd name="connsiteY2" fmla="*/ 120245 h 240489"/>
                <a:gd name="connsiteX3" fmla="*/ 1573694 w 1693938"/>
                <a:gd name="connsiteY3" fmla="*/ 240489 h 240489"/>
                <a:gd name="connsiteX4" fmla="*/ 0 w 1693938"/>
                <a:gd name="connsiteY4" fmla="*/ 240489 h 240489"/>
                <a:gd name="connsiteX5" fmla="*/ 120245 w 1693938"/>
                <a:gd name="connsiteY5" fmla="*/ 120245 h 240489"/>
                <a:gd name="connsiteX6" fmla="*/ 0 w 1693938"/>
                <a:gd name="connsiteY6" fmla="*/ 0 h 240489"/>
                <a:gd name="connsiteX0" fmla="*/ 0 w 1584401"/>
                <a:gd name="connsiteY0" fmla="*/ 0 h 240489"/>
                <a:gd name="connsiteX1" fmla="*/ 1573694 w 1584401"/>
                <a:gd name="connsiteY1" fmla="*/ 0 h 240489"/>
                <a:gd name="connsiteX2" fmla="*/ 1584401 w 1584401"/>
                <a:gd name="connsiteY2" fmla="*/ 120245 h 240489"/>
                <a:gd name="connsiteX3" fmla="*/ 1573694 w 1584401"/>
                <a:gd name="connsiteY3" fmla="*/ 240489 h 240489"/>
                <a:gd name="connsiteX4" fmla="*/ 0 w 1584401"/>
                <a:gd name="connsiteY4" fmla="*/ 240489 h 240489"/>
                <a:gd name="connsiteX5" fmla="*/ 120245 w 1584401"/>
                <a:gd name="connsiteY5" fmla="*/ 120245 h 240489"/>
                <a:gd name="connsiteX6" fmla="*/ 0 w 1584401"/>
                <a:gd name="connsiteY6" fmla="*/ 0 h 240489"/>
                <a:gd name="connsiteX0" fmla="*/ 0 w 1573694"/>
                <a:gd name="connsiteY0" fmla="*/ 0 h 240489"/>
                <a:gd name="connsiteX1" fmla="*/ 1573694 w 1573694"/>
                <a:gd name="connsiteY1" fmla="*/ 0 h 240489"/>
                <a:gd name="connsiteX2" fmla="*/ 1570133 w 1573694"/>
                <a:gd name="connsiteY2" fmla="*/ 120245 h 240489"/>
                <a:gd name="connsiteX3" fmla="*/ 1573694 w 1573694"/>
                <a:gd name="connsiteY3" fmla="*/ 240489 h 240489"/>
                <a:gd name="connsiteX4" fmla="*/ 0 w 1573694"/>
                <a:gd name="connsiteY4" fmla="*/ 240489 h 240489"/>
                <a:gd name="connsiteX5" fmla="*/ 120245 w 1573694"/>
                <a:gd name="connsiteY5" fmla="*/ 120245 h 240489"/>
                <a:gd name="connsiteX6" fmla="*/ 0 w 1573694"/>
                <a:gd name="connsiteY6" fmla="*/ 0 h 240489"/>
                <a:gd name="connsiteX0" fmla="*/ 0 w 1574889"/>
                <a:gd name="connsiteY0" fmla="*/ 0 h 240489"/>
                <a:gd name="connsiteX1" fmla="*/ 1573694 w 1574889"/>
                <a:gd name="connsiteY1" fmla="*/ 0 h 240489"/>
                <a:gd name="connsiteX2" fmla="*/ 1574889 w 1574889"/>
                <a:gd name="connsiteY2" fmla="*/ 120245 h 240489"/>
                <a:gd name="connsiteX3" fmla="*/ 1573694 w 1574889"/>
                <a:gd name="connsiteY3" fmla="*/ 240489 h 240489"/>
                <a:gd name="connsiteX4" fmla="*/ 0 w 1574889"/>
                <a:gd name="connsiteY4" fmla="*/ 240489 h 240489"/>
                <a:gd name="connsiteX5" fmla="*/ 120245 w 1574889"/>
                <a:gd name="connsiteY5" fmla="*/ 120245 h 240489"/>
                <a:gd name="connsiteX6" fmla="*/ 0 w 1574889"/>
                <a:gd name="connsiteY6" fmla="*/ 0 h 2404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574889" h="240489">
                  <a:moveTo>
                    <a:pt x="0" y="0"/>
                  </a:moveTo>
                  <a:lnTo>
                    <a:pt x="1573694" y="0"/>
                  </a:lnTo>
                  <a:cubicBezTo>
                    <a:pt x="1574092" y="40082"/>
                    <a:pt x="1574491" y="80163"/>
                    <a:pt x="1574889" y="120245"/>
                  </a:cubicBezTo>
                  <a:cubicBezTo>
                    <a:pt x="1574491" y="160326"/>
                    <a:pt x="1574092" y="200408"/>
                    <a:pt x="1573694" y="240489"/>
                  </a:cubicBezTo>
                  <a:lnTo>
                    <a:pt x="0" y="240489"/>
                  </a:lnTo>
                  <a:lnTo>
                    <a:pt x="120245" y="120245"/>
                  </a:lnTo>
                  <a:lnTo>
                    <a:pt x="0" y="0"/>
                  </a:lnTo>
                  <a:close/>
                </a:path>
              </a:pathLst>
            </a:custGeom>
            <a:gradFill flip="none" rotWithShape="1">
              <a:gsLst>
                <a:gs pos="0">
                  <a:srgbClr val="E26600"/>
                </a:gs>
                <a:gs pos="18000">
                  <a:srgbClr val="F69825">
                    <a:shade val="67500"/>
                    <a:satMod val="115000"/>
                  </a:srgbClr>
                </a:gs>
                <a:gs pos="100000">
                  <a:srgbClr val="F69825">
                    <a:shade val="100000"/>
                    <a:satMod val="115000"/>
                  </a:srgb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5" name="Isosceles Triangle 14">
              <a:extLst>
                <a:ext uri="{FF2B5EF4-FFF2-40B4-BE49-F238E27FC236}">
                  <a16:creationId xmlns:a16="http://schemas.microsoft.com/office/drawing/2014/main" id="{141DD3BC-DD9D-CB34-26CE-BBC4DBFD24DC}"/>
                </a:ext>
              </a:extLst>
            </p:cNvPr>
            <p:cNvSpPr/>
            <p:nvPr/>
          </p:nvSpPr>
          <p:spPr>
            <a:xfrm rot="10800000">
              <a:off x="4004392" y="6582082"/>
              <a:ext cx="236614" cy="118679"/>
            </a:xfrm>
            <a:prstGeom prst="triangle">
              <a:avLst>
                <a:gd name="adj" fmla="val 47987"/>
              </a:avLst>
            </a:prstGeom>
            <a:solidFill>
              <a:srgbClr val="F16F2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6" name="Date Placeholder 3">
            <a:extLst>
              <a:ext uri="{FF2B5EF4-FFF2-40B4-BE49-F238E27FC236}">
                <a16:creationId xmlns:a16="http://schemas.microsoft.com/office/drawing/2014/main" id="{935D3D3F-C6B3-E420-B1AB-3CE0676D270C}"/>
              </a:ext>
            </a:extLst>
          </p:cNvPr>
          <p:cNvSpPr>
            <a:spLocks noGrp="1"/>
          </p:cNvSpPr>
          <p:nvPr>
            <p:ph type="dt" sz="half" idx="2"/>
          </p:nvPr>
        </p:nvSpPr>
        <p:spPr>
          <a:xfrm rot="5400000">
            <a:off x="-2147979" y="2880269"/>
            <a:ext cx="4567149" cy="257176"/>
          </a:xfrm>
          <a:prstGeom prst="rect">
            <a:avLst/>
          </a:prstGeom>
          <a:noFill/>
          <a:ln>
            <a:noFill/>
          </a:ln>
        </p:spPr>
        <p:txBody>
          <a:bodyPr vert="horz" lIns="91440" tIns="45720" rIns="91440" bIns="45720" rtlCol="0" anchor="ctr"/>
          <a:lstStyle>
            <a:lvl1pPr algn="l">
              <a:defRPr sz="1200">
                <a:solidFill>
                  <a:schemeClr val="bg1"/>
                </a:solidFill>
              </a:defRPr>
            </a:lvl1pPr>
          </a:lstStyle>
          <a:p>
            <a:fld id="{80A20E34-9285-4820-A05B-0CB41FAB40C0}" type="datetime1">
              <a:rPr lang="vi-VN" smtClean="0"/>
              <a:t>24/04/2024</a:t>
            </a:fld>
            <a:endParaRPr lang="en-US" dirty="0"/>
          </a:p>
        </p:txBody>
      </p:sp>
      <p:sp>
        <p:nvSpPr>
          <p:cNvPr id="18" name="Slide Number Placeholder 5">
            <a:extLst>
              <a:ext uri="{FF2B5EF4-FFF2-40B4-BE49-F238E27FC236}">
                <a16:creationId xmlns:a16="http://schemas.microsoft.com/office/drawing/2014/main" id="{B0D43A80-7287-2577-B304-5B7B5C737F1B}"/>
              </a:ext>
            </a:extLst>
          </p:cNvPr>
          <p:cNvSpPr>
            <a:spLocks noGrp="1"/>
          </p:cNvSpPr>
          <p:nvPr>
            <p:ph type="sldNum" sz="quarter" idx="4"/>
          </p:nvPr>
        </p:nvSpPr>
        <p:spPr>
          <a:xfrm rot="5400000">
            <a:off x="-654196" y="5946629"/>
            <a:ext cx="1565564" cy="257177"/>
          </a:xfrm>
          <a:prstGeom prst="rect">
            <a:avLst/>
          </a:prstGeom>
        </p:spPr>
        <p:txBody>
          <a:bodyPr/>
          <a:lstStyle>
            <a:lvl1pPr algn="ctr">
              <a:defRPr sz="1400">
                <a:solidFill>
                  <a:schemeClr val="bg1"/>
                </a:solidFill>
              </a:defRPr>
            </a:lvl1pPr>
          </a:lstStyle>
          <a:p>
            <a:fld id="{2DDFA90D-AFF2-4ADA-9F98-670F3E4E604F}" type="slidenum">
              <a:rPr lang="en-US" smtClean="0"/>
              <a:pPr/>
              <a:t>‹#›</a:t>
            </a:fld>
            <a:endParaRPr lang="en-US"/>
          </a:p>
        </p:txBody>
      </p:sp>
    </p:spTree>
    <p:extLst>
      <p:ext uri="{BB962C8B-B14F-4D97-AF65-F5344CB8AC3E}">
        <p14:creationId xmlns:p14="http://schemas.microsoft.com/office/powerpoint/2010/main" val="38090857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5" r:id="rId3"/>
    <p:sldLayoutId id="2147483663" r:id="rId4"/>
    <p:sldLayoutId id="2147483664" r:id="rId5"/>
    <p:sldLayoutId id="2147483667" r:id="rId6"/>
    <p:sldLayoutId id="2147483668" r:id="rId7"/>
    <p:sldLayoutId id="2147483669" r:id="rId8"/>
    <p:sldLayoutId id="2147483670" r:id="rId9"/>
    <p:sldLayoutId id="2147483671" r:id="rId10"/>
    <p:sldLayoutId id="2147483672" r:id="rId11"/>
  </p:sldLayoutIdLst>
  <p:hf hdr="0"/>
  <p:txStyles>
    <p:titleStyle>
      <a:lvl1pPr algn="l" defTabSz="914400" rtl="0" eaLnBrk="1" latinLnBrk="0" hangingPunct="1">
        <a:lnSpc>
          <a:spcPct val="90000"/>
        </a:lnSpc>
        <a:spcBef>
          <a:spcPct val="0"/>
        </a:spcBef>
        <a:buNone/>
        <a:defRPr sz="1400" b="1" kern="1200">
          <a:solidFill>
            <a:srgbClr val="002060"/>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13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3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3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2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200" i="1"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CB3A645-6E10-2200-0968-F99D2FEE82B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083378F-96E3-5EF7-EDD8-71340EA36DF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F8B49E2-CA7E-A02B-47DE-98B386DCB76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789E0ACC-CBD4-47F5-B5BF-88DC2ADACF5E}" type="datetimeFigureOut">
              <a:rPr lang="en-US" smtClean="0"/>
              <a:t>4/24/2024</a:t>
            </a:fld>
            <a:endParaRPr lang="en-US"/>
          </a:p>
        </p:txBody>
      </p:sp>
      <p:sp>
        <p:nvSpPr>
          <p:cNvPr id="5" name="Footer Placeholder 4">
            <a:extLst>
              <a:ext uri="{FF2B5EF4-FFF2-40B4-BE49-F238E27FC236}">
                <a16:creationId xmlns:a16="http://schemas.microsoft.com/office/drawing/2014/main" id="{04C795F0-A9AE-1C22-358C-E6AD604FF4C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4781F0CB-1C99-0868-CCF2-5058600C073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5301A153-2151-40DE-97FD-CEDDB5978E6D}" type="slidenum">
              <a:rPr lang="en-US" smtClean="0"/>
              <a:t>‹#›</a:t>
            </a:fld>
            <a:endParaRPr lang="en-US"/>
          </a:p>
        </p:txBody>
      </p:sp>
    </p:spTree>
    <p:extLst>
      <p:ext uri="{BB962C8B-B14F-4D97-AF65-F5344CB8AC3E}">
        <p14:creationId xmlns:p14="http://schemas.microsoft.com/office/powerpoint/2010/main" val="3249876348"/>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12.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hyperlink" Target="https://www.vfs.com.vn/" TargetMode="External"/><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chart" Target="../charts/chart2.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chart" Target="../charts/chart5.xml"/><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chart" Target="../charts/chart8.xml"/><Relationship Id="rId7" Type="http://schemas.openxmlformats.org/officeDocument/2006/relationships/diagramColors" Target="../diagrams/colors1.xml"/><Relationship Id="rId2" Type="http://schemas.openxmlformats.org/officeDocument/2006/relationships/chart" Target="../charts/chart7.xml"/><Relationship Id="rId1" Type="http://schemas.openxmlformats.org/officeDocument/2006/relationships/slideLayout" Target="../slideLayouts/slideLayout7.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9.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chart" Target="../charts/chart9.xml"/><Relationship Id="rId1" Type="http://schemas.openxmlformats.org/officeDocument/2006/relationships/slideLayout" Target="../slideLayouts/slideLayout7.xml"/><Relationship Id="rId4" Type="http://schemas.openxmlformats.org/officeDocument/2006/relationships/chart" Target="../charts/char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descr="TIÊU ĐỀ BÁO CÁO">
            <a:extLst>
              <a:ext uri="{FF2B5EF4-FFF2-40B4-BE49-F238E27FC236}">
                <a16:creationId xmlns:a16="http://schemas.microsoft.com/office/drawing/2014/main" id="{D922C8F7-E943-4163-86FD-30C9B129AFD6}"/>
              </a:ext>
              <a:ext uri="{C183D7F6-B498-43B3-948B-1728B52AA6E4}">
                <adec:decorative xmlns:adec="http://schemas.microsoft.com/office/drawing/2017/decorative" val="0"/>
              </a:ext>
            </a:extLst>
          </p:cNvPr>
          <p:cNvSpPr>
            <a:spLocks noGrp="1"/>
          </p:cNvSpPr>
          <p:nvPr>
            <p:ph type="ctrTitle"/>
          </p:nvPr>
        </p:nvSpPr>
        <p:spPr>
          <a:xfrm>
            <a:off x="518391" y="2810310"/>
            <a:ext cx="5504903" cy="1091319"/>
          </a:xfrm>
        </p:spPr>
        <p:txBody>
          <a:bodyPr>
            <a:noAutofit/>
          </a:bodyPr>
          <a:lstStyle/>
          <a:p>
            <a:pPr>
              <a:lnSpc>
                <a:spcPct val="150000"/>
              </a:lnSpc>
            </a:pPr>
            <a:r>
              <a:rPr lang="en-US" sz="4000"/>
              <a:t>BÁO CÁO PHÂN TÍCH DOANH NGHIỆP</a:t>
            </a:r>
            <a:endParaRPr lang="en-US" sz="4000" dirty="0"/>
          </a:p>
        </p:txBody>
      </p:sp>
      <p:sp>
        <p:nvSpPr>
          <p:cNvPr id="3" name="Subtitle 2">
            <a:extLst>
              <a:ext uri="{FF2B5EF4-FFF2-40B4-BE49-F238E27FC236}">
                <a16:creationId xmlns:a16="http://schemas.microsoft.com/office/drawing/2014/main" id="{EB897C1D-10F9-4E77-8FFC-D17948BF702A}"/>
              </a:ext>
            </a:extLst>
          </p:cNvPr>
          <p:cNvSpPr>
            <a:spLocks noGrp="1"/>
          </p:cNvSpPr>
          <p:nvPr>
            <p:ph type="subTitle" idx="1"/>
          </p:nvPr>
        </p:nvSpPr>
        <p:spPr>
          <a:xfrm>
            <a:off x="457920" y="4613562"/>
            <a:ext cx="4631578" cy="1461655"/>
          </a:xfrm>
        </p:spPr>
        <p:txBody>
          <a:bodyPr>
            <a:normAutofit/>
          </a:bodyPr>
          <a:lstStyle/>
          <a:p>
            <a:r>
              <a:rPr lang="en-US" sz="1600"/>
              <a:t>NGÀY CẬP NHẬT: 24/04/2024</a:t>
            </a:r>
            <a:endParaRPr lang="en-US" sz="1600" dirty="0"/>
          </a:p>
        </p:txBody>
      </p:sp>
      <p:sp>
        <p:nvSpPr>
          <p:cNvPr id="5" name="Date Placeholder 4">
            <a:extLst>
              <a:ext uri="{FF2B5EF4-FFF2-40B4-BE49-F238E27FC236}">
                <a16:creationId xmlns:a16="http://schemas.microsoft.com/office/drawing/2014/main" id="{9DE55000-7DE5-4680-A0C2-EAD3D506573C}"/>
              </a:ext>
            </a:extLst>
          </p:cNvPr>
          <p:cNvSpPr>
            <a:spLocks noGrp="1"/>
          </p:cNvSpPr>
          <p:nvPr>
            <p:ph type="dt" sz="half" idx="10"/>
          </p:nvPr>
        </p:nvSpPr>
        <p:spPr/>
        <p:txBody>
          <a:bodyPr/>
          <a:lstStyle/>
          <a:p>
            <a:fld id="{1E856856-7D7E-4DD7-8805-4173C367A65B}" type="datetime1">
              <a:rPr lang="vi-VN" smtClean="0"/>
              <a:t>24/04/2024</a:t>
            </a:fld>
            <a:endParaRPr lang="en-US"/>
          </a:p>
        </p:txBody>
      </p:sp>
      <p:sp>
        <p:nvSpPr>
          <p:cNvPr id="7" name="Slide Number Placeholder 6">
            <a:extLst>
              <a:ext uri="{FF2B5EF4-FFF2-40B4-BE49-F238E27FC236}">
                <a16:creationId xmlns:a16="http://schemas.microsoft.com/office/drawing/2014/main" id="{110BAD36-A215-4F52-A034-D24400678713}"/>
              </a:ext>
            </a:extLst>
          </p:cNvPr>
          <p:cNvSpPr>
            <a:spLocks noGrp="1"/>
          </p:cNvSpPr>
          <p:nvPr>
            <p:ph type="sldNum" sz="quarter" idx="12"/>
          </p:nvPr>
        </p:nvSpPr>
        <p:spPr/>
        <p:txBody>
          <a:bodyPr/>
          <a:lstStyle/>
          <a:p>
            <a:fld id="{2DDFA90D-AFF2-4ADA-9F98-670F3E4E604F}" type="slidenum">
              <a:rPr lang="en-US" smtClean="0"/>
              <a:t>1</a:t>
            </a:fld>
            <a:endParaRPr lang="en-US"/>
          </a:p>
        </p:txBody>
      </p:sp>
      <p:sp>
        <p:nvSpPr>
          <p:cNvPr id="10" name="Text Placeholder 19">
            <a:extLst>
              <a:ext uri="{FF2B5EF4-FFF2-40B4-BE49-F238E27FC236}">
                <a16:creationId xmlns:a16="http://schemas.microsoft.com/office/drawing/2014/main" id="{44B7FA03-8EBD-414A-96CB-9ACCA02A83B4}"/>
              </a:ext>
            </a:extLst>
          </p:cNvPr>
          <p:cNvSpPr txBox="1">
            <a:spLocks/>
          </p:cNvSpPr>
          <p:nvPr/>
        </p:nvSpPr>
        <p:spPr>
          <a:xfrm>
            <a:off x="5862637" y="950268"/>
            <a:ext cx="7510212" cy="566736"/>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13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3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3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2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200" i="1"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000" b="1">
                <a:solidFill>
                  <a:srgbClr val="002060"/>
                </a:solidFill>
                <a:latin typeface="Calibri" panose="020F0502020204030204" pitchFamily="34" charset="0"/>
                <a:cs typeface="Calibri" panose="020F0502020204030204" pitchFamily="34" charset="0"/>
              </a:rPr>
              <a:t>CTCP KHOAN VÀ DỊCH VỤ KHOAN DẦU KHÍ – PVD (HSX)</a:t>
            </a:r>
            <a:endParaRPr lang="en-US" sz="2000" b="1" dirty="0">
              <a:solidFill>
                <a:srgbClr val="002060"/>
              </a:solidFill>
              <a:latin typeface="Calibri" panose="020F0502020204030204" pitchFamily="34" charset="0"/>
              <a:cs typeface="Calibri" panose="020F0502020204030204" pitchFamily="34" charset="0"/>
            </a:endParaRPr>
          </a:p>
        </p:txBody>
      </p:sp>
      <p:pic>
        <p:nvPicPr>
          <p:cNvPr id="6" name="Picture 5">
            <a:extLst>
              <a:ext uri="{FF2B5EF4-FFF2-40B4-BE49-F238E27FC236}">
                <a16:creationId xmlns:a16="http://schemas.microsoft.com/office/drawing/2014/main" id="{D13D3C56-C3B8-3B6C-5DC0-3165213BD8E2}"/>
              </a:ext>
            </a:extLst>
          </p:cNvPr>
          <p:cNvPicPr>
            <a:picLocks noChangeAspect="1"/>
          </p:cNvPicPr>
          <p:nvPr/>
        </p:nvPicPr>
        <p:blipFill>
          <a:blip r:embed="rId3"/>
          <a:stretch>
            <a:fillRect/>
          </a:stretch>
        </p:blipFill>
        <p:spPr>
          <a:xfrm>
            <a:off x="6023294" y="1517004"/>
            <a:ext cx="5995989" cy="4852974"/>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3994656863"/>
      </p:ext>
    </p:extLst>
  </p:cSld>
  <p:clrMapOvr>
    <a:masterClrMapping/>
  </p:clrMapOvr>
  <p:transition>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4">
            <a:extLst>
              <a:ext uri="{FF2B5EF4-FFF2-40B4-BE49-F238E27FC236}">
                <a16:creationId xmlns:a16="http://schemas.microsoft.com/office/drawing/2014/main" id="{C53598CF-B423-D04C-BF00-C4DB856FD673}"/>
              </a:ext>
            </a:extLst>
          </p:cNvPr>
          <p:cNvSpPr>
            <a:spLocks noGrp="1"/>
          </p:cNvSpPr>
          <p:nvPr>
            <p:ph type="dt" sz="half" idx="10"/>
          </p:nvPr>
        </p:nvSpPr>
        <p:spPr/>
        <p:txBody>
          <a:bodyPr/>
          <a:lstStyle/>
          <a:p>
            <a:fld id="{451E4F3B-1AF1-460F-B0D0-A6095B8B93DB}" type="datetime1">
              <a:rPr lang="vi-VN" smtClean="0"/>
              <a:t>24/04/2024</a:t>
            </a:fld>
            <a:endParaRPr lang="en-US"/>
          </a:p>
        </p:txBody>
      </p:sp>
      <p:sp>
        <p:nvSpPr>
          <p:cNvPr id="7" name="Slide Number Placeholder 6">
            <a:extLst>
              <a:ext uri="{FF2B5EF4-FFF2-40B4-BE49-F238E27FC236}">
                <a16:creationId xmlns:a16="http://schemas.microsoft.com/office/drawing/2014/main" id="{0A0080D2-3950-2248-945D-F00B7F024DEC}"/>
              </a:ext>
            </a:extLst>
          </p:cNvPr>
          <p:cNvSpPr>
            <a:spLocks noGrp="1"/>
          </p:cNvSpPr>
          <p:nvPr>
            <p:ph type="sldNum" sz="quarter" idx="12"/>
          </p:nvPr>
        </p:nvSpPr>
        <p:spPr/>
        <p:txBody>
          <a:bodyPr/>
          <a:lstStyle/>
          <a:p>
            <a:fld id="{2DDFA90D-AFF2-4ADA-9F98-670F3E4E604F}" type="slidenum">
              <a:rPr lang="en-US" smtClean="0"/>
              <a:t>10</a:t>
            </a:fld>
            <a:endParaRPr lang="en-US"/>
          </a:p>
        </p:txBody>
      </p:sp>
      <p:sp>
        <p:nvSpPr>
          <p:cNvPr id="8" name="Text Placeholder 7">
            <a:extLst>
              <a:ext uri="{FF2B5EF4-FFF2-40B4-BE49-F238E27FC236}">
                <a16:creationId xmlns:a16="http://schemas.microsoft.com/office/drawing/2014/main" id="{4196D34B-90F1-0649-8BE1-89FE6E53C405}"/>
              </a:ext>
            </a:extLst>
          </p:cNvPr>
          <p:cNvSpPr>
            <a:spLocks noGrp="1"/>
          </p:cNvSpPr>
          <p:nvPr>
            <p:ph type="body" sz="quarter" idx="15"/>
          </p:nvPr>
        </p:nvSpPr>
        <p:spPr/>
        <p:txBody>
          <a:bodyPr/>
          <a:lstStyle/>
          <a:p>
            <a:endParaRPr lang="en-US"/>
          </a:p>
        </p:txBody>
      </p:sp>
      <p:sp>
        <p:nvSpPr>
          <p:cNvPr id="9" name="Text Placeholder 8">
            <a:extLst>
              <a:ext uri="{FF2B5EF4-FFF2-40B4-BE49-F238E27FC236}">
                <a16:creationId xmlns:a16="http://schemas.microsoft.com/office/drawing/2014/main" id="{62003210-4948-4147-A800-B7562A887BA7}"/>
              </a:ext>
            </a:extLst>
          </p:cNvPr>
          <p:cNvSpPr>
            <a:spLocks noGrp="1"/>
          </p:cNvSpPr>
          <p:nvPr>
            <p:ph type="body" sz="quarter" idx="16"/>
          </p:nvPr>
        </p:nvSpPr>
        <p:spPr/>
        <p:txBody>
          <a:bodyPr/>
          <a:lstStyle/>
          <a:p>
            <a:r>
              <a:rPr lang="en-US"/>
              <a:t>DỰ PHÓNG KẾT QUẢ KINH DOANH VÀ ĐỊNH GIÁ</a:t>
            </a:r>
          </a:p>
        </p:txBody>
      </p:sp>
      <p:sp>
        <p:nvSpPr>
          <p:cNvPr id="10" name="Text Placeholder 9">
            <a:extLst>
              <a:ext uri="{FF2B5EF4-FFF2-40B4-BE49-F238E27FC236}">
                <a16:creationId xmlns:a16="http://schemas.microsoft.com/office/drawing/2014/main" id="{29F115B6-B90B-8E44-8071-17B91D359DE9}"/>
              </a:ext>
            </a:extLst>
          </p:cNvPr>
          <p:cNvSpPr>
            <a:spLocks noGrp="1"/>
          </p:cNvSpPr>
          <p:nvPr>
            <p:ph type="body" sz="quarter" idx="22"/>
          </p:nvPr>
        </p:nvSpPr>
        <p:spPr/>
        <p:txBody>
          <a:bodyPr/>
          <a:lstStyle/>
          <a:p>
            <a:r>
              <a:rPr lang="en-US"/>
              <a:t>V. DỰ PHÓNG VÀ ĐỊNH GIÁ</a:t>
            </a:r>
          </a:p>
        </p:txBody>
      </p:sp>
      <p:sp>
        <p:nvSpPr>
          <p:cNvPr id="13" name="Rectangle 12">
            <a:extLst>
              <a:ext uri="{FF2B5EF4-FFF2-40B4-BE49-F238E27FC236}">
                <a16:creationId xmlns:a16="http://schemas.microsoft.com/office/drawing/2014/main" id="{1D704A4F-63A4-4FBE-99DF-E029788EC0C1}"/>
              </a:ext>
            </a:extLst>
          </p:cNvPr>
          <p:cNvSpPr/>
          <p:nvPr/>
        </p:nvSpPr>
        <p:spPr>
          <a:xfrm>
            <a:off x="-20828" y="1320431"/>
            <a:ext cx="5785134" cy="2406444"/>
          </a:xfrm>
          <a:prstGeom prst="rect">
            <a:avLst/>
          </a:prstGeom>
        </p:spPr>
        <p:txBody>
          <a:bodyPr wrap="square" lIns="36000" rIns="72000">
            <a:noAutofit/>
          </a:bodyPr>
          <a:lstStyle/>
          <a:p>
            <a:pPr indent="358775" algn="just">
              <a:lnSpc>
                <a:spcPct val="114000"/>
              </a:lnSpc>
            </a:pPr>
            <a:r>
              <a:rPr lang="en-US" sz="1200" b="1" i="0">
                <a:effectLst/>
                <a:cs typeface="Calibri" panose="020F0502020204030204" pitchFamily="34" charset="0"/>
              </a:rPr>
              <a:t>Dự phóng kết quả kinh doanh 2024:</a:t>
            </a:r>
          </a:p>
          <a:p>
            <a:pPr marL="360000" lvl="1" algn="just">
              <a:lnSpc>
                <a:spcPct val="114000"/>
              </a:lnSpc>
            </a:pPr>
            <a:r>
              <a:rPr lang="en-US" sz="1200" i="0">
                <a:effectLst/>
                <a:cs typeface="Calibri" panose="020F0502020204030204" pitchFamily="34" charset="0"/>
              </a:rPr>
              <a:t>Dự phóng năm 202</a:t>
            </a:r>
            <a:r>
              <a:rPr lang="en-US" sz="1200">
                <a:cs typeface="Calibri" panose="020F0502020204030204" pitchFamily="34" charset="0"/>
              </a:rPr>
              <a:t>4</a:t>
            </a:r>
            <a:r>
              <a:rPr lang="en-US" sz="1200" i="0">
                <a:effectLst/>
                <a:cs typeface="Calibri" panose="020F0502020204030204" pitchFamily="34" charset="0"/>
              </a:rPr>
              <a:t> PVD lần lượt đạt </a:t>
            </a:r>
            <a:r>
              <a:rPr lang="en-US" sz="1200">
                <a:cs typeface="Calibri" panose="020F0502020204030204" pitchFamily="34" charset="0"/>
              </a:rPr>
              <a:t>267,98</a:t>
            </a:r>
            <a:r>
              <a:rPr lang="en-US" sz="1200" i="0">
                <a:effectLst/>
                <a:cs typeface="Calibri" panose="020F0502020204030204" pitchFamily="34" charset="0"/>
              </a:rPr>
              <a:t> triệu USD doanh thu (+</a:t>
            </a:r>
            <a:r>
              <a:rPr lang="en-US" sz="1200">
                <a:cs typeface="Calibri" panose="020F0502020204030204" pitchFamily="34" charset="0"/>
              </a:rPr>
              <a:t>0,63</a:t>
            </a:r>
            <a:r>
              <a:rPr lang="en-US" sz="1200" i="0">
                <a:effectLst/>
                <a:cs typeface="Calibri" panose="020F0502020204030204" pitchFamily="34" charset="0"/>
              </a:rPr>
              <a:t>% yoy) và </a:t>
            </a:r>
            <a:r>
              <a:rPr lang="en-US" sz="1200">
                <a:cs typeface="Calibri" panose="020F0502020204030204" pitchFamily="34" charset="0"/>
              </a:rPr>
              <a:t>33,91</a:t>
            </a:r>
            <a:r>
              <a:rPr lang="en-US" sz="1200" i="0">
                <a:effectLst/>
                <a:cs typeface="Calibri" panose="020F0502020204030204" pitchFamily="34" charset="0"/>
              </a:rPr>
              <a:t> triệu USD LNST (+</a:t>
            </a:r>
            <a:r>
              <a:rPr lang="en-US" sz="1200">
                <a:cs typeface="Calibri" panose="020F0502020204030204" pitchFamily="34" charset="0"/>
              </a:rPr>
              <a:t>56</a:t>
            </a:r>
            <a:r>
              <a:rPr lang="en-US" sz="1200" i="0">
                <a:effectLst/>
                <a:cs typeface="Calibri" panose="020F0502020204030204" pitchFamily="34" charset="0"/>
              </a:rPr>
              <a:t>,89% yoy). Doanh thu và lợi nhuận đều tăng do năm 2024 được kỳ vọng từ các dự án lớn đã và đang triển khai. Bên cạnh đó nền kinh tế v</a:t>
            </a:r>
            <a:r>
              <a:rPr lang="en-US" sz="1200">
                <a:cs typeface="Calibri" panose="020F0502020204030204" pitchFamily="34" charset="0"/>
              </a:rPr>
              <a:t>ĩ mô toàn cầu nói riêng và Việt Nam nói chung được kỳ vọng sẽ cải thiện hơn so với năm 2023. Trong đó:</a:t>
            </a:r>
          </a:p>
          <a:p>
            <a:pPr marL="531450" lvl="1" indent="-171450" algn="just">
              <a:lnSpc>
                <a:spcPct val="114000"/>
              </a:lnSpc>
              <a:buFont typeface="Arial" panose="020B0604020202020204" pitchFamily="34" charset="0"/>
              <a:buChar char="•"/>
            </a:pPr>
            <a:r>
              <a:rPr lang="en-US" sz="1200">
                <a:cs typeface="Calibri" panose="020F0502020204030204" pitchFamily="34" charset="0"/>
              </a:rPr>
              <a:t>Doanh thu tăng nhẹ nhờ giá cho thuê giàn tăng</a:t>
            </a:r>
          </a:p>
          <a:p>
            <a:pPr marL="531450" lvl="1" indent="-171450" algn="just">
              <a:lnSpc>
                <a:spcPct val="114000"/>
              </a:lnSpc>
              <a:buFont typeface="Arial" panose="020B0604020202020204" pitchFamily="34" charset="0"/>
              <a:buChar char="•"/>
            </a:pPr>
            <a:r>
              <a:rPr lang="en-US" sz="1200">
                <a:cs typeface="Calibri" panose="020F0502020204030204" pitchFamily="34" charset="0"/>
              </a:rPr>
              <a:t>Biên lợi nhuận gộp được cải thiện từ 22% lên 27%</a:t>
            </a:r>
          </a:p>
          <a:p>
            <a:pPr marL="531450" lvl="1" indent="-171450" algn="just">
              <a:lnSpc>
                <a:spcPct val="114000"/>
              </a:lnSpc>
              <a:buFont typeface="Arial" panose="020B0604020202020204" pitchFamily="34" charset="0"/>
              <a:buChar char="•"/>
            </a:pPr>
            <a:r>
              <a:rPr lang="en-US" sz="1200">
                <a:cs typeface="Calibri" panose="020F0502020204030204" pitchFamily="34" charset="0"/>
              </a:rPr>
              <a:t>Gánh nặng chi phí tài chính sẽ giảm bớt (14%) do kỳ vọng FED hạ lãi suất</a:t>
            </a:r>
          </a:p>
          <a:p>
            <a:pPr marL="360000" lvl="1" algn="just">
              <a:lnSpc>
                <a:spcPct val="114000"/>
              </a:lnSpc>
            </a:pPr>
            <a:r>
              <a:rPr lang="en-US" sz="1200" b="1">
                <a:cs typeface="Calibri" panose="020F0502020204030204" pitchFamily="34" charset="0"/>
              </a:rPr>
              <a:t>=&gt; EPS fw 2024 là 1.526 VNĐ (+45% yoy)</a:t>
            </a:r>
          </a:p>
          <a:p>
            <a:pPr marL="360000" lvl="1" algn="just">
              <a:lnSpc>
                <a:spcPct val="114000"/>
              </a:lnSpc>
            </a:pPr>
            <a:endParaRPr lang="vi-VN" sz="1200">
              <a:cs typeface="Calibri" panose="020F0502020204030204" pitchFamily="34" charset="0"/>
            </a:endParaRPr>
          </a:p>
        </p:txBody>
      </p:sp>
      <p:sp>
        <p:nvSpPr>
          <p:cNvPr id="14" name="Rectangle 13">
            <a:extLst>
              <a:ext uri="{FF2B5EF4-FFF2-40B4-BE49-F238E27FC236}">
                <a16:creationId xmlns:a16="http://schemas.microsoft.com/office/drawing/2014/main" id="{DE54E6AD-1DA9-49FA-97FB-2A3AF8FDD2DD}"/>
              </a:ext>
            </a:extLst>
          </p:cNvPr>
          <p:cNvSpPr/>
          <p:nvPr/>
        </p:nvSpPr>
        <p:spPr>
          <a:xfrm>
            <a:off x="-171381" y="1003861"/>
            <a:ext cx="2708498" cy="361381"/>
          </a:xfrm>
          <a:prstGeom prst="rect">
            <a:avLst/>
          </a:prstGeom>
        </p:spPr>
        <p:txBody>
          <a:bodyPr wrap="none">
            <a:spAutoFit/>
          </a:bodyPr>
          <a:lstStyle/>
          <a:p>
            <a:pPr lvl="1">
              <a:lnSpc>
                <a:spcPct val="150000"/>
              </a:lnSpc>
              <a:spcAft>
                <a:spcPts val="800"/>
              </a:spcAft>
            </a:pPr>
            <a:r>
              <a:rPr lang="en-US" sz="1300" b="1">
                <a:solidFill>
                  <a:srgbClr val="002060"/>
                </a:solidFill>
                <a:latin typeface="Calibri" panose="020F0502020204030204" pitchFamily="34" charset="0"/>
                <a:ea typeface="Calibri" panose="020F0502020204030204" pitchFamily="34" charset="0"/>
                <a:cs typeface="Times New Roman" panose="02020603050405020304" pitchFamily="18" charset="0"/>
              </a:rPr>
              <a:t>Dự phóng kết quả kinh doanh</a:t>
            </a:r>
            <a:endParaRPr lang="en-US" sz="130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5" name="Rectangle 14">
            <a:extLst>
              <a:ext uri="{FF2B5EF4-FFF2-40B4-BE49-F238E27FC236}">
                <a16:creationId xmlns:a16="http://schemas.microsoft.com/office/drawing/2014/main" id="{69E3D774-244F-4738-A556-AF948B8934A5}"/>
              </a:ext>
            </a:extLst>
          </p:cNvPr>
          <p:cNvSpPr/>
          <p:nvPr/>
        </p:nvSpPr>
        <p:spPr>
          <a:xfrm>
            <a:off x="-171381" y="3429000"/>
            <a:ext cx="1213794" cy="361381"/>
          </a:xfrm>
          <a:prstGeom prst="rect">
            <a:avLst/>
          </a:prstGeom>
        </p:spPr>
        <p:txBody>
          <a:bodyPr wrap="square">
            <a:spAutoFit/>
          </a:bodyPr>
          <a:lstStyle/>
          <a:p>
            <a:pPr lvl="1">
              <a:lnSpc>
                <a:spcPct val="150000"/>
              </a:lnSpc>
              <a:spcAft>
                <a:spcPts val="800"/>
              </a:spcAft>
            </a:pPr>
            <a:r>
              <a:rPr lang="en-US" sz="1300" b="1">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Định gi</a:t>
            </a:r>
            <a:r>
              <a:rPr lang="en-US" sz="1300" b="1">
                <a:solidFill>
                  <a:srgbClr val="002060"/>
                </a:solidFill>
                <a:latin typeface="Calibri" panose="020F0502020204030204" pitchFamily="34" charset="0"/>
                <a:ea typeface="Calibri" panose="020F0502020204030204" pitchFamily="34" charset="0"/>
                <a:cs typeface="Times New Roman" panose="02020603050405020304" pitchFamily="18" charset="0"/>
              </a:rPr>
              <a:t>á</a:t>
            </a:r>
            <a:endParaRPr lang="en-US" sz="130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7" name="Rectangle 16">
            <a:extLst>
              <a:ext uri="{FF2B5EF4-FFF2-40B4-BE49-F238E27FC236}">
                <a16:creationId xmlns:a16="http://schemas.microsoft.com/office/drawing/2014/main" id="{4E73D586-F23A-4B02-9DDF-82C30CE78777}"/>
              </a:ext>
            </a:extLst>
          </p:cNvPr>
          <p:cNvSpPr/>
          <p:nvPr/>
        </p:nvSpPr>
        <p:spPr>
          <a:xfrm>
            <a:off x="-20829" y="3790871"/>
            <a:ext cx="5785133" cy="922282"/>
          </a:xfrm>
          <a:prstGeom prst="rect">
            <a:avLst/>
          </a:prstGeom>
        </p:spPr>
        <p:txBody>
          <a:bodyPr wrap="square" lIns="36000" rIns="72000">
            <a:noAutofit/>
          </a:bodyPr>
          <a:lstStyle/>
          <a:p>
            <a:pPr marL="360000" lvl="1" algn="just"/>
            <a:r>
              <a:rPr lang="en-US" sz="1200">
                <a:latin typeface="Calibri" panose="020F0502020204030204" pitchFamily="34" charset="0"/>
                <a:cs typeface="Calibri" panose="020F0502020204030204" pitchFamily="34" charset="0"/>
              </a:rPr>
              <a:t>Chúng tôi sử dụng phương pháp P/E để định giá cổ phiếu. Đưa ra mức giá hợp lý cho cổ phiếu PVD là </a:t>
            </a:r>
            <a:r>
              <a:rPr lang="en-US" sz="1200" b="1">
                <a:latin typeface="Calibri" panose="020F0502020204030204" pitchFamily="34" charset="0"/>
                <a:cs typeface="Calibri" panose="020F0502020204030204" pitchFamily="34" charset="0"/>
              </a:rPr>
              <a:t>38.000 VNĐ. </a:t>
            </a:r>
          </a:p>
          <a:p>
            <a:pPr marL="360000" lvl="1" algn="just"/>
            <a:r>
              <a:rPr lang="en-US" sz="1200">
                <a:latin typeface="Calibri" panose="020F0502020204030204" pitchFamily="34" charset="0"/>
                <a:cs typeface="Calibri" panose="020F0502020204030204" pitchFamily="34" charset="0"/>
              </a:rPr>
              <a:t>+ Giả định P/E trung bình là 25, với EPS fw 2024 là 1.526 đồng thì mức giá sẽ là 38.150 VNĐ</a:t>
            </a:r>
          </a:p>
          <a:p>
            <a:pPr marL="360000" lvl="1" algn="just"/>
            <a:r>
              <a:rPr lang="en-US" sz="1200" b="1">
                <a:latin typeface="Calibri" panose="020F0502020204030204" pitchFamily="34" charset="0"/>
                <a:cs typeface="Calibri" panose="020F0502020204030204" pitchFamily="34" charset="0"/>
              </a:rPr>
              <a:t> </a:t>
            </a:r>
            <a:endParaRPr lang="vi-VN" sz="1200" b="1">
              <a:latin typeface="Calibri" panose="020F0502020204030204" pitchFamily="34" charset="0"/>
              <a:cs typeface="Calibri" panose="020F0502020204030204" pitchFamily="34" charset="0"/>
            </a:endParaRPr>
          </a:p>
        </p:txBody>
      </p:sp>
      <p:graphicFrame>
        <p:nvGraphicFramePr>
          <p:cNvPr id="2" name="Table 1">
            <a:extLst>
              <a:ext uri="{FF2B5EF4-FFF2-40B4-BE49-F238E27FC236}">
                <a16:creationId xmlns:a16="http://schemas.microsoft.com/office/drawing/2014/main" id="{513D8F9A-04FD-D52E-BABA-697AA2096594}"/>
              </a:ext>
            </a:extLst>
          </p:cNvPr>
          <p:cNvGraphicFramePr>
            <a:graphicFrameLocks noGrp="1"/>
          </p:cNvGraphicFramePr>
          <p:nvPr>
            <p:extLst>
              <p:ext uri="{D42A27DB-BD31-4B8C-83A1-F6EECF244321}">
                <p14:modId xmlns:p14="http://schemas.microsoft.com/office/powerpoint/2010/main" val="4189950026"/>
              </p:ext>
            </p:extLst>
          </p:nvPr>
        </p:nvGraphicFramePr>
        <p:xfrm>
          <a:off x="6021481" y="830263"/>
          <a:ext cx="5924545" cy="3617964"/>
        </p:xfrm>
        <a:graphic>
          <a:graphicData uri="http://schemas.openxmlformats.org/drawingml/2006/table">
            <a:tbl>
              <a:tblPr>
                <a:tableStyleId>{BC89EF96-8CEA-46FF-86C4-4CE0E7609802}</a:tableStyleId>
              </a:tblPr>
              <a:tblGrid>
                <a:gridCol w="1586753">
                  <a:extLst>
                    <a:ext uri="{9D8B030D-6E8A-4147-A177-3AD203B41FA5}">
                      <a16:colId xmlns:a16="http://schemas.microsoft.com/office/drawing/2014/main" val="2665198774"/>
                    </a:ext>
                  </a:extLst>
                </a:gridCol>
                <a:gridCol w="721662">
                  <a:extLst>
                    <a:ext uri="{9D8B030D-6E8A-4147-A177-3AD203B41FA5}">
                      <a16:colId xmlns:a16="http://schemas.microsoft.com/office/drawing/2014/main" val="1390858351"/>
                    </a:ext>
                  </a:extLst>
                </a:gridCol>
                <a:gridCol w="723226">
                  <a:extLst>
                    <a:ext uri="{9D8B030D-6E8A-4147-A177-3AD203B41FA5}">
                      <a16:colId xmlns:a16="http://schemas.microsoft.com/office/drawing/2014/main" val="1138732211"/>
                    </a:ext>
                  </a:extLst>
                </a:gridCol>
                <a:gridCol w="723226">
                  <a:extLst>
                    <a:ext uri="{9D8B030D-6E8A-4147-A177-3AD203B41FA5}">
                      <a16:colId xmlns:a16="http://schemas.microsoft.com/office/drawing/2014/main" val="2670404849"/>
                    </a:ext>
                  </a:extLst>
                </a:gridCol>
                <a:gridCol w="723226">
                  <a:extLst>
                    <a:ext uri="{9D8B030D-6E8A-4147-A177-3AD203B41FA5}">
                      <a16:colId xmlns:a16="http://schemas.microsoft.com/office/drawing/2014/main" val="1044097322"/>
                    </a:ext>
                  </a:extLst>
                </a:gridCol>
                <a:gridCol w="723226">
                  <a:extLst>
                    <a:ext uri="{9D8B030D-6E8A-4147-A177-3AD203B41FA5}">
                      <a16:colId xmlns:a16="http://schemas.microsoft.com/office/drawing/2014/main" val="3628381142"/>
                    </a:ext>
                  </a:extLst>
                </a:gridCol>
                <a:gridCol w="723226">
                  <a:extLst>
                    <a:ext uri="{9D8B030D-6E8A-4147-A177-3AD203B41FA5}">
                      <a16:colId xmlns:a16="http://schemas.microsoft.com/office/drawing/2014/main" val="459749316"/>
                    </a:ext>
                  </a:extLst>
                </a:gridCol>
              </a:tblGrid>
              <a:tr h="221536">
                <a:tc>
                  <a:txBody>
                    <a:bodyPr/>
                    <a:lstStyle/>
                    <a:p>
                      <a:pPr algn="l" fontAlgn="b"/>
                      <a:r>
                        <a:rPr lang="en-US" sz="1200" b="1" i="1" u="none" strike="noStrike">
                          <a:solidFill>
                            <a:schemeClr val="bg2"/>
                          </a:solidFill>
                          <a:effectLst/>
                          <a:latin typeface="+mn-lt"/>
                        </a:rPr>
                        <a:t>Triệu USD</a:t>
                      </a:r>
                    </a:p>
                  </a:txBody>
                  <a:tcPr marL="9525" marR="9525" marT="9525" marB="0" anchor="ctr">
                    <a:solidFill>
                      <a:schemeClr val="accent1">
                        <a:lumMod val="75000"/>
                      </a:schemeClr>
                    </a:solidFill>
                  </a:tcPr>
                </a:tc>
                <a:tc>
                  <a:txBody>
                    <a:bodyPr/>
                    <a:lstStyle/>
                    <a:p>
                      <a:pPr algn="ctr" fontAlgn="b"/>
                      <a:r>
                        <a:rPr lang="en-US" sz="1200" b="1" u="none" strike="noStrike">
                          <a:solidFill>
                            <a:schemeClr val="bg2"/>
                          </a:solidFill>
                          <a:effectLst/>
                          <a:latin typeface="+mn-lt"/>
                        </a:rPr>
                        <a:t>2019</a:t>
                      </a:r>
                      <a:endParaRPr lang="en-US" sz="1200" b="1" i="0" u="none" strike="noStrike">
                        <a:solidFill>
                          <a:schemeClr val="bg2"/>
                        </a:solidFill>
                        <a:effectLst/>
                        <a:latin typeface="+mn-lt"/>
                      </a:endParaRPr>
                    </a:p>
                  </a:txBody>
                  <a:tcPr marL="9525" marR="9525" marT="9525" marB="0" anchor="ctr">
                    <a:solidFill>
                      <a:schemeClr val="accent1">
                        <a:lumMod val="75000"/>
                      </a:schemeClr>
                    </a:solidFill>
                  </a:tcPr>
                </a:tc>
                <a:tc>
                  <a:txBody>
                    <a:bodyPr/>
                    <a:lstStyle/>
                    <a:p>
                      <a:pPr algn="ctr" fontAlgn="b"/>
                      <a:r>
                        <a:rPr lang="en-US" sz="1200" b="1" u="none" strike="noStrike">
                          <a:solidFill>
                            <a:schemeClr val="bg2"/>
                          </a:solidFill>
                          <a:effectLst/>
                          <a:latin typeface="+mn-lt"/>
                        </a:rPr>
                        <a:t>2020</a:t>
                      </a:r>
                      <a:endParaRPr lang="en-US" sz="1200" b="1" i="0" u="none" strike="noStrike">
                        <a:solidFill>
                          <a:schemeClr val="bg2"/>
                        </a:solidFill>
                        <a:effectLst/>
                        <a:latin typeface="+mn-lt"/>
                      </a:endParaRPr>
                    </a:p>
                  </a:txBody>
                  <a:tcPr marL="9525" marR="9525" marT="9525" marB="0" anchor="ctr">
                    <a:solidFill>
                      <a:schemeClr val="accent1">
                        <a:lumMod val="75000"/>
                      </a:schemeClr>
                    </a:solidFill>
                  </a:tcPr>
                </a:tc>
                <a:tc>
                  <a:txBody>
                    <a:bodyPr/>
                    <a:lstStyle/>
                    <a:p>
                      <a:pPr algn="ctr" fontAlgn="b"/>
                      <a:r>
                        <a:rPr lang="en-US" sz="1200" b="1" u="none" strike="noStrike">
                          <a:solidFill>
                            <a:schemeClr val="bg2"/>
                          </a:solidFill>
                          <a:effectLst/>
                          <a:latin typeface="+mn-lt"/>
                        </a:rPr>
                        <a:t>2021</a:t>
                      </a:r>
                      <a:endParaRPr lang="en-US" sz="1200" b="1" i="0" u="none" strike="noStrike">
                        <a:solidFill>
                          <a:schemeClr val="bg2"/>
                        </a:solidFill>
                        <a:effectLst/>
                        <a:latin typeface="+mn-lt"/>
                      </a:endParaRPr>
                    </a:p>
                  </a:txBody>
                  <a:tcPr marL="9525" marR="9525" marT="9525" marB="0" anchor="ctr">
                    <a:solidFill>
                      <a:schemeClr val="accent1">
                        <a:lumMod val="75000"/>
                      </a:schemeClr>
                    </a:solidFill>
                  </a:tcPr>
                </a:tc>
                <a:tc>
                  <a:txBody>
                    <a:bodyPr/>
                    <a:lstStyle/>
                    <a:p>
                      <a:pPr algn="ctr" fontAlgn="b"/>
                      <a:r>
                        <a:rPr lang="en-US" sz="1200" b="1" u="none" strike="noStrike">
                          <a:solidFill>
                            <a:schemeClr val="bg2"/>
                          </a:solidFill>
                          <a:effectLst/>
                          <a:latin typeface="+mn-lt"/>
                        </a:rPr>
                        <a:t>2022</a:t>
                      </a:r>
                      <a:endParaRPr lang="en-US" sz="1200" b="1" i="0" u="none" strike="noStrike">
                        <a:solidFill>
                          <a:schemeClr val="bg2"/>
                        </a:solidFill>
                        <a:effectLst/>
                        <a:latin typeface="+mn-lt"/>
                      </a:endParaRPr>
                    </a:p>
                  </a:txBody>
                  <a:tcPr marL="9525" marR="9525" marT="9525" marB="0" anchor="ctr">
                    <a:solidFill>
                      <a:schemeClr val="accent1">
                        <a:lumMod val="75000"/>
                      </a:schemeClr>
                    </a:solidFill>
                  </a:tcPr>
                </a:tc>
                <a:tc>
                  <a:txBody>
                    <a:bodyPr/>
                    <a:lstStyle/>
                    <a:p>
                      <a:pPr algn="ctr" fontAlgn="b"/>
                      <a:r>
                        <a:rPr lang="en-US" sz="1200" b="1" u="none" strike="noStrike">
                          <a:solidFill>
                            <a:schemeClr val="bg2"/>
                          </a:solidFill>
                          <a:effectLst/>
                          <a:latin typeface="+mn-lt"/>
                        </a:rPr>
                        <a:t>2023</a:t>
                      </a:r>
                      <a:endParaRPr lang="en-US" sz="1200" b="1" i="0" u="none" strike="noStrike">
                        <a:solidFill>
                          <a:schemeClr val="bg2"/>
                        </a:solidFill>
                        <a:effectLst/>
                        <a:latin typeface="+mn-lt"/>
                      </a:endParaRPr>
                    </a:p>
                  </a:txBody>
                  <a:tcPr marL="9525" marR="9525" marT="9525" marB="0" anchor="ctr">
                    <a:solidFill>
                      <a:schemeClr val="accent1">
                        <a:lumMod val="75000"/>
                      </a:schemeClr>
                    </a:solidFill>
                  </a:tcPr>
                </a:tc>
                <a:tc>
                  <a:txBody>
                    <a:bodyPr/>
                    <a:lstStyle/>
                    <a:p>
                      <a:pPr algn="ctr" fontAlgn="b"/>
                      <a:r>
                        <a:rPr lang="en-US" sz="1200" b="1" u="none" strike="noStrike">
                          <a:solidFill>
                            <a:schemeClr val="bg2"/>
                          </a:solidFill>
                          <a:effectLst/>
                          <a:latin typeface="+mn-lt"/>
                        </a:rPr>
                        <a:t>2024F</a:t>
                      </a:r>
                      <a:endParaRPr lang="en-US" sz="1200" b="1" i="0" u="none" strike="noStrike">
                        <a:solidFill>
                          <a:schemeClr val="bg2"/>
                        </a:solidFill>
                        <a:effectLst/>
                        <a:latin typeface="+mn-lt"/>
                      </a:endParaRPr>
                    </a:p>
                  </a:txBody>
                  <a:tcPr marL="9525" marR="9525" marT="9525" marB="0" anchor="ctr">
                    <a:solidFill>
                      <a:schemeClr val="accent1">
                        <a:lumMod val="75000"/>
                      </a:schemeClr>
                    </a:solidFill>
                  </a:tcPr>
                </a:tc>
                <a:extLst>
                  <a:ext uri="{0D108BD9-81ED-4DB2-BD59-A6C34878D82A}">
                    <a16:rowId xmlns:a16="http://schemas.microsoft.com/office/drawing/2014/main" val="2382748332"/>
                  </a:ext>
                </a:extLst>
              </a:tr>
              <a:tr h="242602">
                <a:tc>
                  <a:txBody>
                    <a:bodyPr/>
                    <a:lstStyle/>
                    <a:p>
                      <a:pPr algn="l" fontAlgn="b"/>
                      <a:r>
                        <a:rPr lang="en-US" sz="1200" b="1" u="none" strike="noStrike">
                          <a:effectLst/>
                          <a:latin typeface="+mn-lt"/>
                        </a:rPr>
                        <a:t>Doanh thu thuần</a:t>
                      </a:r>
                      <a:endParaRPr lang="en-US" sz="1200" b="1" i="0" u="none" strike="noStrike">
                        <a:solidFill>
                          <a:srgbClr val="000000"/>
                        </a:solidFill>
                        <a:effectLst/>
                        <a:latin typeface="+mn-lt"/>
                      </a:endParaRPr>
                    </a:p>
                  </a:txBody>
                  <a:tcPr marL="9525" marR="9525" marT="9525" marB="0" anchor="ctr"/>
                </a:tc>
                <a:tc>
                  <a:txBody>
                    <a:bodyPr/>
                    <a:lstStyle/>
                    <a:p>
                      <a:pPr algn="ctr" fontAlgn="b"/>
                      <a:r>
                        <a:rPr lang="en-US" sz="1200" b="1" i="0" u="none" strike="noStrike">
                          <a:solidFill>
                            <a:srgbClr val="000000"/>
                          </a:solidFill>
                          <a:effectLst/>
                          <a:latin typeface="Calibri" panose="020F0502020204030204" pitchFamily="34" charset="0"/>
                        </a:rPr>
                        <a:t>188,52</a:t>
                      </a:r>
                    </a:p>
                  </a:txBody>
                  <a:tcPr marL="9525" marR="9525" marT="9525" marB="0" anchor="ctr"/>
                </a:tc>
                <a:tc>
                  <a:txBody>
                    <a:bodyPr/>
                    <a:lstStyle/>
                    <a:p>
                      <a:pPr algn="ctr" fontAlgn="b"/>
                      <a:r>
                        <a:rPr lang="en-US" sz="1200" b="1" i="0" u="none" strike="noStrike">
                          <a:solidFill>
                            <a:srgbClr val="000000"/>
                          </a:solidFill>
                          <a:effectLst/>
                          <a:latin typeface="Calibri" panose="020F0502020204030204" pitchFamily="34" charset="0"/>
                        </a:rPr>
                        <a:t>226,05</a:t>
                      </a:r>
                    </a:p>
                  </a:txBody>
                  <a:tcPr marL="9525" marR="9525" marT="9525" marB="0" anchor="ctr"/>
                </a:tc>
                <a:tc>
                  <a:txBody>
                    <a:bodyPr/>
                    <a:lstStyle/>
                    <a:p>
                      <a:pPr algn="ctr" fontAlgn="b"/>
                      <a:r>
                        <a:rPr lang="en-US" sz="1200" b="1" i="0" u="none" strike="noStrike">
                          <a:solidFill>
                            <a:srgbClr val="000000"/>
                          </a:solidFill>
                          <a:effectLst/>
                          <a:latin typeface="Calibri" panose="020F0502020204030204" pitchFamily="34" charset="0"/>
                        </a:rPr>
                        <a:t>174,32</a:t>
                      </a:r>
                    </a:p>
                  </a:txBody>
                  <a:tcPr marL="9525" marR="9525" marT="9525" marB="0" anchor="ctr"/>
                </a:tc>
                <a:tc>
                  <a:txBody>
                    <a:bodyPr/>
                    <a:lstStyle/>
                    <a:p>
                      <a:pPr algn="ctr" fontAlgn="b"/>
                      <a:r>
                        <a:rPr lang="en-US" sz="1200" b="1" i="0" u="none" strike="noStrike">
                          <a:solidFill>
                            <a:srgbClr val="000000"/>
                          </a:solidFill>
                          <a:effectLst/>
                          <a:latin typeface="Calibri" panose="020F0502020204030204" pitchFamily="34" charset="0"/>
                        </a:rPr>
                        <a:t>230,94</a:t>
                      </a:r>
                    </a:p>
                  </a:txBody>
                  <a:tcPr marL="9525" marR="9525" marT="9525" marB="0" anchor="ctr"/>
                </a:tc>
                <a:tc>
                  <a:txBody>
                    <a:bodyPr/>
                    <a:lstStyle/>
                    <a:p>
                      <a:pPr algn="ctr" fontAlgn="b"/>
                      <a:r>
                        <a:rPr lang="en-US" sz="1200" b="1" i="0" u="none" strike="noStrike">
                          <a:solidFill>
                            <a:srgbClr val="000000"/>
                          </a:solidFill>
                          <a:effectLst/>
                          <a:latin typeface="Calibri" panose="020F0502020204030204" pitchFamily="34" charset="0"/>
                        </a:rPr>
                        <a:t>232,38</a:t>
                      </a:r>
                    </a:p>
                  </a:txBody>
                  <a:tcPr marL="9525" marR="9525" marT="9525" marB="0" anchor="ctr"/>
                </a:tc>
                <a:tc>
                  <a:txBody>
                    <a:bodyPr/>
                    <a:lstStyle/>
                    <a:p>
                      <a:pPr marL="0" algn="ctr" defTabSz="914400" rtl="0" eaLnBrk="1" fontAlgn="b" latinLnBrk="0" hangingPunct="1"/>
                      <a:r>
                        <a:rPr lang="en-US" sz="1200" b="1" i="0" u="none" strike="noStrike" kern="1200">
                          <a:solidFill>
                            <a:srgbClr val="000000"/>
                          </a:solidFill>
                          <a:effectLst/>
                          <a:latin typeface="Calibri" panose="020F0502020204030204" pitchFamily="34" charset="0"/>
                          <a:ea typeface="+mn-ea"/>
                          <a:cs typeface="+mn-cs"/>
                        </a:rPr>
                        <a:t>267,98</a:t>
                      </a:r>
                    </a:p>
                  </a:txBody>
                  <a:tcPr marL="9525" marR="9525" marT="9525" marB="0" anchor="ctr"/>
                </a:tc>
                <a:extLst>
                  <a:ext uri="{0D108BD9-81ED-4DB2-BD59-A6C34878D82A}">
                    <a16:rowId xmlns:a16="http://schemas.microsoft.com/office/drawing/2014/main" val="4278341254"/>
                  </a:ext>
                </a:extLst>
              </a:tr>
              <a:tr h="242602">
                <a:tc>
                  <a:txBody>
                    <a:bodyPr/>
                    <a:lstStyle/>
                    <a:p>
                      <a:pPr algn="l" fontAlgn="b"/>
                      <a:r>
                        <a:rPr lang="en-US" sz="1200" i="1" u="none" strike="noStrike">
                          <a:effectLst/>
                          <a:latin typeface="+mn-lt"/>
                        </a:rPr>
                        <a:t>% yoy</a:t>
                      </a:r>
                      <a:endParaRPr lang="en-US" sz="1200" b="0" i="1" u="none" strike="noStrike">
                        <a:solidFill>
                          <a:srgbClr val="000000"/>
                        </a:solidFill>
                        <a:effectLst/>
                        <a:latin typeface="+mn-lt"/>
                      </a:endParaRPr>
                    </a:p>
                  </a:txBody>
                  <a:tcPr marL="9525" marR="9525" marT="9525" marB="0" anchor="ctr">
                    <a:solidFill>
                      <a:schemeClr val="bg2"/>
                    </a:solidFill>
                  </a:tcPr>
                </a:tc>
                <a:tc>
                  <a:txBody>
                    <a:bodyPr/>
                    <a:lstStyle/>
                    <a:p>
                      <a:pPr algn="ctr" fontAlgn="b"/>
                      <a:endParaRPr lang="en-US" sz="1200" b="0" i="1" u="none" strike="noStrike">
                        <a:solidFill>
                          <a:srgbClr val="000000"/>
                        </a:solidFill>
                        <a:effectLst/>
                        <a:latin typeface="Calibri" panose="020F0502020204030204" pitchFamily="34" charset="0"/>
                      </a:endParaRPr>
                    </a:p>
                  </a:txBody>
                  <a:tcPr marL="9525" marR="9525" marT="9525" marB="0" anchor="ctr">
                    <a:solidFill>
                      <a:schemeClr val="bg2"/>
                    </a:solidFill>
                  </a:tcPr>
                </a:tc>
                <a:tc>
                  <a:txBody>
                    <a:bodyPr/>
                    <a:lstStyle/>
                    <a:p>
                      <a:pPr algn="ctr" fontAlgn="b"/>
                      <a:r>
                        <a:rPr lang="en-US" sz="1200" b="0" i="1" u="none" strike="noStrike">
                          <a:solidFill>
                            <a:srgbClr val="000000"/>
                          </a:solidFill>
                          <a:effectLst/>
                          <a:latin typeface="Calibri" panose="020F0502020204030204" pitchFamily="34" charset="0"/>
                        </a:rPr>
                        <a:t>19,91%</a:t>
                      </a:r>
                    </a:p>
                  </a:txBody>
                  <a:tcPr marL="9525" marR="9525" marT="9525" marB="0" anchor="ctr">
                    <a:solidFill>
                      <a:schemeClr val="bg2"/>
                    </a:solidFill>
                  </a:tcPr>
                </a:tc>
                <a:tc>
                  <a:txBody>
                    <a:bodyPr/>
                    <a:lstStyle/>
                    <a:p>
                      <a:pPr algn="ctr" fontAlgn="b"/>
                      <a:r>
                        <a:rPr lang="en-US" sz="1200" b="0" i="1" u="none" strike="noStrike">
                          <a:solidFill>
                            <a:srgbClr val="000000"/>
                          </a:solidFill>
                          <a:effectLst/>
                          <a:latin typeface="Calibri" panose="020F0502020204030204" pitchFamily="34" charset="0"/>
                        </a:rPr>
                        <a:t>-22,88%</a:t>
                      </a:r>
                    </a:p>
                  </a:txBody>
                  <a:tcPr marL="9525" marR="9525" marT="9525" marB="0" anchor="ctr">
                    <a:solidFill>
                      <a:schemeClr val="bg2"/>
                    </a:solidFill>
                  </a:tcPr>
                </a:tc>
                <a:tc>
                  <a:txBody>
                    <a:bodyPr/>
                    <a:lstStyle/>
                    <a:p>
                      <a:pPr algn="ctr" fontAlgn="b"/>
                      <a:r>
                        <a:rPr lang="en-US" sz="1200" b="0" i="1" u="none" strike="noStrike">
                          <a:solidFill>
                            <a:srgbClr val="000000"/>
                          </a:solidFill>
                          <a:effectLst/>
                          <a:latin typeface="Calibri" panose="020F0502020204030204" pitchFamily="34" charset="0"/>
                        </a:rPr>
                        <a:t>32,48%</a:t>
                      </a:r>
                    </a:p>
                  </a:txBody>
                  <a:tcPr marL="9525" marR="9525" marT="9525" marB="0" anchor="ctr">
                    <a:solidFill>
                      <a:schemeClr val="bg2"/>
                    </a:solidFill>
                  </a:tcPr>
                </a:tc>
                <a:tc>
                  <a:txBody>
                    <a:bodyPr/>
                    <a:lstStyle/>
                    <a:p>
                      <a:pPr algn="ctr" fontAlgn="b"/>
                      <a:r>
                        <a:rPr lang="en-US" sz="1200" b="0" i="1" u="none" strike="noStrike">
                          <a:solidFill>
                            <a:srgbClr val="000000"/>
                          </a:solidFill>
                          <a:effectLst/>
                          <a:latin typeface="Calibri" panose="020F0502020204030204" pitchFamily="34" charset="0"/>
                        </a:rPr>
                        <a:t>0,63%</a:t>
                      </a:r>
                    </a:p>
                  </a:txBody>
                  <a:tcPr marL="9525" marR="9525" marT="9525" marB="0" anchor="ctr">
                    <a:solidFill>
                      <a:schemeClr val="bg2"/>
                    </a:solidFill>
                  </a:tcPr>
                </a:tc>
                <a:tc>
                  <a:txBody>
                    <a:bodyPr/>
                    <a:lstStyle/>
                    <a:p>
                      <a:pPr marL="0" algn="ctr" defTabSz="914400" rtl="0" eaLnBrk="1" fontAlgn="b" latinLnBrk="0" hangingPunct="1"/>
                      <a:r>
                        <a:rPr lang="en-US" sz="1200" b="0" i="1" u="none" strike="noStrike" kern="1200">
                          <a:solidFill>
                            <a:srgbClr val="000000"/>
                          </a:solidFill>
                          <a:effectLst/>
                          <a:latin typeface="Calibri" panose="020F0502020204030204" pitchFamily="34" charset="0"/>
                          <a:ea typeface="+mn-ea"/>
                          <a:cs typeface="+mn-cs"/>
                        </a:rPr>
                        <a:t>0,63%</a:t>
                      </a:r>
                    </a:p>
                  </a:txBody>
                  <a:tcPr marL="9525" marR="9525" marT="9525" marB="0" anchor="ctr">
                    <a:solidFill>
                      <a:schemeClr val="bg2"/>
                    </a:solidFill>
                  </a:tcPr>
                </a:tc>
                <a:extLst>
                  <a:ext uri="{0D108BD9-81ED-4DB2-BD59-A6C34878D82A}">
                    <a16:rowId xmlns:a16="http://schemas.microsoft.com/office/drawing/2014/main" val="2308049380"/>
                  </a:ext>
                </a:extLst>
              </a:tr>
              <a:tr h="242602">
                <a:tc>
                  <a:txBody>
                    <a:bodyPr/>
                    <a:lstStyle/>
                    <a:p>
                      <a:pPr algn="l" fontAlgn="b"/>
                      <a:r>
                        <a:rPr lang="en-US" sz="1200" u="none" strike="noStrike">
                          <a:effectLst/>
                          <a:latin typeface="+mn-lt"/>
                        </a:rPr>
                        <a:t>Lợi nhuận gộp</a:t>
                      </a:r>
                      <a:endParaRPr lang="en-US" sz="1200" b="0" i="0" u="none" strike="noStrike">
                        <a:solidFill>
                          <a:srgbClr val="000000"/>
                        </a:solidFill>
                        <a:effectLst/>
                        <a:latin typeface="+mn-lt"/>
                      </a:endParaRPr>
                    </a:p>
                  </a:txBody>
                  <a:tcPr marL="9525" marR="9525" marT="9525" marB="0" anchor="ctr"/>
                </a:tc>
                <a:tc>
                  <a:txBody>
                    <a:bodyPr/>
                    <a:lstStyle/>
                    <a:p>
                      <a:pPr algn="ctr" fontAlgn="b"/>
                      <a:r>
                        <a:rPr lang="en-US" sz="1200" b="0" i="0" u="none" strike="noStrike">
                          <a:solidFill>
                            <a:srgbClr val="000000"/>
                          </a:solidFill>
                          <a:effectLst/>
                          <a:latin typeface="Calibri" panose="020F0502020204030204" pitchFamily="34" charset="0"/>
                        </a:rPr>
                        <a:t>19,43</a:t>
                      </a:r>
                    </a:p>
                  </a:txBody>
                  <a:tcPr marL="9525" marR="9525" marT="9525" marB="0" anchor="ctr"/>
                </a:tc>
                <a:tc>
                  <a:txBody>
                    <a:bodyPr/>
                    <a:lstStyle/>
                    <a:p>
                      <a:pPr algn="ctr" fontAlgn="b"/>
                      <a:r>
                        <a:rPr lang="en-US" sz="1200" b="0" i="0" u="none" strike="noStrike">
                          <a:solidFill>
                            <a:srgbClr val="000000"/>
                          </a:solidFill>
                          <a:effectLst/>
                          <a:latin typeface="Calibri" panose="020F0502020204030204" pitchFamily="34" charset="0"/>
                        </a:rPr>
                        <a:t>14,22</a:t>
                      </a:r>
                    </a:p>
                  </a:txBody>
                  <a:tcPr marL="9525" marR="9525" marT="9525" marB="0" anchor="ctr"/>
                </a:tc>
                <a:tc>
                  <a:txBody>
                    <a:bodyPr/>
                    <a:lstStyle/>
                    <a:p>
                      <a:pPr algn="ctr" fontAlgn="b"/>
                      <a:r>
                        <a:rPr lang="en-US" sz="1200" b="0" i="0" u="none" strike="noStrike">
                          <a:solidFill>
                            <a:srgbClr val="000000"/>
                          </a:solidFill>
                          <a:effectLst/>
                          <a:latin typeface="Calibri" panose="020F0502020204030204" pitchFamily="34" charset="0"/>
                        </a:rPr>
                        <a:t>16,20</a:t>
                      </a:r>
                    </a:p>
                  </a:txBody>
                  <a:tcPr marL="9525" marR="9525" marT="9525" marB="0" anchor="ctr"/>
                </a:tc>
                <a:tc>
                  <a:txBody>
                    <a:bodyPr/>
                    <a:lstStyle/>
                    <a:p>
                      <a:pPr algn="ctr" fontAlgn="b"/>
                      <a:r>
                        <a:rPr lang="en-US" sz="1200" b="0" i="0" u="none" strike="noStrike">
                          <a:solidFill>
                            <a:srgbClr val="000000"/>
                          </a:solidFill>
                          <a:effectLst/>
                          <a:latin typeface="Calibri" panose="020F0502020204030204" pitchFamily="34" charset="0"/>
                        </a:rPr>
                        <a:t>24,55</a:t>
                      </a:r>
                    </a:p>
                  </a:txBody>
                  <a:tcPr marL="9525" marR="9525" marT="9525" marB="0" anchor="ctr"/>
                </a:tc>
                <a:tc>
                  <a:txBody>
                    <a:bodyPr/>
                    <a:lstStyle/>
                    <a:p>
                      <a:pPr algn="ctr" fontAlgn="b"/>
                      <a:r>
                        <a:rPr lang="en-US" sz="1200" b="0" i="0" u="none" strike="noStrike">
                          <a:solidFill>
                            <a:srgbClr val="000000"/>
                          </a:solidFill>
                          <a:effectLst/>
                          <a:latin typeface="Calibri" panose="020F0502020204030204" pitchFamily="34" charset="0"/>
                        </a:rPr>
                        <a:t>52,00</a:t>
                      </a:r>
                    </a:p>
                  </a:txBody>
                  <a:tcPr marL="9525" marR="9525" marT="9525" marB="0" anchor="ctr"/>
                </a:tc>
                <a:tc>
                  <a:txBody>
                    <a:bodyPr/>
                    <a:lstStyle/>
                    <a:p>
                      <a:pPr marL="0" algn="ctr" defTabSz="914400" rtl="0" eaLnBrk="1" fontAlgn="b" latinLnBrk="0" hangingPunct="1"/>
                      <a:r>
                        <a:rPr lang="en-US" sz="1200" b="0" i="0" u="none" strike="noStrike" kern="1200">
                          <a:solidFill>
                            <a:srgbClr val="000000"/>
                          </a:solidFill>
                          <a:effectLst/>
                          <a:latin typeface="Calibri" panose="020F0502020204030204" pitchFamily="34" charset="0"/>
                          <a:ea typeface="+mn-ea"/>
                          <a:cs typeface="+mn-cs"/>
                        </a:rPr>
                        <a:t>72,35</a:t>
                      </a:r>
                    </a:p>
                  </a:txBody>
                  <a:tcPr marL="9525" marR="9525" marT="9525" marB="0" anchor="ctr"/>
                </a:tc>
                <a:extLst>
                  <a:ext uri="{0D108BD9-81ED-4DB2-BD59-A6C34878D82A}">
                    <a16:rowId xmlns:a16="http://schemas.microsoft.com/office/drawing/2014/main" val="2528140958"/>
                  </a:ext>
                </a:extLst>
              </a:tr>
              <a:tr h="242602">
                <a:tc>
                  <a:txBody>
                    <a:bodyPr/>
                    <a:lstStyle/>
                    <a:p>
                      <a:pPr marL="0" algn="l" defTabSz="914400" rtl="0" eaLnBrk="1" fontAlgn="b" latinLnBrk="0" hangingPunct="1"/>
                      <a:r>
                        <a:rPr lang="en-US" sz="1200" i="1" u="none" strike="noStrike" kern="1200">
                          <a:solidFill>
                            <a:schemeClr val="tx1"/>
                          </a:solidFill>
                          <a:effectLst/>
                          <a:latin typeface="+mn-lt"/>
                          <a:ea typeface="+mn-ea"/>
                          <a:cs typeface="+mn-cs"/>
                        </a:rPr>
                        <a:t>% yoy</a:t>
                      </a:r>
                    </a:p>
                  </a:txBody>
                  <a:tcPr marL="9525" marR="9525" marT="9525" marB="0" anchor="ctr"/>
                </a:tc>
                <a:tc>
                  <a:txBody>
                    <a:bodyPr/>
                    <a:lstStyle/>
                    <a:p>
                      <a:pPr marL="0" algn="ctr" defTabSz="914400" rtl="0" eaLnBrk="1" fontAlgn="b" latinLnBrk="0" hangingPunct="1"/>
                      <a:endParaRPr lang="en-US" sz="1200" i="1" u="none" strike="noStrike" kern="1200">
                        <a:solidFill>
                          <a:schemeClr val="tx1"/>
                        </a:solidFill>
                        <a:effectLst/>
                        <a:latin typeface="+mn-lt"/>
                        <a:ea typeface="+mn-ea"/>
                        <a:cs typeface="+mn-cs"/>
                      </a:endParaRPr>
                    </a:p>
                  </a:txBody>
                  <a:tcPr marL="9525" marR="9525" marT="9525" marB="0" anchor="ctr"/>
                </a:tc>
                <a:tc>
                  <a:txBody>
                    <a:bodyPr/>
                    <a:lstStyle/>
                    <a:p>
                      <a:pPr marL="0" algn="ctr" defTabSz="914400" rtl="0" eaLnBrk="1" fontAlgn="b" latinLnBrk="0" hangingPunct="1"/>
                      <a:r>
                        <a:rPr lang="en-US" sz="1200" i="1" u="none" strike="noStrike" kern="1200">
                          <a:solidFill>
                            <a:schemeClr val="tx1"/>
                          </a:solidFill>
                          <a:effectLst/>
                          <a:latin typeface="+mn-lt"/>
                          <a:ea typeface="+mn-ea"/>
                          <a:cs typeface="+mn-cs"/>
                        </a:rPr>
                        <a:t>-26,84%</a:t>
                      </a:r>
                    </a:p>
                  </a:txBody>
                  <a:tcPr marL="9525" marR="9525" marT="9525" marB="0" anchor="ctr"/>
                </a:tc>
                <a:tc>
                  <a:txBody>
                    <a:bodyPr/>
                    <a:lstStyle/>
                    <a:p>
                      <a:pPr marL="0" algn="ctr" defTabSz="914400" rtl="0" eaLnBrk="1" fontAlgn="b" latinLnBrk="0" hangingPunct="1"/>
                      <a:r>
                        <a:rPr lang="en-US" sz="1200" i="1" u="none" strike="noStrike" kern="1200">
                          <a:solidFill>
                            <a:schemeClr val="tx1"/>
                          </a:solidFill>
                          <a:effectLst/>
                          <a:latin typeface="+mn-lt"/>
                          <a:ea typeface="+mn-ea"/>
                          <a:cs typeface="+mn-cs"/>
                        </a:rPr>
                        <a:t>13,94%</a:t>
                      </a:r>
                    </a:p>
                  </a:txBody>
                  <a:tcPr marL="9525" marR="9525" marT="9525" marB="0" anchor="ctr"/>
                </a:tc>
                <a:tc>
                  <a:txBody>
                    <a:bodyPr/>
                    <a:lstStyle/>
                    <a:p>
                      <a:pPr marL="0" algn="ctr" defTabSz="914400" rtl="0" eaLnBrk="1" fontAlgn="b" latinLnBrk="0" hangingPunct="1"/>
                      <a:r>
                        <a:rPr lang="en-US" sz="1200" i="1" u="none" strike="noStrike" kern="1200">
                          <a:solidFill>
                            <a:schemeClr val="tx1"/>
                          </a:solidFill>
                          <a:effectLst/>
                          <a:latin typeface="+mn-lt"/>
                          <a:ea typeface="+mn-ea"/>
                          <a:cs typeface="+mn-cs"/>
                        </a:rPr>
                        <a:t>51,57%</a:t>
                      </a:r>
                    </a:p>
                  </a:txBody>
                  <a:tcPr marL="9525" marR="9525" marT="9525" marB="0" anchor="ctr"/>
                </a:tc>
                <a:tc>
                  <a:txBody>
                    <a:bodyPr/>
                    <a:lstStyle/>
                    <a:p>
                      <a:pPr marL="0" algn="ctr" defTabSz="914400" rtl="0" eaLnBrk="1" fontAlgn="b" latinLnBrk="0" hangingPunct="1"/>
                      <a:r>
                        <a:rPr lang="en-US" sz="1200" i="1" u="none" strike="noStrike" kern="1200">
                          <a:solidFill>
                            <a:schemeClr val="tx1"/>
                          </a:solidFill>
                          <a:effectLst/>
                          <a:latin typeface="+mn-lt"/>
                          <a:ea typeface="+mn-ea"/>
                          <a:cs typeface="+mn-cs"/>
                        </a:rPr>
                        <a:t>111,83%</a:t>
                      </a:r>
                    </a:p>
                  </a:txBody>
                  <a:tcPr marL="9525" marR="9525" marT="9525" marB="0" anchor="ctr"/>
                </a:tc>
                <a:tc>
                  <a:txBody>
                    <a:bodyPr/>
                    <a:lstStyle/>
                    <a:p>
                      <a:pPr marL="0" algn="ctr" defTabSz="914400" rtl="0" eaLnBrk="1" fontAlgn="b" latinLnBrk="0" hangingPunct="1"/>
                      <a:r>
                        <a:rPr lang="en-US" sz="1200" b="0" i="1" u="none" strike="noStrike" kern="1200">
                          <a:solidFill>
                            <a:srgbClr val="000000"/>
                          </a:solidFill>
                          <a:effectLst/>
                          <a:latin typeface="Calibri" panose="020F0502020204030204" pitchFamily="34" charset="0"/>
                          <a:ea typeface="+mn-ea"/>
                          <a:cs typeface="+mn-cs"/>
                        </a:rPr>
                        <a:t>39,13%</a:t>
                      </a:r>
                    </a:p>
                  </a:txBody>
                  <a:tcPr marL="9525" marR="9525" marT="9525" marB="0" anchor="ctr"/>
                </a:tc>
                <a:extLst>
                  <a:ext uri="{0D108BD9-81ED-4DB2-BD59-A6C34878D82A}">
                    <a16:rowId xmlns:a16="http://schemas.microsoft.com/office/drawing/2014/main" val="4276050928"/>
                  </a:ext>
                </a:extLst>
              </a:tr>
              <a:tr h="242602">
                <a:tc>
                  <a:txBody>
                    <a:bodyPr/>
                    <a:lstStyle/>
                    <a:p>
                      <a:pPr algn="l" fontAlgn="b"/>
                      <a:r>
                        <a:rPr lang="en-US" sz="1200" u="none" strike="noStrike">
                          <a:effectLst/>
                          <a:latin typeface="+mn-lt"/>
                        </a:rPr>
                        <a:t>Chi phí tài chính</a:t>
                      </a:r>
                      <a:endParaRPr lang="en-US" sz="1200" b="0" i="0" u="none" strike="noStrike">
                        <a:solidFill>
                          <a:srgbClr val="000000"/>
                        </a:solidFill>
                        <a:effectLst/>
                        <a:latin typeface="+mn-lt"/>
                      </a:endParaRPr>
                    </a:p>
                  </a:txBody>
                  <a:tcPr marL="9525" marR="9525" marT="9525" marB="0" anchor="ctr"/>
                </a:tc>
                <a:tc>
                  <a:txBody>
                    <a:bodyPr/>
                    <a:lstStyle/>
                    <a:p>
                      <a:pPr algn="ctr" fontAlgn="b"/>
                      <a:r>
                        <a:rPr lang="en-US" sz="1200" b="0" i="0" u="none" strike="noStrike">
                          <a:solidFill>
                            <a:srgbClr val="000000"/>
                          </a:solidFill>
                          <a:effectLst/>
                          <a:latin typeface="Calibri" panose="020F0502020204030204" pitchFamily="34" charset="0"/>
                        </a:rPr>
                        <a:t>-10,42</a:t>
                      </a:r>
                    </a:p>
                  </a:txBody>
                  <a:tcPr marL="9525" marR="9525" marT="9525" marB="0" anchor="ctr"/>
                </a:tc>
                <a:tc>
                  <a:txBody>
                    <a:bodyPr/>
                    <a:lstStyle/>
                    <a:p>
                      <a:pPr algn="ctr" fontAlgn="b"/>
                      <a:r>
                        <a:rPr lang="en-US" sz="1200" b="0" i="0" u="none" strike="noStrike">
                          <a:solidFill>
                            <a:srgbClr val="000000"/>
                          </a:solidFill>
                          <a:effectLst/>
                          <a:latin typeface="Calibri" panose="020F0502020204030204" pitchFamily="34" charset="0"/>
                        </a:rPr>
                        <a:t>-8,69</a:t>
                      </a:r>
                    </a:p>
                  </a:txBody>
                  <a:tcPr marL="9525" marR="9525" marT="9525" marB="0" anchor="ctr"/>
                </a:tc>
                <a:tc>
                  <a:txBody>
                    <a:bodyPr/>
                    <a:lstStyle/>
                    <a:p>
                      <a:pPr algn="ctr" fontAlgn="b"/>
                      <a:r>
                        <a:rPr lang="en-US" sz="1200" b="0" i="0" u="none" strike="noStrike">
                          <a:solidFill>
                            <a:srgbClr val="000000"/>
                          </a:solidFill>
                          <a:effectLst/>
                          <a:latin typeface="Calibri" panose="020F0502020204030204" pitchFamily="34" charset="0"/>
                        </a:rPr>
                        <a:t>-7,45</a:t>
                      </a:r>
                    </a:p>
                  </a:txBody>
                  <a:tcPr marL="9525" marR="9525" marT="9525" marB="0" anchor="ctr"/>
                </a:tc>
                <a:tc>
                  <a:txBody>
                    <a:bodyPr/>
                    <a:lstStyle/>
                    <a:p>
                      <a:pPr algn="ctr" fontAlgn="b"/>
                      <a:r>
                        <a:rPr lang="en-US" sz="1200" b="0" i="0" u="none" strike="noStrike">
                          <a:solidFill>
                            <a:srgbClr val="000000"/>
                          </a:solidFill>
                          <a:effectLst/>
                          <a:latin typeface="Calibri" panose="020F0502020204030204" pitchFamily="34" charset="0"/>
                        </a:rPr>
                        <a:t>-13,29</a:t>
                      </a:r>
                    </a:p>
                  </a:txBody>
                  <a:tcPr marL="9525" marR="9525" marT="9525" marB="0" anchor="ctr"/>
                </a:tc>
                <a:tc>
                  <a:txBody>
                    <a:bodyPr/>
                    <a:lstStyle/>
                    <a:p>
                      <a:pPr algn="ctr" fontAlgn="b"/>
                      <a:r>
                        <a:rPr lang="en-US" sz="1200" b="0" i="0" u="none" strike="noStrike">
                          <a:solidFill>
                            <a:srgbClr val="000000"/>
                          </a:solidFill>
                          <a:effectLst/>
                          <a:latin typeface="Calibri" panose="020F0502020204030204" pitchFamily="34" charset="0"/>
                        </a:rPr>
                        <a:t>-15,68</a:t>
                      </a:r>
                    </a:p>
                  </a:txBody>
                  <a:tcPr marL="9525" marR="9525" marT="9525" marB="0" anchor="ctr"/>
                </a:tc>
                <a:tc>
                  <a:txBody>
                    <a:bodyPr/>
                    <a:lstStyle/>
                    <a:p>
                      <a:pPr marL="0" algn="ctr" defTabSz="914400" rtl="0" eaLnBrk="1" fontAlgn="b" latinLnBrk="0" hangingPunct="1"/>
                      <a:r>
                        <a:rPr lang="en-US" sz="1200" b="0" i="0" u="none" strike="noStrike" kern="1200">
                          <a:solidFill>
                            <a:srgbClr val="000000"/>
                          </a:solidFill>
                          <a:effectLst/>
                          <a:latin typeface="Calibri" panose="020F0502020204030204" pitchFamily="34" charset="0"/>
                          <a:ea typeface="+mn-ea"/>
                          <a:cs typeface="+mn-cs"/>
                        </a:rPr>
                        <a:t>-14,79</a:t>
                      </a:r>
                    </a:p>
                  </a:txBody>
                  <a:tcPr marL="9525" marR="9525" marT="9525" marB="0" anchor="ctr"/>
                </a:tc>
                <a:extLst>
                  <a:ext uri="{0D108BD9-81ED-4DB2-BD59-A6C34878D82A}">
                    <a16:rowId xmlns:a16="http://schemas.microsoft.com/office/drawing/2014/main" val="1795948580"/>
                  </a:ext>
                </a:extLst>
              </a:tr>
              <a:tr h="242602">
                <a:tc>
                  <a:txBody>
                    <a:bodyPr/>
                    <a:lstStyle/>
                    <a:p>
                      <a:pPr marL="0" algn="l" defTabSz="914400" rtl="0" eaLnBrk="1" fontAlgn="b" latinLnBrk="0" hangingPunct="1"/>
                      <a:r>
                        <a:rPr lang="en-US" sz="1200" i="1" u="none" strike="noStrike" kern="1200">
                          <a:solidFill>
                            <a:schemeClr val="tx1"/>
                          </a:solidFill>
                          <a:effectLst/>
                          <a:latin typeface="+mn-lt"/>
                          <a:ea typeface="+mn-ea"/>
                          <a:cs typeface="+mn-cs"/>
                        </a:rPr>
                        <a:t>% yoy</a:t>
                      </a:r>
                    </a:p>
                  </a:txBody>
                  <a:tcPr marL="9525" marR="9525" marT="9525" marB="0" anchor="ctr"/>
                </a:tc>
                <a:tc>
                  <a:txBody>
                    <a:bodyPr/>
                    <a:lstStyle/>
                    <a:p>
                      <a:pPr marL="0" algn="ctr" defTabSz="914400" rtl="0" eaLnBrk="1" fontAlgn="b" latinLnBrk="0" hangingPunct="1"/>
                      <a:endParaRPr lang="en-US" sz="1200" i="1" u="none" strike="noStrike" kern="1200">
                        <a:solidFill>
                          <a:schemeClr val="tx1"/>
                        </a:solidFill>
                        <a:effectLst/>
                        <a:latin typeface="+mn-lt"/>
                        <a:ea typeface="+mn-ea"/>
                        <a:cs typeface="+mn-cs"/>
                      </a:endParaRPr>
                    </a:p>
                  </a:txBody>
                  <a:tcPr marL="9525" marR="9525" marT="9525" marB="0" anchor="ctr"/>
                </a:tc>
                <a:tc>
                  <a:txBody>
                    <a:bodyPr/>
                    <a:lstStyle/>
                    <a:p>
                      <a:pPr marL="0" algn="ctr" defTabSz="914400" rtl="0" eaLnBrk="1" fontAlgn="b" latinLnBrk="0" hangingPunct="1"/>
                      <a:r>
                        <a:rPr lang="en-US" sz="1200" i="1" u="none" strike="noStrike" kern="1200">
                          <a:solidFill>
                            <a:schemeClr val="tx1"/>
                          </a:solidFill>
                          <a:effectLst/>
                          <a:latin typeface="+mn-lt"/>
                          <a:ea typeface="+mn-ea"/>
                          <a:cs typeface="+mn-cs"/>
                        </a:rPr>
                        <a:t>-16,56%</a:t>
                      </a:r>
                    </a:p>
                  </a:txBody>
                  <a:tcPr marL="9525" marR="9525" marT="9525" marB="0" anchor="ctr"/>
                </a:tc>
                <a:tc>
                  <a:txBody>
                    <a:bodyPr/>
                    <a:lstStyle/>
                    <a:p>
                      <a:pPr marL="0" algn="ctr" defTabSz="914400" rtl="0" eaLnBrk="1" fontAlgn="b" latinLnBrk="0" hangingPunct="1"/>
                      <a:r>
                        <a:rPr lang="en-US" sz="1200" i="1" u="none" strike="noStrike" kern="1200">
                          <a:solidFill>
                            <a:schemeClr val="tx1"/>
                          </a:solidFill>
                          <a:effectLst/>
                          <a:latin typeface="+mn-lt"/>
                          <a:ea typeface="+mn-ea"/>
                          <a:cs typeface="+mn-cs"/>
                        </a:rPr>
                        <a:t>-14,23%</a:t>
                      </a:r>
                    </a:p>
                  </a:txBody>
                  <a:tcPr marL="9525" marR="9525" marT="9525" marB="0" anchor="ctr"/>
                </a:tc>
                <a:tc>
                  <a:txBody>
                    <a:bodyPr/>
                    <a:lstStyle/>
                    <a:p>
                      <a:pPr marL="0" algn="ctr" defTabSz="914400" rtl="0" eaLnBrk="1" fontAlgn="b" latinLnBrk="0" hangingPunct="1"/>
                      <a:r>
                        <a:rPr lang="en-US" sz="1200" i="1" u="none" strike="noStrike" kern="1200">
                          <a:solidFill>
                            <a:schemeClr val="tx1"/>
                          </a:solidFill>
                          <a:effectLst/>
                          <a:latin typeface="+mn-lt"/>
                          <a:ea typeface="+mn-ea"/>
                          <a:cs typeface="+mn-cs"/>
                        </a:rPr>
                        <a:t>78,25%</a:t>
                      </a:r>
                    </a:p>
                  </a:txBody>
                  <a:tcPr marL="9525" marR="9525" marT="9525" marB="0" anchor="ctr"/>
                </a:tc>
                <a:tc>
                  <a:txBody>
                    <a:bodyPr/>
                    <a:lstStyle/>
                    <a:p>
                      <a:pPr marL="0" algn="ctr" defTabSz="914400" rtl="0" eaLnBrk="1" fontAlgn="b" latinLnBrk="0" hangingPunct="1"/>
                      <a:r>
                        <a:rPr lang="en-US" sz="1200" i="1" u="none" strike="noStrike" kern="1200">
                          <a:solidFill>
                            <a:schemeClr val="tx1"/>
                          </a:solidFill>
                          <a:effectLst/>
                          <a:latin typeface="+mn-lt"/>
                          <a:ea typeface="+mn-ea"/>
                          <a:cs typeface="+mn-cs"/>
                        </a:rPr>
                        <a:t>17,98%</a:t>
                      </a:r>
                    </a:p>
                  </a:txBody>
                  <a:tcPr marL="9525" marR="9525" marT="9525" marB="0" anchor="ctr"/>
                </a:tc>
                <a:tc>
                  <a:txBody>
                    <a:bodyPr/>
                    <a:lstStyle/>
                    <a:p>
                      <a:pPr marL="0" algn="ctr" defTabSz="914400" rtl="0" eaLnBrk="1" fontAlgn="b" latinLnBrk="0" hangingPunct="1"/>
                      <a:r>
                        <a:rPr lang="en-US" sz="1200" b="0" i="1" u="none" strike="noStrike" kern="1200">
                          <a:solidFill>
                            <a:srgbClr val="000000"/>
                          </a:solidFill>
                          <a:effectLst/>
                          <a:latin typeface="Calibri" panose="020F0502020204030204" pitchFamily="34" charset="0"/>
                          <a:ea typeface="+mn-ea"/>
                          <a:cs typeface="+mn-cs"/>
                        </a:rPr>
                        <a:t>-5,65%</a:t>
                      </a:r>
                    </a:p>
                  </a:txBody>
                  <a:tcPr marL="9525" marR="9525" marT="9525" marB="0" anchor="ctr"/>
                </a:tc>
                <a:extLst>
                  <a:ext uri="{0D108BD9-81ED-4DB2-BD59-A6C34878D82A}">
                    <a16:rowId xmlns:a16="http://schemas.microsoft.com/office/drawing/2014/main" val="641987427"/>
                  </a:ext>
                </a:extLst>
              </a:tr>
              <a:tr h="242602">
                <a:tc>
                  <a:txBody>
                    <a:bodyPr/>
                    <a:lstStyle/>
                    <a:p>
                      <a:pPr algn="l" fontAlgn="b"/>
                      <a:r>
                        <a:rPr lang="en-US" sz="1200" u="none" strike="noStrike">
                          <a:effectLst/>
                          <a:latin typeface="+mn-lt"/>
                        </a:rPr>
                        <a:t>Chi phí bán hàng</a:t>
                      </a:r>
                      <a:endParaRPr lang="en-US" sz="1200" b="0" i="0" u="none" strike="noStrike">
                        <a:solidFill>
                          <a:srgbClr val="000000"/>
                        </a:solidFill>
                        <a:effectLst/>
                        <a:latin typeface="+mn-lt"/>
                      </a:endParaRPr>
                    </a:p>
                  </a:txBody>
                  <a:tcPr marL="9525" marR="9525" marT="9525" marB="0" anchor="ctr"/>
                </a:tc>
                <a:tc>
                  <a:txBody>
                    <a:bodyPr/>
                    <a:lstStyle/>
                    <a:p>
                      <a:pPr algn="ctr" fontAlgn="b"/>
                      <a:r>
                        <a:rPr lang="en-US" sz="1200" b="0" i="0" u="none" strike="noStrike">
                          <a:solidFill>
                            <a:srgbClr val="000000"/>
                          </a:solidFill>
                          <a:effectLst/>
                          <a:latin typeface="Calibri" panose="020F0502020204030204" pitchFamily="34" charset="0"/>
                        </a:rPr>
                        <a:t>-0,73</a:t>
                      </a:r>
                    </a:p>
                  </a:txBody>
                  <a:tcPr marL="9525" marR="9525" marT="9525" marB="0" anchor="ctr"/>
                </a:tc>
                <a:tc>
                  <a:txBody>
                    <a:bodyPr/>
                    <a:lstStyle/>
                    <a:p>
                      <a:pPr algn="ctr" fontAlgn="b"/>
                      <a:r>
                        <a:rPr lang="en-US" sz="1200" b="0" i="0" u="none" strike="noStrike">
                          <a:solidFill>
                            <a:srgbClr val="000000"/>
                          </a:solidFill>
                          <a:effectLst/>
                          <a:latin typeface="Calibri" panose="020F0502020204030204" pitchFamily="34" charset="0"/>
                        </a:rPr>
                        <a:t>-0,71</a:t>
                      </a:r>
                    </a:p>
                  </a:txBody>
                  <a:tcPr marL="9525" marR="9525" marT="9525" marB="0" anchor="ctr"/>
                </a:tc>
                <a:tc>
                  <a:txBody>
                    <a:bodyPr/>
                    <a:lstStyle/>
                    <a:p>
                      <a:pPr algn="ctr" fontAlgn="b"/>
                      <a:r>
                        <a:rPr lang="en-US" sz="1200" b="0" i="0" u="none" strike="noStrike">
                          <a:solidFill>
                            <a:srgbClr val="000000"/>
                          </a:solidFill>
                          <a:effectLst/>
                          <a:latin typeface="Calibri" panose="020F0502020204030204" pitchFamily="34" charset="0"/>
                        </a:rPr>
                        <a:t>-0,56</a:t>
                      </a:r>
                    </a:p>
                  </a:txBody>
                  <a:tcPr marL="9525" marR="9525" marT="9525" marB="0" anchor="ctr"/>
                </a:tc>
                <a:tc>
                  <a:txBody>
                    <a:bodyPr/>
                    <a:lstStyle/>
                    <a:p>
                      <a:pPr algn="ctr" fontAlgn="b"/>
                      <a:r>
                        <a:rPr lang="en-US" sz="1200" b="0" i="0" u="none" strike="noStrike">
                          <a:solidFill>
                            <a:srgbClr val="000000"/>
                          </a:solidFill>
                          <a:effectLst/>
                          <a:latin typeface="Calibri" panose="020F0502020204030204" pitchFamily="34" charset="0"/>
                        </a:rPr>
                        <a:t>-0,75</a:t>
                      </a:r>
                    </a:p>
                  </a:txBody>
                  <a:tcPr marL="9525" marR="9525" marT="9525" marB="0" anchor="ctr"/>
                </a:tc>
                <a:tc>
                  <a:txBody>
                    <a:bodyPr/>
                    <a:lstStyle/>
                    <a:p>
                      <a:pPr algn="ctr" fontAlgn="b"/>
                      <a:r>
                        <a:rPr lang="en-US" sz="1200" b="0" i="0" u="none" strike="noStrike">
                          <a:solidFill>
                            <a:srgbClr val="000000"/>
                          </a:solidFill>
                          <a:effectLst/>
                          <a:latin typeface="Calibri" panose="020F0502020204030204" pitchFamily="34" charset="0"/>
                        </a:rPr>
                        <a:t>-0,98</a:t>
                      </a:r>
                    </a:p>
                  </a:txBody>
                  <a:tcPr marL="9525" marR="9525" marT="9525" marB="0" anchor="ctr"/>
                </a:tc>
                <a:tc>
                  <a:txBody>
                    <a:bodyPr/>
                    <a:lstStyle/>
                    <a:p>
                      <a:pPr marL="0" algn="ctr" defTabSz="914400" rtl="0" eaLnBrk="1" fontAlgn="b" latinLnBrk="0" hangingPunct="1"/>
                      <a:r>
                        <a:rPr lang="en-US" sz="1200" b="0" i="0" u="none" strike="noStrike" kern="1200">
                          <a:solidFill>
                            <a:srgbClr val="000000"/>
                          </a:solidFill>
                          <a:effectLst/>
                          <a:latin typeface="Calibri" panose="020F0502020204030204" pitchFamily="34" charset="0"/>
                          <a:ea typeface="+mn-ea"/>
                          <a:cs typeface="+mn-cs"/>
                        </a:rPr>
                        <a:t>-1,31</a:t>
                      </a:r>
                    </a:p>
                  </a:txBody>
                  <a:tcPr marL="9525" marR="9525" marT="9525" marB="0" anchor="ctr"/>
                </a:tc>
                <a:extLst>
                  <a:ext uri="{0D108BD9-81ED-4DB2-BD59-A6C34878D82A}">
                    <a16:rowId xmlns:a16="http://schemas.microsoft.com/office/drawing/2014/main" val="351070645"/>
                  </a:ext>
                </a:extLst>
              </a:tr>
              <a:tr h="242602">
                <a:tc>
                  <a:txBody>
                    <a:bodyPr/>
                    <a:lstStyle/>
                    <a:p>
                      <a:pPr marL="0" algn="l" defTabSz="914400" rtl="0" eaLnBrk="1" fontAlgn="b" latinLnBrk="0" hangingPunct="1"/>
                      <a:r>
                        <a:rPr lang="en-US" sz="1200" i="1" u="none" strike="noStrike" kern="1200">
                          <a:solidFill>
                            <a:schemeClr val="tx1"/>
                          </a:solidFill>
                          <a:effectLst/>
                          <a:latin typeface="+mn-lt"/>
                          <a:ea typeface="+mn-ea"/>
                          <a:cs typeface="+mn-cs"/>
                        </a:rPr>
                        <a:t>% yoy</a:t>
                      </a:r>
                    </a:p>
                  </a:txBody>
                  <a:tcPr marL="9525" marR="9525" marT="9525" marB="0" anchor="ctr"/>
                </a:tc>
                <a:tc>
                  <a:txBody>
                    <a:bodyPr/>
                    <a:lstStyle/>
                    <a:p>
                      <a:pPr marL="0" algn="ctr" defTabSz="914400" rtl="0" eaLnBrk="1" fontAlgn="b" latinLnBrk="0" hangingPunct="1"/>
                      <a:endParaRPr lang="en-US" sz="1200" i="1" u="none" strike="noStrike" kern="1200">
                        <a:solidFill>
                          <a:schemeClr val="tx1"/>
                        </a:solidFill>
                        <a:effectLst/>
                        <a:latin typeface="+mn-lt"/>
                        <a:ea typeface="+mn-ea"/>
                        <a:cs typeface="+mn-cs"/>
                      </a:endParaRPr>
                    </a:p>
                  </a:txBody>
                  <a:tcPr marL="9525" marR="9525" marT="9525" marB="0" anchor="ctr"/>
                </a:tc>
                <a:tc>
                  <a:txBody>
                    <a:bodyPr/>
                    <a:lstStyle/>
                    <a:p>
                      <a:pPr marL="0" algn="ctr" defTabSz="914400" rtl="0" eaLnBrk="1" fontAlgn="b" latinLnBrk="0" hangingPunct="1"/>
                      <a:r>
                        <a:rPr lang="en-US" sz="1200" i="1" u="none" strike="noStrike" kern="1200">
                          <a:solidFill>
                            <a:schemeClr val="tx1"/>
                          </a:solidFill>
                          <a:effectLst/>
                          <a:latin typeface="+mn-lt"/>
                          <a:ea typeface="+mn-ea"/>
                          <a:cs typeface="+mn-cs"/>
                        </a:rPr>
                        <a:t>-3,15%</a:t>
                      </a:r>
                    </a:p>
                  </a:txBody>
                  <a:tcPr marL="9525" marR="9525" marT="9525" marB="0" anchor="ctr"/>
                </a:tc>
                <a:tc>
                  <a:txBody>
                    <a:bodyPr/>
                    <a:lstStyle/>
                    <a:p>
                      <a:pPr marL="0" algn="ctr" defTabSz="914400" rtl="0" eaLnBrk="1" fontAlgn="b" latinLnBrk="0" hangingPunct="1"/>
                      <a:r>
                        <a:rPr lang="en-US" sz="1200" i="1" u="none" strike="noStrike" kern="1200">
                          <a:solidFill>
                            <a:schemeClr val="tx1"/>
                          </a:solidFill>
                          <a:effectLst/>
                          <a:latin typeface="+mn-lt"/>
                          <a:ea typeface="+mn-ea"/>
                          <a:cs typeface="+mn-cs"/>
                        </a:rPr>
                        <a:t>-20,32%</a:t>
                      </a:r>
                    </a:p>
                  </a:txBody>
                  <a:tcPr marL="9525" marR="9525" marT="9525" marB="0" anchor="ctr"/>
                </a:tc>
                <a:tc>
                  <a:txBody>
                    <a:bodyPr/>
                    <a:lstStyle/>
                    <a:p>
                      <a:pPr marL="0" algn="ctr" defTabSz="914400" rtl="0" eaLnBrk="1" fontAlgn="b" latinLnBrk="0" hangingPunct="1"/>
                      <a:r>
                        <a:rPr lang="en-US" sz="1200" i="1" u="none" strike="noStrike" kern="1200">
                          <a:solidFill>
                            <a:schemeClr val="tx1"/>
                          </a:solidFill>
                          <a:effectLst/>
                          <a:latin typeface="+mn-lt"/>
                          <a:ea typeface="+mn-ea"/>
                          <a:cs typeface="+mn-cs"/>
                        </a:rPr>
                        <a:t>32,92%</a:t>
                      </a:r>
                    </a:p>
                  </a:txBody>
                  <a:tcPr marL="9525" marR="9525" marT="9525" marB="0" anchor="ctr"/>
                </a:tc>
                <a:tc>
                  <a:txBody>
                    <a:bodyPr/>
                    <a:lstStyle/>
                    <a:p>
                      <a:pPr marL="0" algn="ctr" defTabSz="914400" rtl="0" eaLnBrk="1" fontAlgn="b" latinLnBrk="0" hangingPunct="1"/>
                      <a:r>
                        <a:rPr lang="en-US" sz="1200" i="1" u="none" strike="noStrike" kern="1200">
                          <a:solidFill>
                            <a:schemeClr val="tx1"/>
                          </a:solidFill>
                          <a:effectLst/>
                          <a:latin typeface="+mn-lt"/>
                          <a:ea typeface="+mn-ea"/>
                          <a:cs typeface="+mn-cs"/>
                        </a:rPr>
                        <a:t>30,09%</a:t>
                      </a:r>
                    </a:p>
                  </a:txBody>
                  <a:tcPr marL="9525" marR="9525" marT="9525" marB="0" anchor="ctr"/>
                </a:tc>
                <a:tc>
                  <a:txBody>
                    <a:bodyPr/>
                    <a:lstStyle/>
                    <a:p>
                      <a:pPr marL="0" algn="ctr" defTabSz="914400" rtl="0" eaLnBrk="1" fontAlgn="b" latinLnBrk="0" hangingPunct="1"/>
                      <a:r>
                        <a:rPr lang="en-US" sz="1200" b="0" i="1" u="none" strike="noStrike" kern="1200">
                          <a:solidFill>
                            <a:srgbClr val="000000"/>
                          </a:solidFill>
                          <a:effectLst/>
                          <a:latin typeface="Calibri" panose="020F0502020204030204" pitchFamily="34" charset="0"/>
                          <a:ea typeface="+mn-ea"/>
                          <a:cs typeface="+mn-cs"/>
                        </a:rPr>
                        <a:t>34,33%</a:t>
                      </a:r>
                    </a:p>
                  </a:txBody>
                  <a:tcPr marL="9525" marR="9525" marT="9525" marB="0" anchor="ctr"/>
                </a:tc>
                <a:extLst>
                  <a:ext uri="{0D108BD9-81ED-4DB2-BD59-A6C34878D82A}">
                    <a16:rowId xmlns:a16="http://schemas.microsoft.com/office/drawing/2014/main" val="613906469"/>
                  </a:ext>
                </a:extLst>
              </a:tr>
              <a:tr h="242602">
                <a:tc>
                  <a:txBody>
                    <a:bodyPr/>
                    <a:lstStyle/>
                    <a:p>
                      <a:pPr algn="l" fontAlgn="b"/>
                      <a:r>
                        <a:rPr lang="en-US" sz="1200" u="none" strike="noStrike">
                          <a:effectLst/>
                          <a:latin typeface="+mn-lt"/>
                        </a:rPr>
                        <a:t>Chi phí quản lý DN</a:t>
                      </a:r>
                      <a:endParaRPr lang="en-US" sz="1200" b="0" i="0" u="none" strike="noStrike">
                        <a:solidFill>
                          <a:srgbClr val="000000"/>
                        </a:solidFill>
                        <a:effectLst/>
                        <a:latin typeface="+mn-lt"/>
                      </a:endParaRPr>
                    </a:p>
                  </a:txBody>
                  <a:tcPr marL="9525" marR="9525" marT="9525" marB="0" anchor="ctr"/>
                </a:tc>
                <a:tc>
                  <a:txBody>
                    <a:bodyPr/>
                    <a:lstStyle/>
                    <a:p>
                      <a:pPr algn="ctr" fontAlgn="b"/>
                      <a:r>
                        <a:rPr lang="en-US" sz="1200" b="0" i="0" u="none" strike="noStrike">
                          <a:solidFill>
                            <a:srgbClr val="000000"/>
                          </a:solidFill>
                          <a:effectLst/>
                          <a:latin typeface="Calibri" panose="020F0502020204030204" pitchFamily="34" charset="0"/>
                        </a:rPr>
                        <a:t>-17,12</a:t>
                      </a:r>
                    </a:p>
                  </a:txBody>
                  <a:tcPr marL="9525" marR="9525" marT="9525" marB="0" anchor="ctr"/>
                </a:tc>
                <a:tc>
                  <a:txBody>
                    <a:bodyPr/>
                    <a:lstStyle/>
                    <a:p>
                      <a:pPr algn="ctr" fontAlgn="b"/>
                      <a:r>
                        <a:rPr lang="en-US" sz="1200" b="0" i="0" u="none" strike="noStrike">
                          <a:solidFill>
                            <a:srgbClr val="000000"/>
                          </a:solidFill>
                          <a:effectLst/>
                          <a:latin typeface="Calibri" panose="020F0502020204030204" pitchFamily="34" charset="0"/>
                        </a:rPr>
                        <a:t>-13,46</a:t>
                      </a:r>
                    </a:p>
                  </a:txBody>
                  <a:tcPr marL="9525" marR="9525" marT="9525" marB="0" anchor="ctr"/>
                </a:tc>
                <a:tc>
                  <a:txBody>
                    <a:bodyPr/>
                    <a:lstStyle/>
                    <a:p>
                      <a:pPr algn="ctr" fontAlgn="b"/>
                      <a:r>
                        <a:rPr lang="en-US" sz="1200" b="0" i="0" u="none" strike="noStrike">
                          <a:solidFill>
                            <a:srgbClr val="000000"/>
                          </a:solidFill>
                          <a:effectLst/>
                          <a:latin typeface="Calibri" panose="020F0502020204030204" pitchFamily="34" charset="0"/>
                        </a:rPr>
                        <a:t>-16,82</a:t>
                      </a:r>
                    </a:p>
                  </a:txBody>
                  <a:tcPr marL="9525" marR="9525" marT="9525" marB="0" anchor="ctr"/>
                </a:tc>
                <a:tc>
                  <a:txBody>
                    <a:bodyPr/>
                    <a:lstStyle/>
                    <a:p>
                      <a:pPr algn="ctr" fontAlgn="b"/>
                      <a:r>
                        <a:rPr lang="en-US" sz="1200" b="0" i="0" u="none" strike="noStrike">
                          <a:solidFill>
                            <a:srgbClr val="000000"/>
                          </a:solidFill>
                          <a:effectLst/>
                          <a:latin typeface="Calibri" panose="020F0502020204030204" pitchFamily="34" charset="0"/>
                        </a:rPr>
                        <a:t>-20,95</a:t>
                      </a:r>
                    </a:p>
                  </a:txBody>
                  <a:tcPr marL="9525" marR="9525" marT="9525" marB="0" anchor="ctr"/>
                </a:tc>
                <a:tc>
                  <a:txBody>
                    <a:bodyPr/>
                    <a:lstStyle/>
                    <a:p>
                      <a:pPr algn="ctr" fontAlgn="b"/>
                      <a:r>
                        <a:rPr lang="en-US" sz="1200" b="0" i="0" u="none" strike="noStrike">
                          <a:solidFill>
                            <a:srgbClr val="000000"/>
                          </a:solidFill>
                          <a:effectLst/>
                          <a:latin typeface="Calibri" panose="020F0502020204030204" pitchFamily="34" charset="0"/>
                        </a:rPr>
                        <a:t>-20,79</a:t>
                      </a:r>
                    </a:p>
                  </a:txBody>
                  <a:tcPr marL="9525" marR="9525" marT="9525" marB="0" anchor="ctr"/>
                </a:tc>
                <a:tc>
                  <a:txBody>
                    <a:bodyPr/>
                    <a:lstStyle/>
                    <a:p>
                      <a:pPr marL="0" algn="ctr" defTabSz="914400" rtl="0" eaLnBrk="1" fontAlgn="b" latinLnBrk="0" hangingPunct="1"/>
                      <a:r>
                        <a:rPr lang="en-US" sz="1200" b="0" i="0" u="none" strike="noStrike" kern="1200">
                          <a:solidFill>
                            <a:srgbClr val="000000"/>
                          </a:solidFill>
                          <a:effectLst/>
                          <a:latin typeface="Calibri" panose="020F0502020204030204" pitchFamily="34" charset="0"/>
                          <a:ea typeface="+mn-ea"/>
                          <a:cs typeface="+mn-cs"/>
                        </a:rPr>
                        <a:t>-22,34</a:t>
                      </a:r>
                    </a:p>
                  </a:txBody>
                  <a:tcPr marL="9525" marR="9525" marT="9525" marB="0" anchor="ctr"/>
                </a:tc>
                <a:extLst>
                  <a:ext uri="{0D108BD9-81ED-4DB2-BD59-A6C34878D82A}">
                    <a16:rowId xmlns:a16="http://schemas.microsoft.com/office/drawing/2014/main" val="1402822979"/>
                  </a:ext>
                </a:extLst>
              </a:tr>
              <a:tr h="242602">
                <a:tc>
                  <a:txBody>
                    <a:bodyPr/>
                    <a:lstStyle/>
                    <a:p>
                      <a:pPr marL="0" algn="l" defTabSz="914400" rtl="0" eaLnBrk="1" fontAlgn="b" latinLnBrk="0" hangingPunct="1"/>
                      <a:r>
                        <a:rPr lang="en-US" sz="1200" i="1" u="none" strike="noStrike" kern="1200">
                          <a:solidFill>
                            <a:schemeClr val="tx1"/>
                          </a:solidFill>
                          <a:effectLst/>
                          <a:latin typeface="+mn-lt"/>
                          <a:ea typeface="+mn-ea"/>
                          <a:cs typeface="+mn-cs"/>
                        </a:rPr>
                        <a:t>% yoy</a:t>
                      </a:r>
                    </a:p>
                  </a:txBody>
                  <a:tcPr marL="9525" marR="9525" marT="9525" marB="0" anchor="ctr"/>
                </a:tc>
                <a:tc>
                  <a:txBody>
                    <a:bodyPr/>
                    <a:lstStyle/>
                    <a:p>
                      <a:pPr marL="0" algn="ctr" defTabSz="914400" rtl="0" eaLnBrk="1" fontAlgn="b" latinLnBrk="0" hangingPunct="1"/>
                      <a:endParaRPr lang="en-US" sz="1200" i="1" u="none" strike="noStrike" kern="1200">
                        <a:solidFill>
                          <a:schemeClr val="tx1"/>
                        </a:solidFill>
                        <a:effectLst/>
                        <a:latin typeface="+mn-lt"/>
                        <a:ea typeface="+mn-ea"/>
                        <a:cs typeface="+mn-cs"/>
                      </a:endParaRPr>
                    </a:p>
                  </a:txBody>
                  <a:tcPr marL="9525" marR="9525" marT="9525" marB="0" anchor="ctr"/>
                </a:tc>
                <a:tc>
                  <a:txBody>
                    <a:bodyPr/>
                    <a:lstStyle/>
                    <a:p>
                      <a:pPr marL="0" algn="ctr" defTabSz="914400" rtl="0" eaLnBrk="1" fontAlgn="b" latinLnBrk="0" hangingPunct="1"/>
                      <a:r>
                        <a:rPr lang="en-US" sz="1200" i="1" u="none" strike="noStrike" kern="1200">
                          <a:solidFill>
                            <a:schemeClr val="tx1"/>
                          </a:solidFill>
                          <a:effectLst/>
                          <a:latin typeface="+mn-lt"/>
                          <a:ea typeface="+mn-ea"/>
                          <a:cs typeface="+mn-cs"/>
                        </a:rPr>
                        <a:t>-21,38%</a:t>
                      </a:r>
                    </a:p>
                  </a:txBody>
                  <a:tcPr marL="9525" marR="9525" marT="9525" marB="0" anchor="ctr"/>
                </a:tc>
                <a:tc>
                  <a:txBody>
                    <a:bodyPr/>
                    <a:lstStyle/>
                    <a:p>
                      <a:pPr marL="0" algn="ctr" defTabSz="914400" rtl="0" eaLnBrk="1" fontAlgn="b" latinLnBrk="0" hangingPunct="1"/>
                      <a:r>
                        <a:rPr lang="en-US" sz="1200" i="1" u="none" strike="noStrike" kern="1200">
                          <a:solidFill>
                            <a:schemeClr val="tx1"/>
                          </a:solidFill>
                          <a:effectLst/>
                          <a:latin typeface="+mn-lt"/>
                          <a:ea typeface="+mn-ea"/>
                          <a:cs typeface="+mn-cs"/>
                        </a:rPr>
                        <a:t>25,01%</a:t>
                      </a:r>
                    </a:p>
                  </a:txBody>
                  <a:tcPr marL="9525" marR="9525" marT="9525" marB="0" anchor="ctr"/>
                </a:tc>
                <a:tc>
                  <a:txBody>
                    <a:bodyPr/>
                    <a:lstStyle/>
                    <a:p>
                      <a:pPr marL="0" algn="ctr" defTabSz="914400" rtl="0" eaLnBrk="1" fontAlgn="b" latinLnBrk="0" hangingPunct="1"/>
                      <a:r>
                        <a:rPr lang="en-US" sz="1200" i="1" u="none" strike="noStrike" kern="1200">
                          <a:solidFill>
                            <a:schemeClr val="tx1"/>
                          </a:solidFill>
                          <a:effectLst/>
                          <a:latin typeface="+mn-lt"/>
                          <a:ea typeface="+mn-ea"/>
                          <a:cs typeface="+mn-cs"/>
                        </a:rPr>
                        <a:t>24,54%</a:t>
                      </a:r>
                    </a:p>
                  </a:txBody>
                  <a:tcPr marL="9525" marR="9525" marT="9525" marB="0" anchor="ctr"/>
                </a:tc>
                <a:tc>
                  <a:txBody>
                    <a:bodyPr/>
                    <a:lstStyle/>
                    <a:p>
                      <a:pPr marL="0" algn="ctr" defTabSz="914400" rtl="0" eaLnBrk="1" fontAlgn="b" latinLnBrk="0" hangingPunct="1"/>
                      <a:r>
                        <a:rPr lang="en-US" sz="1200" i="1" u="none" strike="noStrike" kern="1200">
                          <a:solidFill>
                            <a:schemeClr val="tx1"/>
                          </a:solidFill>
                          <a:effectLst/>
                          <a:latin typeface="+mn-lt"/>
                          <a:ea typeface="+mn-ea"/>
                          <a:cs typeface="+mn-cs"/>
                        </a:rPr>
                        <a:t>-0,79%</a:t>
                      </a:r>
                    </a:p>
                  </a:txBody>
                  <a:tcPr marL="9525" marR="9525" marT="9525" marB="0" anchor="ctr"/>
                </a:tc>
                <a:tc>
                  <a:txBody>
                    <a:bodyPr/>
                    <a:lstStyle/>
                    <a:p>
                      <a:pPr marL="0" algn="ctr" defTabSz="914400" rtl="0" eaLnBrk="1" fontAlgn="b" latinLnBrk="0" hangingPunct="1"/>
                      <a:r>
                        <a:rPr lang="en-US" sz="1200" b="0" i="1" u="none" strike="noStrike" kern="1200">
                          <a:solidFill>
                            <a:srgbClr val="000000"/>
                          </a:solidFill>
                          <a:effectLst/>
                          <a:latin typeface="Calibri" panose="020F0502020204030204" pitchFamily="34" charset="0"/>
                          <a:ea typeface="+mn-ea"/>
                          <a:cs typeface="+mn-cs"/>
                        </a:rPr>
                        <a:t>7,47%</a:t>
                      </a:r>
                    </a:p>
                  </a:txBody>
                  <a:tcPr marL="9525" marR="9525" marT="9525" marB="0" anchor="ctr"/>
                </a:tc>
                <a:extLst>
                  <a:ext uri="{0D108BD9-81ED-4DB2-BD59-A6C34878D82A}">
                    <a16:rowId xmlns:a16="http://schemas.microsoft.com/office/drawing/2014/main" val="2727244443"/>
                  </a:ext>
                </a:extLst>
              </a:tr>
              <a:tr h="242602">
                <a:tc>
                  <a:txBody>
                    <a:bodyPr/>
                    <a:lstStyle/>
                    <a:p>
                      <a:pPr algn="l" fontAlgn="b"/>
                      <a:r>
                        <a:rPr lang="en-US" sz="1200" b="1" u="none" strike="noStrike">
                          <a:effectLst/>
                          <a:latin typeface="+mn-lt"/>
                        </a:rPr>
                        <a:t>Lãi/(lỗ) thuần sau thuế</a:t>
                      </a:r>
                      <a:endParaRPr lang="en-US" sz="1200" b="1" i="0" u="none" strike="noStrike">
                        <a:solidFill>
                          <a:srgbClr val="000000"/>
                        </a:solidFill>
                        <a:effectLst/>
                        <a:latin typeface="+mn-lt"/>
                      </a:endParaRPr>
                    </a:p>
                  </a:txBody>
                  <a:tcPr marL="9525" marR="9525" marT="9525" marB="0" anchor="ctr"/>
                </a:tc>
                <a:tc>
                  <a:txBody>
                    <a:bodyPr/>
                    <a:lstStyle/>
                    <a:p>
                      <a:pPr algn="ctr" fontAlgn="b"/>
                      <a:r>
                        <a:rPr lang="en-US" sz="1200" b="1" i="0" u="none" strike="noStrike">
                          <a:solidFill>
                            <a:srgbClr val="000000"/>
                          </a:solidFill>
                          <a:effectLst/>
                          <a:latin typeface="Calibri" panose="020F0502020204030204" pitchFamily="34" charset="0"/>
                        </a:rPr>
                        <a:t>7,43</a:t>
                      </a:r>
                    </a:p>
                  </a:txBody>
                  <a:tcPr marL="9525" marR="9525" marT="9525" marB="0" anchor="ctr"/>
                </a:tc>
                <a:tc>
                  <a:txBody>
                    <a:bodyPr/>
                    <a:lstStyle/>
                    <a:p>
                      <a:pPr algn="ctr" fontAlgn="b"/>
                      <a:r>
                        <a:rPr lang="en-US" sz="1200" b="1" i="0" u="none" strike="noStrike">
                          <a:solidFill>
                            <a:srgbClr val="000000"/>
                          </a:solidFill>
                          <a:effectLst/>
                          <a:latin typeface="Calibri" panose="020F0502020204030204" pitchFamily="34" charset="0"/>
                        </a:rPr>
                        <a:t>7,95</a:t>
                      </a:r>
                    </a:p>
                  </a:txBody>
                  <a:tcPr marL="9525" marR="9525" marT="9525" marB="0" anchor="ctr"/>
                </a:tc>
                <a:tc>
                  <a:txBody>
                    <a:bodyPr/>
                    <a:lstStyle/>
                    <a:p>
                      <a:pPr algn="ctr" fontAlgn="b"/>
                      <a:r>
                        <a:rPr lang="en-US" sz="1200" b="1" i="0" u="none" strike="noStrike">
                          <a:solidFill>
                            <a:srgbClr val="000000"/>
                          </a:solidFill>
                          <a:effectLst/>
                          <a:latin typeface="Calibri" panose="020F0502020204030204" pitchFamily="34" charset="0"/>
                        </a:rPr>
                        <a:t>1,60</a:t>
                      </a:r>
                    </a:p>
                  </a:txBody>
                  <a:tcPr marL="9525" marR="9525" marT="9525" marB="0" anchor="ctr"/>
                </a:tc>
                <a:tc>
                  <a:txBody>
                    <a:bodyPr/>
                    <a:lstStyle/>
                    <a:p>
                      <a:pPr algn="ctr" fontAlgn="b"/>
                      <a:r>
                        <a:rPr lang="en-US" sz="1200" b="1" i="0" u="none" strike="noStrike">
                          <a:solidFill>
                            <a:srgbClr val="000000"/>
                          </a:solidFill>
                          <a:effectLst/>
                          <a:latin typeface="Calibri" panose="020F0502020204030204" pitchFamily="34" charset="0"/>
                        </a:rPr>
                        <a:t>-6,58</a:t>
                      </a:r>
                    </a:p>
                  </a:txBody>
                  <a:tcPr marL="9525" marR="9525" marT="9525" marB="0" anchor="ctr"/>
                </a:tc>
                <a:tc>
                  <a:txBody>
                    <a:bodyPr/>
                    <a:lstStyle/>
                    <a:p>
                      <a:pPr algn="ctr" fontAlgn="b"/>
                      <a:r>
                        <a:rPr lang="en-US" sz="1200" b="1" i="0" u="none" strike="noStrike">
                          <a:solidFill>
                            <a:srgbClr val="000000"/>
                          </a:solidFill>
                          <a:effectLst/>
                          <a:latin typeface="Calibri" panose="020F0502020204030204" pitchFamily="34" charset="0"/>
                        </a:rPr>
                        <a:t>21,62</a:t>
                      </a:r>
                    </a:p>
                  </a:txBody>
                  <a:tcPr marL="9525" marR="9525" marT="9525" marB="0" anchor="ctr"/>
                </a:tc>
                <a:tc>
                  <a:txBody>
                    <a:bodyPr/>
                    <a:lstStyle/>
                    <a:p>
                      <a:pPr marL="0" algn="ctr" defTabSz="914400" rtl="0" eaLnBrk="1" fontAlgn="b" latinLnBrk="0" hangingPunct="1"/>
                      <a:r>
                        <a:rPr lang="en-US" sz="1200" b="1" i="0" u="none" strike="noStrike" kern="1200">
                          <a:solidFill>
                            <a:srgbClr val="000000"/>
                          </a:solidFill>
                          <a:effectLst/>
                          <a:latin typeface="Calibri" panose="020F0502020204030204" pitchFamily="34" charset="0"/>
                          <a:ea typeface="+mn-ea"/>
                          <a:cs typeface="+mn-cs"/>
                        </a:rPr>
                        <a:t>33,91</a:t>
                      </a:r>
                    </a:p>
                  </a:txBody>
                  <a:tcPr marL="9525" marR="9525" marT="9525" marB="0" anchor="ctr"/>
                </a:tc>
                <a:extLst>
                  <a:ext uri="{0D108BD9-81ED-4DB2-BD59-A6C34878D82A}">
                    <a16:rowId xmlns:a16="http://schemas.microsoft.com/office/drawing/2014/main" val="168593007"/>
                  </a:ext>
                </a:extLst>
              </a:tr>
              <a:tr h="242602">
                <a:tc>
                  <a:txBody>
                    <a:bodyPr/>
                    <a:lstStyle/>
                    <a:p>
                      <a:pPr marL="0" algn="l" defTabSz="914400" rtl="0" eaLnBrk="1" fontAlgn="b" latinLnBrk="0" hangingPunct="1"/>
                      <a:r>
                        <a:rPr lang="en-US" sz="1200" i="1" u="none" strike="noStrike" kern="1200">
                          <a:solidFill>
                            <a:schemeClr val="tx1"/>
                          </a:solidFill>
                          <a:effectLst/>
                          <a:latin typeface="+mn-lt"/>
                          <a:ea typeface="+mn-ea"/>
                          <a:cs typeface="+mn-cs"/>
                        </a:rPr>
                        <a:t>% yoy</a:t>
                      </a:r>
                    </a:p>
                  </a:txBody>
                  <a:tcPr marL="9525" marR="9525" marT="9525" marB="0" anchor="ctr"/>
                </a:tc>
                <a:tc>
                  <a:txBody>
                    <a:bodyPr/>
                    <a:lstStyle/>
                    <a:p>
                      <a:pPr marL="0" algn="ctr" defTabSz="914400" rtl="0" eaLnBrk="1" fontAlgn="b" latinLnBrk="0" hangingPunct="1"/>
                      <a:endParaRPr lang="en-US" sz="1200" i="1" u="none" strike="noStrike" kern="1200">
                        <a:solidFill>
                          <a:schemeClr val="tx1"/>
                        </a:solidFill>
                        <a:effectLst/>
                        <a:latin typeface="+mn-lt"/>
                        <a:ea typeface="+mn-ea"/>
                        <a:cs typeface="+mn-cs"/>
                      </a:endParaRPr>
                    </a:p>
                  </a:txBody>
                  <a:tcPr marL="9525" marR="9525" marT="9525" marB="0" anchor="ctr"/>
                </a:tc>
                <a:tc>
                  <a:txBody>
                    <a:bodyPr/>
                    <a:lstStyle/>
                    <a:p>
                      <a:pPr marL="0" algn="ctr" defTabSz="914400" rtl="0" eaLnBrk="1" fontAlgn="b" latinLnBrk="0" hangingPunct="1"/>
                      <a:r>
                        <a:rPr lang="en-US" sz="1200" i="1" u="none" strike="noStrike" kern="1200">
                          <a:solidFill>
                            <a:schemeClr val="tx1"/>
                          </a:solidFill>
                          <a:effectLst/>
                          <a:latin typeface="+mn-lt"/>
                          <a:ea typeface="+mn-ea"/>
                          <a:cs typeface="+mn-cs"/>
                        </a:rPr>
                        <a:t>6,95%</a:t>
                      </a:r>
                    </a:p>
                  </a:txBody>
                  <a:tcPr marL="9525" marR="9525" marT="9525" marB="0" anchor="ctr"/>
                </a:tc>
                <a:tc>
                  <a:txBody>
                    <a:bodyPr/>
                    <a:lstStyle/>
                    <a:p>
                      <a:pPr marL="0" algn="ctr" defTabSz="914400" rtl="0" eaLnBrk="1" fontAlgn="b" latinLnBrk="0" hangingPunct="1"/>
                      <a:r>
                        <a:rPr lang="en-US" sz="1200" i="1" u="none" strike="noStrike" kern="1200">
                          <a:solidFill>
                            <a:schemeClr val="tx1"/>
                          </a:solidFill>
                          <a:effectLst/>
                          <a:latin typeface="+mn-lt"/>
                          <a:ea typeface="+mn-ea"/>
                          <a:cs typeface="+mn-cs"/>
                        </a:rPr>
                        <a:t>-79,81%</a:t>
                      </a:r>
                    </a:p>
                  </a:txBody>
                  <a:tcPr marL="9525" marR="9525" marT="9525" marB="0" anchor="ctr"/>
                </a:tc>
                <a:tc>
                  <a:txBody>
                    <a:bodyPr/>
                    <a:lstStyle/>
                    <a:p>
                      <a:pPr marL="0" algn="ctr" defTabSz="914400" rtl="0" eaLnBrk="1" fontAlgn="b" latinLnBrk="0" hangingPunct="1"/>
                      <a:r>
                        <a:rPr lang="en-US" sz="1200" i="1" u="none" strike="noStrike" kern="1200">
                          <a:solidFill>
                            <a:schemeClr val="tx1"/>
                          </a:solidFill>
                          <a:effectLst/>
                          <a:latin typeface="+mn-lt"/>
                          <a:ea typeface="+mn-ea"/>
                          <a:cs typeface="+mn-cs"/>
                        </a:rPr>
                        <a:t>-510,41%</a:t>
                      </a:r>
                    </a:p>
                  </a:txBody>
                  <a:tcPr marL="9525" marR="9525" marT="9525" marB="0" anchor="ctr"/>
                </a:tc>
                <a:tc>
                  <a:txBody>
                    <a:bodyPr/>
                    <a:lstStyle/>
                    <a:p>
                      <a:pPr marL="0" algn="ctr" defTabSz="914400" rtl="0" eaLnBrk="1" fontAlgn="b" latinLnBrk="0" hangingPunct="1"/>
                      <a:r>
                        <a:rPr lang="en-US" sz="1200" i="1" u="none" strike="noStrike" kern="1200">
                          <a:solidFill>
                            <a:schemeClr val="tx1"/>
                          </a:solidFill>
                          <a:effectLst/>
                          <a:latin typeface="+mn-lt"/>
                          <a:ea typeface="+mn-ea"/>
                          <a:cs typeface="+mn-cs"/>
                        </a:rPr>
                        <a:t>428,32%</a:t>
                      </a:r>
                    </a:p>
                  </a:txBody>
                  <a:tcPr marL="9525" marR="9525" marT="9525" marB="0" anchor="ctr"/>
                </a:tc>
                <a:tc>
                  <a:txBody>
                    <a:bodyPr/>
                    <a:lstStyle/>
                    <a:p>
                      <a:pPr marL="0" algn="ctr" defTabSz="914400" rtl="0" eaLnBrk="1" fontAlgn="b" latinLnBrk="0" hangingPunct="1"/>
                      <a:r>
                        <a:rPr lang="en-US" sz="1200" b="0" i="1" u="none" strike="noStrike" kern="1200">
                          <a:solidFill>
                            <a:srgbClr val="000000"/>
                          </a:solidFill>
                          <a:effectLst/>
                          <a:latin typeface="Calibri" panose="020F0502020204030204" pitchFamily="34" charset="0"/>
                          <a:ea typeface="+mn-ea"/>
                          <a:cs typeface="+mn-cs"/>
                        </a:rPr>
                        <a:t>56,89%</a:t>
                      </a:r>
                    </a:p>
                  </a:txBody>
                  <a:tcPr marL="9525" marR="9525" marT="9525" marB="0" anchor="ctr"/>
                </a:tc>
                <a:extLst>
                  <a:ext uri="{0D108BD9-81ED-4DB2-BD59-A6C34878D82A}">
                    <a16:rowId xmlns:a16="http://schemas.microsoft.com/office/drawing/2014/main" val="779332656"/>
                  </a:ext>
                </a:extLst>
              </a:tr>
              <a:tr h="242602">
                <a:tc>
                  <a:txBody>
                    <a:bodyPr/>
                    <a:lstStyle/>
                    <a:p>
                      <a:pPr algn="l" fontAlgn="b"/>
                      <a:r>
                        <a:rPr lang="en-US" sz="1200" u="none" strike="noStrike">
                          <a:effectLst/>
                          <a:latin typeface="+mn-lt"/>
                        </a:rPr>
                        <a:t>Biên lợi nhuận gộp</a:t>
                      </a:r>
                      <a:endParaRPr lang="en-US" sz="1200" b="0" i="0" u="none" strike="noStrike">
                        <a:solidFill>
                          <a:srgbClr val="000000"/>
                        </a:solidFill>
                        <a:effectLst/>
                        <a:latin typeface="+mn-lt"/>
                      </a:endParaRPr>
                    </a:p>
                  </a:txBody>
                  <a:tcPr marL="9525" marR="9525" marT="9525" marB="0" anchor="ctr"/>
                </a:tc>
                <a:tc>
                  <a:txBody>
                    <a:bodyPr/>
                    <a:lstStyle/>
                    <a:p>
                      <a:pPr algn="ctr" fontAlgn="b"/>
                      <a:r>
                        <a:rPr lang="en-US" sz="1200" b="0" i="0" u="none" strike="noStrike">
                          <a:solidFill>
                            <a:srgbClr val="000000"/>
                          </a:solidFill>
                          <a:effectLst/>
                          <a:latin typeface="Calibri" panose="020F0502020204030204" pitchFamily="34" charset="0"/>
                        </a:rPr>
                        <a:t>10,31%</a:t>
                      </a:r>
                    </a:p>
                  </a:txBody>
                  <a:tcPr marL="9525" marR="9525" marT="9525" marB="0" anchor="ctr"/>
                </a:tc>
                <a:tc>
                  <a:txBody>
                    <a:bodyPr/>
                    <a:lstStyle/>
                    <a:p>
                      <a:pPr algn="ctr" fontAlgn="b"/>
                      <a:r>
                        <a:rPr lang="en-US" sz="1200" b="0" i="0" u="none" strike="noStrike">
                          <a:solidFill>
                            <a:srgbClr val="000000"/>
                          </a:solidFill>
                          <a:effectLst/>
                          <a:latin typeface="Calibri" panose="020F0502020204030204" pitchFamily="34" charset="0"/>
                        </a:rPr>
                        <a:t>6,29%</a:t>
                      </a:r>
                    </a:p>
                  </a:txBody>
                  <a:tcPr marL="9525" marR="9525" marT="9525" marB="0" anchor="ctr"/>
                </a:tc>
                <a:tc>
                  <a:txBody>
                    <a:bodyPr/>
                    <a:lstStyle/>
                    <a:p>
                      <a:pPr algn="ctr" fontAlgn="b"/>
                      <a:r>
                        <a:rPr lang="en-US" sz="1200" b="0" i="0" u="none" strike="noStrike">
                          <a:solidFill>
                            <a:srgbClr val="000000"/>
                          </a:solidFill>
                          <a:effectLst/>
                          <a:latin typeface="Calibri" panose="020F0502020204030204" pitchFamily="34" charset="0"/>
                        </a:rPr>
                        <a:t>9,29%</a:t>
                      </a:r>
                    </a:p>
                  </a:txBody>
                  <a:tcPr marL="9525" marR="9525" marT="9525" marB="0" anchor="ctr"/>
                </a:tc>
                <a:tc>
                  <a:txBody>
                    <a:bodyPr/>
                    <a:lstStyle/>
                    <a:p>
                      <a:pPr algn="ctr" fontAlgn="b"/>
                      <a:r>
                        <a:rPr lang="en-US" sz="1200" b="0" i="0" u="none" strike="noStrike">
                          <a:solidFill>
                            <a:srgbClr val="000000"/>
                          </a:solidFill>
                          <a:effectLst/>
                          <a:latin typeface="Calibri" panose="020F0502020204030204" pitchFamily="34" charset="0"/>
                        </a:rPr>
                        <a:t>10,63%</a:t>
                      </a:r>
                    </a:p>
                  </a:txBody>
                  <a:tcPr marL="9525" marR="9525" marT="9525" marB="0" anchor="ctr"/>
                </a:tc>
                <a:tc>
                  <a:txBody>
                    <a:bodyPr/>
                    <a:lstStyle/>
                    <a:p>
                      <a:pPr algn="ctr" fontAlgn="b"/>
                      <a:r>
                        <a:rPr lang="en-US" sz="1200" b="0" i="0" u="none" strike="noStrike">
                          <a:solidFill>
                            <a:srgbClr val="000000"/>
                          </a:solidFill>
                          <a:effectLst/>
                          <a:latin typeface="Calibri" panose="020F0502020204030204" pitchFamily="34" charset="0"/>
                        </a:rPr>
                        <a:t>22,38%</a:t>
                      </a:r>
                    </a:p>
                  </a:txBody>
                  <a:tcPr marL="9525" marR="9525" marT="9525" marB="0" anchor="ctr"/>
                </a:tc>
                <a:tc>
                  <a:txBody>
                    <a:bodyPr/>
                    <a:lstStyle/>
                    <a:p>
                      <a:pPr marL="0" algn="ctr" defTabSz="914400" rtl="0" eaLnBrk="1" fontAlgn="b" latinLnBrk="0" hangingPunct="1"/>
                      <a:r>
                        <a:rPr lang="en-US" sz="1200" b="0" i="0" u="none" strike="noStrike" kern="1200">
                          <a:solidFill>
                            <a:srgbClr val="000000"/>
                          </a:solidFill>
                          <a:effectLst/>
                          <a:latin typeface="Calibri" panose="020F0502020204030204" pitchFamily="34" charset="0"/>
                          <a:ea typeface="+mn-ea"/>
                          <a:cs typeface="+mn-cs"/>
                        </a:rPr>
                        <a:t>27,00%</a:t>
                      </a:r>
                    </a:p>
                  </a:txBody>
                  <a:tcPr marL="9525" marR="9525" marT="9525" marB="0" anchor="ctr"/>
                </a:tc>
                <a:extLst>
                  <a:ext uri="{0D108BD9-81ED-4DB2-BD59-A6C34878D82A}">
                    <a16:rowId xmlns:a16="http://schemas.microsoft.com/office/drawing/2014/main" val="279064824"/>
                  </a:ext>
                </a:extLst>
              </a:tr>
              <a:tr h="242602">
                <a:tc>
                  <a:txBody>
                    <a:bodyPr/>
                    <a:lstStyle/>
                    <a:p>
                      <a:pPr algn="l" fontAlgn="b"/>
                      <a:r>
                        <a:rPr lang="en-US" sz="1200" u="none" strike="noStrike">
                          <a:effectLst/>
                          <a:latin typeface="+mn-lt"/>
                        </a:rPr>
                        <a:t>Biên lợi nhuận ròng</a:t>
                      </a:r>
                      <a:endParaRPr lang="en-US" sz="1200" b="0" i="0" u="none" strike="noStrike">
                        <a:solidFill>
                          <a:srgbClr val="000000"/>
                        </a:solidFill>
                        <a:effectLst/>
                        <a:latin typeface="+mn-lt"/>
                      </a:endParaRPr>
                    </a:p>
                  </a:txBody>
                  <a:tcPr marL="9525" marR="9525" marT="9525" marB="0" anchor="ctr"/>
                </a:tc>
                <a:tc>
                  <a:txBody>
                    <a:bodyPr/>
                    <a:lstStyle/>
                    <a:p>
                      <a:pPr algn="ctr" fontAlgn="b"/>
                      <a:r>
                        <a:rPr lang="en-US" sz="1200" b="0" i="0" u="none" strike="noStrike">
                          <a:solidFill>
                            <a:srgbClr val="000000"/>
                          </a:solidFill>
                          <a:effectLst/>
                          <a:latin typeface="Calibri" panose="020F0502020204030204" pitchFamily="34" charset="0"/>
                        </a:rPr>
                        <a:t>3,94%</a:t>
                      </a:r>
                    </a:p>
                  </a:txBody>
                  <a:tcPr marL="9525" marR="9525" marT="9525" marB="0" anchor="ctr"/>
                </a:tc>
                <a:tc>
                  <a:txBody>
                    <a:bodyPr/>
                    <a:lstStyle/>
                    <a:p>
                      <a:pPr algn="ctr" fontAlgn="b"/>
                      <a:r>
                        <a:rPr lang="en-US" sz="1200" b="0" i="0" u="none" strike="noStrike">
                          <a:solidFill>
                            <a:srgbClr val="000000"/>
                          </a:solidFill>
                          <a:effectLst/>
                          <a:latin typeface="Calibri" panose="020F0502020204030204" pitchFamily="34" charset="0"/>
                        </a:rPr>
                        <a:t>3,52%</a:t>
                      </a:r>
                    </a:p>
                  </a:txBody>
                  <a:tcPr marL="9525" marR="9525" marT="9525" marB="0" anchor="ctr"/>
                </a:tc>
                <a:tc>
                  <a:txBody>
                    <a:bodyPr/>
                    <a:lstStyle/>
                    <a:p>
                      <a:pPr algn="ctr" fontAlgn="b"/>
                      <a:r>
                        <a:rPr lang="en-US" sz="1200" b="0" i="0" u="none" strike="noStrike">
                          <a:solidFill>
                            <a:srgbClr val="000000"/>
                          </a:solidFill>
                          <a:effectLst/>
                          <a:latin typeface="Calibri" panose="020F0502020204030204" pitchFamily="34" charset="0"/>
                        </a:rPr>
                        <a:t>0,92%</a:t>
                      </a:r>
                    </a:p>
                  </a:txBody>
                  <a:tcPr marL="9525" marR="9525" marT="9525" marB="0" anchor="ctr"/>
                </a:tc>
                <a:tc>
                  <a:txBody>
                    <a:bodyPr/>
                    <a:lstStyle/>
                    <a:p>
                      <a:pPr algn="ctr" fontAlgn="b"/>
                      <a:r>
                        <a:rPr lang="en-US" sz="1200" b="0" i="0" u="none" strike="noStrike">
                          <a:solidFill>
                            <a:srgbClr val="000000"/>
                          </a:solidFill>
                          <a:effectLst/>
                          <a:latin typeface="Calibri" panose="020F0502020204030204" pitchFamily="34" charset="0"/>
                        </a:rPr>
                        <a:t>-2,85%</a:t>
                      </a:r>
                    </a:p>
                  </a:txBody>
                  <a:tcPr marL="9525" marR="9525" marT="9525" marB="0" anchor="ctr"/>
                </a:tc>
                <a:tc>
                  <a:txBody>
                    <a:bodyPr/>
                    <a:lstStyle/>
                    <a:p>
                      <a:pPr algn="ctr" fontAlgn="b"/>
                      <a:r>
                        <a:rPr lang="en-US" sz="1200" b="0" i="0" u="none" strike="noStrike">
                          <a:solidFill>
                            <a:srgbClr val="000000"/>
                          </a:solidFill>
                          <a:effectLst/>
                          <a:latin typeface="Calibri" panose="020F0502020204030204" pitchFamily="34" charset="0"/>
                        </a:rPr>
                        <a:t>9,30%</a:t>
                      </a:r>
                    </a:p>
                  </a:txBody>
                  <a:tcPr marL="9525" marR="9525" marT="9525" marB="0" anchor="ctr"/>
                </a:tc>
                <a:tc>
                  <a:txBody>
                    <a:bodyPr/>
                    <a:lstStyle/>
                    <a:p>
                      <a:pPr marL="0" algn="ctr" defTabSz="914400" rtl="0" eaLnBrk="1" fontAlgn="b" latinLnBrk="0" hangingPunct="1"/>
                      <a:r>
                        <a:rPr lang="en-US" sz="1200" b="0" i="0" u="none" strike="noStrike" kern="1200">
                          <a:solidFill>
                            <a:srgbClr val="000000"/>
                          </a:solidFill>
                          <a:effectLst/>
                          <a:latin typeface="Calibri" panose="020F0502020204030204" pitchFamily="34" charset="0"/>
                          <a:ea typeface="+mn-ea"/>
                          <a:cs typeface="+mn-cs"/>
                        </a:rPr>
                        <a:t>12,66%</a:t>
                      </a:r>
                    </a:p>
                  </a:txBody>
                  <a:tcPr marL="9525" marR="9525" marT="9525" marB="0" anchor="ctr"/>
                </a:tc>
                <a:extLst>
                  <a:ext uri="{0D108BD9-81ED-4DB2-BD59-A6C34878D82A}">
                    <a16:rowId xmlns:a16="http://schemas.microsoft.com/office/drawing/2014/main" val="3200538980"/>
                  </a:ext>
                </a:extLst>
              </a:tr>
            </a:tbl>
          </a:graphicData>
        </a:graphic>
      </p:graphicFrame>
      <p:graphicFrame>
        <p:nvGraphicFramePr>
          <p:cNvPr id="3" name="Chart 2">
            <a:extLst>
              <a:ext uri="{FF2B5EF4-FFF2-40B4-BE49-F238E27FC236}">
                <a16:creationId xmlns:a16="http://schemas.microsoft.com/office/drawing/2014/main" id="{B27882BD-0D93-68FF-CD2B-7C88A248B3A0}"/>
              </a:ext>
            </a:extLst>
          </p:cNvPr>
          <p:cNvGraphicFramePr>
            <a:graphicFrameLocks/>
          </p:cNvGraphicFramePr>
          <p:nvPr>
            <p:extLst>
              <p:ext uri="{D42A27DB-BD31-4B8C-83A1-F6EECF244321}">
                <p14:modId xmlns:p14="http://schemas.microsoft.com/office/powerpoint/2010/main" val="3994657070"/>
              </p:ext>
            </p:extLst>
          </p:nvPr>
        </p:nvGraphicFramePr>
        <p:xfrm>
          <a:off x="5935682" y="4448227"/>
          <a:ext cx="6010343" cy="2315828"/>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4" name="Table 3">
            <a:extLst>
              <a:ext uri="{FF2B5EF4-FFF2-40B4-BE49-F238E27FC236}">
                <a16:creationId xmlns:a16="http://schemas.microsoft.com/office/drawing/2014/main" id="{A1B34319-023C-C5FD-708D-6A11D236FDF0}"/>
              </a:ext>
            </a:extLst>
          </p:cNvPr>
          <p:cNvGraphicFramePr>
            <a:graphicFrameLocks noGrp="1"/>
          </p:cNvGraphicFramePr>
          <p:nvPr>
            <p:extLst>
              <p:ext uri="{D42A27DB-BD31-4B8C-83A1-F6EECF244321}">
                <p14:modId xmlns:p14="http://schemas.microsoft.com/office/powerpoint/2010/main" val="3511051329"/>
              </p:ext>
            </p:extLst>
          </p:nvPr>
        </p:nvGraphicFramePr>
        <p:xfrm>
          <a:off x="428553" y="4647103"/>
          <a:ext cx="5335752" cy="1854952"/>
        </p:xfrm>
        <a:graphic>
          <a:graphicData uri="http://schemas.openxmlformats.org/drawingml/2006/table">
            <a:tbl>
              <a:tblPr firstRow="1" bandRow="1">
                <a:tableStyleId>{5C22544A-7EE6-4342-B048-85BDC9FD1C3A}</a:tableStyleId>
              </a:tblPr>
              <a:tblGrid>
                <a:gridCol w="1333938">
                  <a:extLst>
                    <a:ext uri="{9D8B030D-6E8A-4147-A177-3AD203B41FA5}">
                      <a16:colId xmlns:a16="http://schemas.microsoft.com/office/drawing/2014/main" val="2397522154"/>
                    </a:ext>
                  </a:extLst>
                </a:gridCol>
                <a:gridCol w="1552209">
                  <a:extLst>
                    <a:ext uri="{9D8B030D-6E8A-4147-A177-3AD203B41FA5}">
                      <a16:colId xmlns:a16="http://schemas.microsoft.com/office/drawing/2014/main" val="2195163002"/>
                    </a:ext>
                  </a:extLst>
                </a:gridCol>
                <a:gridCol w="1303020">
                  <a:extLst>
                    <a:ext uri="{9D8B030D-6E8A-4147-A177-3AD203B41FA5}">
                      <a16:colId xmlns:a16="http://schemas.microsoft.com/office/drawing/2014/main" val="2272780226"/>
                    </a:ext>
                  </a:extLst>
                </a:gridCol>
                <a:gridCol w="1146585">
                  <a:extLst>
                    <a:ext uri="{9D8B030D-6E8A-4147-A177-3AD203B41FA5}">
                      <a16:colId xmlns:a16="http://schemas.microsoft.com/office/drawing/2014/main" val="1913588298"/>
                    </a:ext>
                  </a:extLst>
                </a:gridCol>
              </a:tblGrid>
              <a:tr h="349438">
                <a:tc>
                  <a:txBody>
                    <a:bodyPr/>
                    <a:lstStyle/>
                    <a:p>
                      <a:pPr algn="ctr"/>
                      <a:r>
                        <a:rPr lang="en-US" sz="1200" b="0">
                          <a:latin typeface="+mn-lt"/>
                        </a:rPr>
                        <a:t>Tên DN</a:t>
                      </a:r>
                    </a:p>
                  </a:txBody>
                  <a:tcPr anchor="ctr"/>
                </a:tc>
                <a:tc>
                  <a:txBody>
                    <a:bodyPr/>
                    <a:lstStyle/>
                    <a:p>
                      <a:pPr algn="ctr"/>
                      <a:r>
                        <a:rPr lang="en-US" sz="1200" b="0">
                          <a:latin typeface="+mn-lt"/>
                        </a:rPr>
                        <a:t>Vốn hóa (triệu USD)</a:t>
                      </a:r>
                    </a:p>
                  </a:txBody>
                  <a:tcPr anchor="ctr"/>
                </a:tc>
                <a:tc>
                  <a:txBody>
                    <a:bodyPr/>
                    <a:lstStyle/>
                    <a:p>
                      <a:pPr algn="ctr"/>
                      <a:r>
                        <a:rPr lang="en-US" sz="1200" b="0">
                          <a:latin typeface="+mn-lt"/>
                        </a:rPr>
                        <a:t>Lãi/lỗ (triệu USD)</a:t>
                      </a:r>
                    </a:p>
                  </a:txBody>
                  <a:tcPr anchor="ctr"/>
                </a:tc>
                <a:tc>
                  <a:txBody>
                    <a:bodyPr/>
                    <a:lstStyle/>
                    <a:p>
                      <a:pPr algn="ctr"/>
                      <a:r>
                        <a:rPr lang="en-US" sz="1200" b="0">
                          <a:latin typeface="+mn-lt"/>
                        </a:rPr>
                        <a:t>P/E (lần)</a:t>
                      </a:r>
                    </a:p>
                  </a:txBody>
                  <a:tcPr anchor="ctr"/>
                </a:tc>
                <a:extLst>
                  <a:ext uri="{0D108BD9-81ED-4DB2-BD59-A6C34878D82A}">
                    <a16:rowId xmlns:a16="http://schemas.microsoft.com/office/drawing/2014/main" val="2360223773"/>
                  </a:ext>
                </a:extLst>
              </a:tr>
              <a:tr h="34943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a:latin typeface="+mn-lt"/>
                        </a:rPr>
                        <a:t>Shelf Drilling </a:t>
                      </a:r>
                    </a:p>
                  </a:txBody>
                  <a:tcPr anchor="ctr"/>
                </a:tc>
                <a:tc>
                  <a:txBody>
                    <a:bodyPr/>
                    <a:lstStyle/>
                    <a:p>
                      <a:pPr algn="ctr"/>
                      <a:r>
                        <a:rPr lang="en-US" sz="1200" b="0">
                          <a:effectLst/>
                          <a:latin typeface="+mn-lt"/>
                        </a:rPr>
                        <a:t>6.197</a:t>
                      </a:r>
                    </a:p>
                  </a:txBody>
                  <a:tcPr anchor="ctr"/>
                </a:tc>
                <a:tc>
                  <a:txBody>
                    <a:bodyPr/>
                    <a:lstStyle/>
                    <a:p>
                      <a:pPr algn="ctr"/>
                      <a:r>
                        <a:rPr lang="en-US" sz="1200" b="0">
                          <a:latin typeface="+mn-lt"/>
                        </a:rPr>
                        <a:t>-117,9</a:t>
                      </a:r>
                    </a:p>
                  </a:txBody>
                  <a:tcPr anchor="ctr"/>
                </a:tc>
                <a:tc>
                  <a:txBody>
                    <a:bodyPr/>
                    <a:lstStyle/>
                    <a:p>
                      <a:pPr algn="ctr"/>
                      <a:r>
                        <a:rPr lang="en-US" sz="1200" b="0">
                          <a:latin typeface="+mn-lt"/>
                        </a:rPr>
                        <a:t>-52,6</a:t>
                      </a:r>
                    </a:p>
                  </a:txBody>
                  <a:tcPr anchor="ctr"/>
                </a:tc>
                <a:extLst>
                  <a:ext uri="{0D108BD9-81ED-4DB2-BD59-A6C34878D82A}">
                    <a16:rowId xmlns:a16="http://schemas.microsoft.com/office/drawing/2014/main" val="3954332289"/>
                  </a:ext>
                </a:extLst>
              </a:tr>
              <a:tr h="349438">
                <a:tc>
                  <a:txBody>
                    <a:bodyPr/>
                    <a:lstStyle/>
                    <a:p>
                      <a:pPr algn="ctr"/>
                      <a:r>
                        <a:rPr lang="en-US" sz="1200" b="0">
                          <a:latin typeface="+mn-lt"/>
                        </a:rPr>
                        <a:t>Vantage Drilling International Ltd.</a:t>
                      </a:r>
                    </a:p>
                  </a:txBody>
                  <a:tcPr anchor="ctr"/>
                </a:tc>
                <a:tc>
                  <a:txBody>
                    <a:bodyPr/>
                    <a:lstStyle/>
                    <a:p>
                      <a:pPr algn="ctr"/>
                      <a:r>
                        <a:rPr lang="en-US" sz="1200" b="0">
                          <a:latin typeface="+mn-lt"/>
                        </a:rPr>
                        <a:t>312,9 </a:t>
                      </a:r>
                    </a:p>
                  </a:txBody>
                  <a:tcPr anchor="ctr"/>
                </a:tc>
                <a:tc>
                  <a:txBody>
                    <a:bodyPr/>
                    <a:lstStyle/>
                    <a:p>
                      <a:pPr algn="ctr"/>
                      <a:r>
                        <a:rPr lang="en-US" sz="1200" b="0">
                          <a:effectLst/>
                          <a:latin typeface="+mn-lt"/>
                        </a:rPr>
                        <a:t>−12,1</a:t>
                      </a:r>
                    </a:p>
                  </a:txBody>
                  <a:tcPr anchor="ctr"/>
                </a:tc>
                <a:tc>
                  <a:txBody>
                    <a:bodyPr/>
                    <a:lstStyle/>
                    <a:p>
                      <a:pPr algn="ctr"/>
                      <a:r>
                        <a:rPr lang="en-US" sz="1200" b="0">
                          <a:effectLst/>
                          <a:latin typeface="+mn-lt"/>
                        </a:rPr>
                        <a:t>−25,8</a:t>
                      </a:r>
                    </a:p>
                  </a:txBody>
                  <a:tcPr anchor="ctr"/>
                </a:tc>
                <a:extLst>
                  <a:ext uri="{0D108BD9-81ED-4DB2-BD59-A6C34878D82A}">
                    <a16:rowId xmlns:a16="http://schemas.microsoft.com/office/drawing/2014/main" val="3935822140"/>
                  </a:ext>
                </a:extLst>
              </a:tr>
              <a:tr h="349438">
                <a:tc>
                  <a:txBody>
                    <a:bodyPr/>
                    <a:lstStyle/>
                    <a:p>
                      <a:pPr algn="ctr"/>
                      <a:r>
                        <a:rPr lang="en-US" sz="1200" b="0">
                          <a:latin typeface="+mn-lt"/>
                        </a:rPr>
                        <a:t>Borr Drilling Ltd</a:t>
                      </a:r>
                    </a:p>
                  </a:txBody>
                  <a:tcPr anchor="ctr"/>
                </a:tc>
                <a:tc>
                  <a:txBody>
                    <a:bodyPr/>
                    <a:lstStyle/>
                    <a:p>
                      <a:pPr algn="ctr"/>
                      <a:r>
                        <a:rPr lang="en-US" sz="1200" b="0">
                          <a:latin typeface="+mn-lt"/>
                        </a:rPr>
                        <a:t>1.893</a:t>
                      </a:r>
                    </a:p>
                  </a:txBody>
                  <a:tcPr anchor="ctr"/>
                </a:tc>
                <a:tc>
                  <a:txBody>
                    <a:bodyPr/>
                    <a:lstStyle/>
                    <a:p>
                      <a:pPr algn="ctr"/>
                      <a:r>
                        <a:rPr lang="en-US" sz="1200" b="0">
                          <a:latin typeface="+mn-lt"/>
                        </a:rPr>
                        <a:t>27,8</a:t>
                      </a:r>
                    </a:p>
                  </a:txBody>
                  <a:tcPr anchor="ctr"/>
                </a:tc>
                <a:tc>
                  <a:txBody>
                    <a:bodyPr/>
                    <a:lstStyle/>
                    <a:p>
                      <a:pPr algn="ctr"/>
                      <a:r>
                        <a:rPr lang="en-US" sz="1200" b="0">
                          <a:latin typeface="+mn-lt"/>
                        </a:rPr>
                        <a:t>68,1</a:t>
                      </a:r>
                    </a:p>
                  </a:txBody>
                  <a:tcPr anchor="ctr"/>
                </a:tc>
                <a:extLst>
                  <a:ext uri="{0D108BD9-81ED-4DB2-BD59-A6C34878D82A}">
                    <a16:rowId xmlns:a16="http://schemas.microsoft.com/office/drawing/2014/main" val="203120511"/>
                  </a:ext>
                </a:extLst>
              </a:tr>
              <a:tr h="349438">
                <a:tc>
                  <a:txBody>
                    <a:bodyPr/>
                    <a:lstStyle/>
                    <a:p>
                      <a:pPr algn="ctr"/>
                      <a:r>
                        <a:rPr lang="en-US" sz="1200" b="0">
                          <a:latin typeface="+mn-lt"/>
                        </a:rPr>
                        <a:t>Aban Offshore</a:t>
                      </a:r>
                    </a:p>
                  </a:txBody>
                  <a:tcPr anchor="ctr"/>
                </a:tc>
                <a:tc>
                  <a:txBody>
                    <a:bodyPr/>
                    <a:lstStyle/>
                    <a:p>
                      <a:pPr algn="ctr"/>
                      <a:r>
                        <a:rPr lang="en-US" sz="1200" b="0">
                          <a:latin typeface="+mn-lt"/>
                        </a:rPr>
                        <a:t>1.951</a:t>
                      </a:r>
                    </a:p>
                  </a:txBody>
                  <a:tcPr anchor="ctr"/>
                </a:tc>
                <a:tc>
                  <a:txBody>
                    <a:bodyPr/>
                    <a:lstStyle/>
                    <a:p>
                      <a:pPr algn="ctr"/>
                      <a:r>
                        <a:rPr lang="en-US" sz="1200" b="0">
                          <a:latin typeface="+mn-lt"/>
                        </a:rPr>
                        <a:t>−20,5</a:t>
                      </a:r>
                    </a:p>
                  </a:txBody>
                  <a:tcPr anchor="ctr"/>
                </a:tc>
                <a:tc>
                  <a:txBody>
                    <a:bodyPr/>
                    <a:lstStyle/>
                    <a:p>
                      <a:pPr algn="ctr"/>
                      <a:r>
                        <a:rPr lang="en-US" sz="1200" b="0">
                          <a:latin typeface="+mn-lt"/>
                        </a:rPr>
                        <a:t>−0,1</a:t>
                      </a:r>
                    </a:p>
                  </a:txBody>
                  <a:tcPr anchor="ctr"/>
                </a:tc>
                <a:extLst>
                  <a:ext uri="{0D108BD9-81ED-4DB2-BD59-A6C34878D82A}">
                    <a16:rowId xmlns:a16="http://schemas.microsoft.com/office/drawing/2014/main" val="1353501627"/>
                  </a:ext>
                </a:extLst>
              </a:tr>
            </a:tbl>
          </a:graphicData>
        </a:graphic>
      </p:graphicFrame>
    </p:spTree>
    <p:extLst>
      <p:ext uri="{BB962C8B-B14F-4D97-AF65-F5344CB8AC3E}">
        <p14:creationId xmlns:p14="http://schemas.microsoft.com/office/powerpoint/2010/main" val="920831856"/>
      </p:ext>
    </p:extLst>
  </p:cSld>
  <p:clrMapOvr>
    <a:masterClrMapping/>
  </p:clrMapOvr>
  <p:transition>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123E5031-B8F4-C0EA-68B6-C91E2FF1AD72}"/>
              </a:ext>
            </a:extLst>
          </p:cNvPr>
          <p:cNvSpPr txBox="1"/>
          <p:nvPr/>
        </p:nvSpPr>
        <p:spPr>
          <a:xfrm>
            <a:off x="1786823" y="670093"/>
            <a:ext cx="8411303" cy="2585323"/>
          </a:xfrm>
          <a:prstGeom prst="rect">
            <a:avLst/>
          </a:prstGeom>
          <a:noFill/>
        </p:spPr>
        <p:txBody>
          <a:bodyPr wrap="square" rtlCol="0">
            <a:spAutoFit/>
          </a:bodyPr>
          <a:lstStyle/>
          <a:p>
            <a:pPr algn="just">
              <a:lnSpc>
                <a:spcPct val="200000"/>
              </a:lnSpc>
            </a:pPr>
            <a:r>
              <a:rPr lang="en-US" sz="1200" b="1" dirty="0">
                <a:solidFill>
                  <a:srgbClr val="ED7D31"/>
                </a:solidFill>
                <a:cs typeface="Calibri" panose="020F0502020204030204" pitchFamily="34" charset="0"/>
              </a:rPr>
              <a:t>© CÔNG TY CỔ PHẦN CHỨNG KHOÁN NHẤT VIỆT (VFS)</a:t>
            </a:r>
          </a:p>
          <a:p>
            <a:pPr algn="just">
              <a:lnSpc>
                <a:spcPct val="200000"/>
              </a:lnSpc>
            </a:pPr>
            <a:r>
              <a:rPr lang="en-US" sz="1200" b="1" dirty="0" err="1">
                <a:cs typeface="Calibri" panose="020F0502020204030204" pitchFamily="34" charset="0"/>
              </a:rPr>
              <a:t>Hội</a:t>
            </a:r>
            <a:r>
              <a:rPr lang="en-US" sz="1200" b="1" dirty="0">
                <a:cs typeface="Calibri" panose="020F0502020204030204" pitchFamily="34" charset="0"/>
              </a:rPr>
              <a:t> </a:t>
            </a:r>
            <a:r>
              <a:rPr lang="en-US" sz="1200" b="1" dirty="0" err="1">
                <a:cs typeface="Calibri" panose="020F0502020204030204" pitchFamily="34" charset="0"/>
              </a:rPr>
              <a:t>sở</a:t>
            </a:r>
            <a:r>
              <a:rPr lang="en-US" sz="1200" b="1" dirty="0">
                <a:cs typeface="Calibri" panose="020F0502020204030204" pitchFamily="34" charset="0"/>
              </a:rPr>
              <a:t> </a:t>
            </a:r>
            <a:r>
              <a:rPr lang="en-US" sz="1200" b="1" dirty="0" err="1">
                <a:cs typeface="Calibri" panose="020F0502020204030204" pitchFamily="34" charset="0"/>
              </a:rPr>
              <a:t>Hồ</a:t>
            </a:r>
            <a:r>
              <a:rPr lang="en-US" sz="1200" b="1" dirty="0">
                <a:cs typeface="Calibri" panose="020F0502020204030204" pitchFamily="34" charset="0"/>
              </a:rPr>
              <a:t> </a:t>
            </a:r>
            <a:r>
              <a:rPr lang="en-US" sz="1200" b="1" dirty="0" err="1">
                <a:cs typeface="Calibri" panose="020F0502020204030204" pitchFamily="34" charset="0"/>
              </a:rPr>
              <a:t>Chí</a:t>
            </a:r>
            <a:r>
              <a:rPr lang="en-US" sz="1200" b="1" dirty="0">
                <a:cs typeface="Calibri" panose="020F0502020204030204" pitchFamily="34" charset="0"/>
              </a:rPr>
              <a:t> Minh</a:t>
            </a:r>
          </a:p>
          <a:p>
            <a:pPr algn="just">
              <a:lnSpc>
                <a:spcPct val="150000"/>
              </a:lnSpc>
            </a:pPr>
            <a:r>
              <a:rPr lang="en-US" sz="1200" dirty="0" err="1">
                <a:cs typeface="Calibri" panose="020F0502020204030204" pitchFamily="34" charset="0"/>
              </a:rPr>
              <a:t>Lầu</a:t>
            </a:r>
            <a:r>
              <a:rPr lang="en-US" sz="1200" dirty="0">
                <a:cs typeface="Calibri" panose="020F0502020204030204" pitchFamily="34" charset="0"/>
              </a:rPr>
              <a:t> 1, 117 - 119 - 121 </a:t>
            </a:r>
            <a:r>
              <a:rPr lang="en-US" sz="1200" dirty="0" err="1">
                <a:cs typeface="Calibri" panose="020F0502020204030204" pitchFamily="34" charset="0"/>
              </a:rPr>
              <a:t>Nguyễn</a:t>
            </a:r>
            <a:r>
              <a:rPr lang="en-US" sz="1200" dirty="0">
                <a:cs typeface="Calibri" panose="020F0502020204030204" pitchFamily="34" charset="0"/>
              </a:rPr>
              <a:t> Du, P. </a:t>
            </a:r>
            <a:r>
              <a:rPr lang="en-US" sz="1200" dirty="0" err="1">
                <a:cs typeface="Calibri" panose="020F0502020204030204" pitchFamily="34" charset="0"/>
              </a:rPr>
              <a:t>Bến</a:t>
            </a:r>
            <a:r>
              <a:rPr lang="en-US" sz="1200" dirty="0">
                <a:cs typeface="Calibri" panose="020F0502020204030204" pitchFamily="34" charset="0"/>
              </a:rPr>
              <a:t> </a:t>
            </a:r>
            <a:r>
              <a:rPr lang="en-US" sz="1200" dirty="0" err="1">
                <a:cs typeface="Calibri" panose="020F0502020204030204" pitchFamily="34" charset="0"/>
              </a:rPr>
              <a:t>Thành</a:t>
            </a:r>
            <a:r>
              <a:rPr lang="en-US" sz="1200" dirty="0">
                <a:cs typeface="Calibri" panose="020F0502020204030204" pitchFamily="34" charset="0"/>
              </a:rPr>
              <a:t>, Q. 1, TP. HCM</a:t>
            </a:r>
          </a:p>
          <a:p>
            <a:pPr algn="just">
              <a:lnSpc>
                <a:spcPct val="150000"/>
              </a:lnSpc>
            </a:pPr>
            <a:r>
              <a:rPr lang="en-US" sz="1200" dirty="0" err="1">
                <a:cs typeface="Calibri" panose="020F0502020204030204" pitchFamily="34" charset="0"/>
              </a:rPr>
              <a:t>Điện</a:t>
            </a:r>
            <a:r>
              <a:rPr lang="en-US" sz="1200" dirty="0">
                <a:cs typeface="Calibri" panose="020F0502020204030204" pitchFamily="34" charset="0"/>
              </a:rPr>
              <a:t> </a:t>
            </a:r>
            <a:r>
              <a:rPr lang="en-US" sz="1200" dirty="0" err="1">
                <a:cs typeface="Calibri" panose="020F0502020204030204" pitchFamily="34" charset="0"/>
              </a:rPr>
              <a:t>thoại</a:t>
            </a:r>
            <a:r>
              <a:rPr lang="en-US" sz="1200" dirty="0">
                <a:cs typeface="Calibri" panose="020F0502020204030204" pitchFamily="34" charset="0"/>
              </a:rPr>
              <a:t>: </a:t>
            </a:r>
            <a:r>
              <a:rPr lang="en-US" sz="1200" dirty="0">
                <a:solidFill>
                  <a:srgbClr val="00B050"/>
                </a:solidFill>
                <a:cs typeface="Calibri" panose="020F0502020204030204" pitchFamily="34" charset="0"/>
              </a:rPr>
              <a:t>(84-8) 62556586</a:t>
            </a:r>
            <a:r>
              <a:rPr lang="en-US" sz="1200" dirty="0">
                <a:cs typeface="Calibri" panose="020F0502020204030204" pitchFamily="34" charset="0"/>
              </a:rPr>
              <a:t>      Fax: </a:t>
            </a:r>
            <a:r>
              <a:rPr lang="en-US" sz="1200" dirty="0">
                <a:solidFill>
                  <a:srgbClr val="00B050"/>
                </a:solidFill>
                <a:cs typeface="Calibri" panose="020F0502020204030204" pitchFamily="34" charset="0"/>
              </a:rPr>
              <a:t>(84-8) 62556580</a:t>
            </a:r>
          </a:p>
          <a:p>
            <a:pPr algn="just">
              <a:lnSpc>
                <a:spcPct val="150000"/>
              </a:lnSpc>
            </a:pPr>
            <a:r>
              <a:rPr lang="en-US" sz="1200" dirty="0">
                <a:cs typeface="Calibri" panose="020F0502020204030204" pitchFamily="34" charset="0"/>
              </a:rPr>
              <a:t>Website: </a:t>
            </a:r>
            <a:r>
              <a:rPr lang="en-US" sz="1200" dirty="0">
                <a:cs typeface="Calibri" panose="020F0502020204030204" pitchFamily="34" charset="0"/>
                <a:hlinkClick r:id="rId2"/>
              </a:rPr>
              <a:t>www.vfs.com.vn</a:t>
            </a:r>
            <a:endParaRPr lang="en-US" sz="1200" dirty="0">
              <a:cs typeface="Calibri" panose="020F0502020204030204" pitchFamily="34" charset="0"/>
            </a:endParaRPr>
          </a:p>
          <a:p>
            <a:pPr algn="just">
              <a:lnSpc>
                <a:spcPct val="200000"/>
              </a:lnSpc>
            </a:pPr>
            <a:r>
              <a:rPr lang="en-US" sz="1200" b="1" dirty="0">
                <a:cs typeface="Calibri" panose="020F0502020204030204" pitchFamily="34" charset="0"/>
              </a:rPr>
              <a:t>Chi </a:t>
            </a:r>
            <a:r>
              <a:rPr lang="en-US" sz="1200" b="1" dirty="0" err="1">
                <a:cs typeface="Calibri" panose="020F0502020204030204" pitchFamily="34" charset="0"/>
              </a:rPr>
              <a:t>nhánh</a:t>
            </a:r>
            <a:r>
              <a:rPr lang="en-US" sz="1200" b="1" dirty="0">
                <a:cs typeface="Calibri" panose="020F0502020204030204" pitchFamily="34" charset="0"/>
              </a:rPr>
              <a:t> </a:t>
            </a:r>
            <a:r>
              <a:rPr lang="en-US" sz="1200" b="1" dirty="0" err="1">
                <a:cs typeface="Calibri" panose="020F0502020204030204" pitchFamily="34" charset="0"/>
              </a:rPr>
              <a:t>Hà</a:t>
            </a:r>
            <a:r>
              <a:rPr lang="en-US" sz="1200" b="1" dirty="0">
                <a:cs typeface="Calibri" panose="020F0502020204030204" pitchFamily="34" charset="0"/>
              </a:rPr>
              <a:t> </a:t>
            </a:r>
            <a:r>
              <a:rPr lang="en-US" sz="1200" b="1" dirty="0" err="1">
                <a:cs typeface="Calibri" panose="020F0502020204030204" pitchFamily="34" charset="0"/>
              </a:rPr>
              <a:t>Nội</a:t>
            </a:r>
            <a:endParaRPr lang="en-US" sz="1200" b="1" dirty="0">
              <a:cs typeface="Calibri" panose="020F0502020204030204" pitchFamily="34" charset="0"/>
            </a:endParaRPr>
          </a:p>
          <a:p>
            <a:pPr algn="just">
              <a:lnSpc>
                <a:spcPct val="150000"/>
              </a:lnSpc>
            </a:pPr>
            <a:r>
              <a:rPr lang="en-US" sz="1200" dirty="0" err="1">
                <a:cs typeface="Calibri" panose="020F0502020204030204" pitchFamily="34" charset="0"/>
              </a:rPr>
              <a:t>Tầng</a:t>
            </a:r>
            <a:r>
              <a:rPr lang="en-US" sz="1200" dirty="0">
                <a:cs typeface="Calibri" panose="020F0502020204030204" pitchFamily="34" charset="0"/>
              </a:rPr>
              <a:t> 5, </a:t>
            </a:r>
            <a:r>
              <a:rPr lang="en-US" sz="1200" dirty="0" err="1">
                <a:cs typeface="Calibri" panose="020F0502020204030204" pitchFamily="34" charset="0"/>
              </a:rPr>
              <a:t>Số</a:t>
            </a:r>
            <a:r>
              <a:rPr lang="en-US" sz="1200" dirty="0">
                <a:cs typeface="Calibri" panose="020F0502020204030204" pitchFamily="34" charset="0"/>
              </a:rPr>
              <a:t> 37 </a:t>
            </a:r>
            <a:r>
              <a:rPr lang="en-US" sz="1200" dirty="0" err="1">
                <a:cs typeface="Calibri" panose="020F0502020204030204" pitchFamily="34" charset="0"/>
              </a:rPr>
              <a:t>Bà</a:t>
            </a:r>
            <a:r>
              <a:rPr lang="en-US" sz="1200" dirty="0">
                <a:cs typeface="Calibri" panose="020F0502020204030204" pitchFamily="34" charset="0"/>
              </a:rPr>
              <a:t> </a:t>
            </a:r>
            <a:r>
              <a:rPr lang="en-US" sz="1200" dirty="0" err="1">
                <a:cs typeface="Calibri" panose="020F0502020204030204" pitchFamily="34" charset="0"/>
              </a:rPr>
              <a:t>Triệu</a:t>
            </a:r>
            <a:r>
              <a:rPr lang="en-US" sz="1200" dirty="0">
                <a:cs typeface="Calibri" panose="020F0502020204030204" pitchFamily="34" charset="0"/>
              </a:rPr>
              <a:t>, </a:t>
            </a:r>
            <a:r>
              <a:rPr lang="en-US" sz="1200" dirty="0" err="1">
                <a:cs typeface="Calibri" panose="020F0502020204030204" pitchFamily="34" charset="0"/>
              </a:rPr>
              <a:t>phường</a:t>
            </a:r>
            <a:r>
              <a:rPr lang="en-US" sz="1200" dirty="0">
                <a:cs typeface="Calibri" panose="020F0502020204030204" pitchFamily="34" charset="0"/>
              </a:rPr>
              <a:t> </a:t>
            </a:r>
            <a:r>
              <a:rPr lang="en-US" sz="1200" dirty="0" err="1">
                <a:cs typeface="Calibri" panose="020F0502020204030204" pitchFamily="34" charset="0"/>
              </a:rPr>
              <a:t>Hàng</a:t>
            </a:r>
            <a:r>
              <a:rPr lang="en-US" sz="1200" dirty="0">
                <a:cs typeface="Calibri" panose="020F0502020204030204" pitchFamily="34" charset="0"/>
              </a:rPr>
              <a:t> </a:t>
            </a:r>
            <a:r>
              <a:rPr lang="en-US" sz="1200" dirty="0" err="1">
                <a:cs typeface="Calibri" panose="020F0502020204030204" pitchFamily="34" charset="0"/>
              </a:rPr>
              <a:t>Bài</a:t>
            </a:r>
            <a:r>
              <a:rPr lang="en-US" sz="1200" dirty="0">
                <a:cs typeface="Calibri" panose="020F0502020204030204" pitchFamily="34" charset="0"/>
              </a:rPr>
              <a:t>, </a:t>
            </a:r>
            <a:r>
              <a:rPr lang="en-US" sz="1200" dirty="0" err="1">
                <a:cs typeface="Calibri" panose="020F0502020204030204" pitchFamily="34" charset="0"/>
              </a:rPr>
              <a:t>quận</a:t>
            </a:r>
            <a:r>
              <a:rPr lang="en-US" sz="1200" dirty="0">
                <a:cs typeface="Calibri" panose="020F0502020204030204" pitchFamily="34" charset="0"/>
              </a:rPr>
              <a:t> </a:t>
            </a:r>
            <a:r>
              <a:rPr lang="en-US" sz="1200" dirty="0" err="1">
                <a:cs typeface="Calibri" panose="020F0502020204030204" pitchFamily="34" charset="0"/>
              </a:rPr>
              <a:t>Hoàn</a:t>
            </a:r>
            <a:r>
              <a:rPr lang="en-US" sz="1200" dirty="0">
                <a:cs typeface="Calibri" panose="020F0502020204030204" pitchFamily="34" charset="0"/>
              </a:rPr>
              <a:t> </a:t>
            </a:r>
            <a:r>
              <a:rPr lang="en-US" sz="1200" dirty="0" err="1">
                <a:cs typeface="Calibri" panose="020F0502020204030204" pitchFamily="34" charset="0"/>
              </a:rPr>
              <a:t>Kiếm</a:t>
            </a:r>
            <a:r>
              <a:rPr lang="en-US" sz="1200" dirty="0">
                <a:cs typeface="Calibri" panose="020F0502020204030204" pitchFamily="34" charset="0"/>
              </a:rPr>
              <a:t>, </a:t>
            </a:r>
            <a:r>
              <a:rPr lang="en-US" sz="1200" dirty="0" err="1">
                <a:cs typeface="Calibri" panose="020F0502020204030204" pitchFamily="34" charset="0"/>
              </a:rPr>
              <a:t>Thành</a:t>
            </a:r>
            <a:r>
              <a:rPr lang="en-US" sz="1200" dirty="0">
                <a:cs typeface="Calibri" panose="020F0502020204030204" pitchFamily="34" charset="0"/>
              </a:rPr>
              <a:t> </a:t>
            </a:r>
            <a:r>
              <a:rPr lang="en-US" sz="1200" dirty="0" err="1">
                <a:cs typeface="Calibri" panose="020F0502020204030204" pitchFamily="34" charset="0"/>
              </a:rPr>
              <a:t>phố</a:t>
            </a:r>
            <a:r>
              <a:rPr lang="en-US" sz="1200" dirty="0">
                <a:cs typeface="Calibri" panose="020F0502020204030204" pitchFamily="34" charset="0"/>
              </a:rPr>
              <a:t> </a:t>
            </a:r>
            <a:r>
              <a:rPr lang="en-US" sz="1200" dirty="0" err="1">
                <a:cs typeface="Calibri" panose="020F0502020204030204" pitchFamily="34" charset="0"/>
              </a:rPr>
              <a:t>Hà</a:t>
            </a:r>
            <a:r>
              <a:rPr lang="en-US" sz="1200" dirty="0">
                <a:cs typeface="Calibri" panose="020F0502020204030204" pitchFamily="34" charset="0"/>
              </a:rPr>
              <a:t> </a:t>
            </a:r>
            <a:r>
              <a:rPr lang="en-US" sz="1200" dirty="0" err="1">
                <a:cs typeface="Calibri" panose="020F0502020204030204" pitchFamily="34" charset="0"/>
              </a:rPr>
              <a:t>Nội</a:t>
            </a:r>
            <a:endParaRPr lang="en-US" sz="1200" dirty="0">
              <a:cs typeface="Calibri" panose="020F0502020204030204" pitchFamily="34" charset="0"/>
            </a:endParaRPr>
          </a:p>
          <a:p>
            <a:pPr algn="just">
              <a:lnSpc>
                <a:spcPct val="150000"/>
              </a:lnSpc>
            </a:pPr>
            <a:r>
              <a:rPr lang="en-US" sz="1200" dirty="0" err="1">
                <a:cs typeface="Calibri" panose="020F0502020204030204" pitchFamily="34" charset="0"/>
              </a:rPr>
              <a:t>Điện</a:t>
            </a:r>
            <a:r>
              <a:rPr lang="en-US" sz="1200" dirty="0">
                <a:cs typeface="Calibri" panose="020F0502020204030204" pitchFamily="34" charset="0"/>
              </a:rPr>
              <a:t> </a:t>
            </a:r>
            <a:r>
              <a:rPr lang="en-US" sz="1200" dirty="0" err="1">
                <a:cs typeface="Calibri" panose="020F0502020204030204" pitchFamily="34" charset="0"/>
              </a:rPr>
              <a:t>thoại</a:t>
            </a:r>
            <a:r>
              <a:rPr lang="en-US" sz="1200" dirty="0">
                <a:cs typeface="Calibri" panose="020F0502020204030204" pitchFamily="34" charset="0"/>
              </a:rPr>
              <a:t>: </a:t>
            </a:r>
            <a:r>
              <a:rPr lang="en-US" sz="1200" dirty="0">
                <a:solidFill>
                  <a:srgbClr val="00B050"/>
                </a:solidFill>
                <a:cs typeface="Calibri" panose="020F0502020204030204" pitchFamily="34" charset="0"/>
              </a:rPr>
              <a:t>(84-4) 39288222</a:t>
            </a:r>
            <a:r>
              <a:rPr lang="en-US" sz="1200" dirty="0">
                <a:cs typeface="Calibri" panose="020F0502020204030204" pitchFamily="34" charset="0"/>
              </a:rPr>
              <a:t> – Ext: </a:t>
            </a:r>
            <a:r>
              <a:rPr lang="en-US" sz="1200" dirty="0">
                <a:solidFill>
                  <a:srgbClr val="00B050"/>
                </a:solidFill>
                <a:cs typeface="Calibri" panose="020F0502020204030204" pitchFamily="34" charset="0"/>
              </a:rPr>
              <a:t>117</a:t>
            </a:r>
            <a:r>
              <a:rPr lang="en-US" sz="1200" dirty="0">
                <a:cs typeface="Calibri" panose="020F0502020204030204" pitchFamily="34" charset="0"/>
              </a:rPr>
              <a:t>       Fax: </a:t>
            </a:r>
            <a:r>
              <a:rPr lang="en-US" sz="1200" dirty="0">
                <a:solidFill>
                  <a:srgbClr val="00B050"/>
                </a:solidFill>
                <a:cs typeface="Calibri" panose="020F0502020204030204" pitchFamily="34" charset="0"/>
              </a:rPr>
              <a:t>(84-4) 39338222</a:t>
            </a:r>
          </a:p>
        </p:txBody>
      </p:sp>
      <p:sp>
        <p:nvSpPr>
          <p:cNvPr id="8" name="Rectangle 1">
            <a:extLst>
              <a:ext uri="{FF2B5EF4-FFF2-40B4-BE49-F238E27FC236}">
                <a16:creationId xmlns:a16="http://schemas.microsoft.com/office/drawing/2014/main" id="{EA1DDD18-8DAC-13D7-57DB-0E54ADF86A7A}"/>
              </a:ext>
            </a:extLst>
          </p:cNvPr>
          <p:cNvSpPr>
            <a:spLocks noChangeArrowheads="1"/>
          </p:cNvSpPr>
          <p:nvPr/>
        </p:nvSpPr>
        <p:spPr bwMode="auto">
          <a:xfrm>
            <a:off x="1770598" y="3294693"/>
            <a:ext cx="3112531"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a:ln>
                  <a:noFill/>
                </a:ln>
                <a:solidFill>
                  <a:srgbClr val="ED7D31"/>
                </a:solidFill>
                <a:effectLst/>
                <a:ea typeface="Calibri" panose="020F0502020204030204" pitchFamily="34" charset="0"/>
                <a:cs typeface="Calibri" panose="020F0502020204030204" pitchFamily="34" charset="0"/>
              </a:rPr>
              <a:t>THÔNG TIN LIÊN HỆ</a:t>
            </a:r>
            <a:endParaRPr kumimoji="0" lang="en-US" sz="2000" b="0" i="0" u="none" strike="noStrike" cap="none" normalizeH="0" baseline="0">
              <a:ln>
                <a:noFill/>
              </a:ln>
              <a:solidFill>
                <a:schemeClr val="tx1"/>
              </a:solidFill>
              <a:effectLst/>
              <a:cs typeface="Calibri" panose="020F0502020204030204" pitchFamily="34" charset="0"/>
            </a:endParaRPr>
          </a:p>
        </p:txBody>
      </p:sp>
      <p:graphicFrame>
        <p:nvGraphicFramePr>
          <p:cNvPr id="9" name="Table 8">
            <a:extLst>
              <a:ext uri="{FF2B5EF4-FFF2-40B4-BE49-F238E27FC236}">
                <a16:creationId xmlns:a16="http://schemas.microsoft.com/office/drawing/2014/main" id="{C1356934-8FCD-B5B5-C30C-522479B51F1E}"/>
              </a:ext>
            </a:extLst>
          </p:cNvPr>
          <p:cNvGraphicFramePr>
            <a:graphicFrameLocks noGrp="1"/>
          </p:cNvGraphicFramePr>
          <p:nvPr/>
        </p:nvGraphicFramePr>
        <p:xfrm>
          <a:off x="1786823" y="3612630"/>
          <a:ext cx="7174708" cy="1947312"/>
        </p:xfrm>
        <a:graphic>
          <a:graphicData uri="http://schemas.openxmlformats.org/drawingml/2006/table">
            <a:tbl>
              <a:tblPr firstRow="1" firstCol="1" bandRow="1">
                <a:tableStyleId>{69CF1AB2-1976-4502-BF36-3FF5EA218861}</a:tableStyleId>
              </a:tblPr>
              <a:tblGrid>
                <a:gridCol w="2160382">
                  <a:extLst>
                    <a:ext uri="{9D8B030D-6E8A-4147-A177-3AD203B41FA5}">
                      <a16:colId xmlns:a16="http://schemas.microsoft.com/office/drawing/2014/main" val="20000"/>
                    </a:ext>
                  </a:extLst>
                </a:gridCol>
                <a:gridCol w="2601945">
                  <a:extLst>
                    <a:ext uri="{9D8B030D-6E8A-4147-A177-3AD203B41FA5}">
                      <a16:colId xmlns:a16="http://schemas.microsoft.com/office/drawing/2014/main" val="20001"/>
                    </a:ext>
                  </a:extLst>
                </a:gridCol>
                <a:gridCol w="2412381">
                  <a:extLst>
                    <a:ext uri="{9D8B030D-6E8A-4147-A177-3AD203B41FA5}">
                      <a16:colId xmlns:a16="http://schemas.microsoft.com/office/drawing/2014/main" val="20002"/>
                    </a:ext>
                  </a:extLst>
                </a:gridCol>
              </a:tblGrid>
              <a:tr h="324552">
                <a:tc>
                  <a:txBody>
                    <a:bodyPr/>
                    <a:lstStyle/>
                    <a:p>
                      <a:pPr>
                        <a:lnSpc>
                          <a:spcPct val="107000"/>
                        </a:lnSpc>
                        <a:spcBef>
                          <a:spcPts val="600"/>
                        </a:spcBef>
                        <a:spcAft>
                          <a:spcPts val="600"/>
                        </a:spcAft>
                      </a:pPr>
                      <a:r>
                        <a:rPr lang="en-US" sz="1200" dirty="0" err="1">
                          <a:effectLst/>
                          <a:latin typeface="+mn-lt"/>
                          <a:cs typeface="Times New Roman" panose="02020603050405020304" pitchFamily="18" charset="0"/>
                        </a:rPr>
                        <a:t>Nguyễn</a:t>
                      </a:r>
                      <a:r>
                        <a:rPr lang="en-US" sz="1200" dirty="0">
                          <a:effectLst/>
                          <a:latin typeface="+mn-lt"/>
                          <a:cs typeface="Times New Roman" panose="02020603050405020304" pitchFamily="18" charset="0"/>
                        </a:rPr>
                        <a:t> Minh </a:t>
                      </a:r>
                      <a:r>
                        <a:rPr lang="en-US" sz="1200" dirty="0" err="1">
                          <a:effectLst/>
                          <a:latin typeface="+mn-lt"/>
                          <a:cs typeface="Times New Roman" panose="02020603050405020304" pitchFamily="18" charset="0"/>
                        </a:rPr>
                        <a:t>Hoàng</a:t>
                      </a:r>
                      <a:endParaRPr lang="en-US" sz="1200" dirty="0">
                        <a:effectLst/>
                        <a:latin typeface="+mn-lt"/>
                        <a:ea typeface="Calibri" panose="020F0502020204030204" pitchFamily="34" charset="0"/>
                        <a:cs typeface="Times New Roman" panose="02020603050405020304" pitchFamily="18" charset="0"/>
                      </a:endParaRPr>
                    </a:p>
                  </a:txBody>
                  <a:tcPr marL="61090" marR="6109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a:lnSpc>
                          <a:spcPct val="107000"/>
                        </a:lnSpc>
                        <a:spcBef>
                          <a:spcPts val="600"/>
                        </a:spcBef>
                        <a:spcAft>
                          <a:spcPts val="600"/>
                        </a:spcAft>
                      </a:pPr>
                      <a:r>
                        <a:rPr lang="en-US" sz="1200" b="0">
                          <a:effectLst/>
                          <a:latin typeface="+mn-lt"/>
                          <a:ea typeface="+mn-ea"/>
                          <a:cs typeface="Times New Roman" panose="02020603050405020304" pitchFamily="18" charset="0"/>
                        </a:rPr>
                        <a:t>Trưởng</a:t>
                      </a:r>
                      <a:r>
                        <a:rPr lang="en-US" sz="1200" b="0" baseline="0">
                          <a:effectLst/>
                          <a:latin typeface="+mn-lt"/>
                          <a:ea typeface="+mn-ea"/>
                          <a:cs typeface="Times New Roman" panose="02020603050405020304" pitchFamily="18" charset="0"/>
                        </a:rPr>
                        <a:t> </a:t>
                      </a:r>
                      <a:r>
                        <a:rPr lang="en-US" sz="1200" b="0" baseline="0" err="1">
                          <a:effectLst/>
                          <a:latin typeface="+mn-lt"/>
                          <a:ea typeface="+mn-ea"/>
                          <a:cs typeface="Times New Roman" panose="02020603050405020304" pitchFamily="18" charset="0"/>
                        </a:rPr>
                        <a:t>phòng</a:t>
                      </a:r>
                      <a:r>
                        <a:rPr lang="en-US" sz="1200" b="0" baseline="0">
                          <a:effectLst/>
                          <a:latin typeface="+mn-lt"/>
                          <a:ea typeface="+mn-ea"/>
                          <a:cs typeface="Times New Roman" panose="02020603050405020304" pitchFamily="18" charset="0"/>
                        </a:rPr>
                        <a:t> phân tích</a:t>
                      </a:r>
                      <a:endParaRPr lang="en-US" sz="1200" b="0">
                        <a:effectLst/>
                        <a:latin typeface="+mn-lt"/>
                        <a:ea typeface="Calibri" panose="020F0502020204030204" pitchFamily="34" charset="0"/>
                        <a:cs typeface="Times New Roman" panose="02020603050405020304" pitchFamily="18" charset="0"/>
                      </a:endParaRPr>
                    </a:p>
                  </a:txBody>
                  <a:tcPr marL="61090" marR="6109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a:lnSpc>
                          <a:spcPct val="107000"/>
                        </a:lnSpc>
                        <a:spcBef>
                          <a:spcPts val="600"/>
                        </a:spcBef>
                        <a:spcAft>
                          <a:spcPts val="600"/>
                        </a:spcAft>
                      </a:pPr>
                      <a:r>
                        <a:rPr lang="en-US" sz="1200" b="0">
                          <a:effectLst/>
                          <a:latin typeface="+mn-lt"/>
                          <a:cs typeface="Times New Roman" panose="02020603050405020304" pitchFamily="18" charset="0"/>
                        </a:rPr>
                        <a:t>hoang.nguyenminh@vfs.com.vn</a:t>
                      </a:r>
                      <a:endParaRPr lang="en-US" sz="1200" b="0">
                        <a:effectLst/>
                        <a:latin typeface="+mn-lt"/>
                        <a:ea typeface="Calibri" panose="020F0502020204030204" pitchFamily="34" charset="0"/>
                        <a:cs typeface="Times New Roman" panose="02020603050405020304" pitchFamily="18" charset="0"/>
                      </a:endParaRPr>
                    </a:p>
                  </a:txBody>
                  <a:tcPr marL="61090" marR="6109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324552">
                <a:tc>
                  <a:txBody>
                    <a:bodyPr/>
                    <a:lstStyle/>
                    <a:p>
                      <a:pPr>
                        <a:lnSpc>
                          <a:spcPct val="107000"/>
                        </a:lnSpc>
                        <a:spcBef>
                          <a:spcPts val="600"/>
                        </a:spcBef>
                        <a:spcAft>
                          <a:spcPts val="600"/>
                        </a:spcAft>
                      </a:pPr>
                      <a:r>
                        <a:rPr lang="en-US" sz="1200" dirty="0" err="1">
                          <a:effectLst/>
                          <a:latin typeface="+mn-lt"/>
                          <a:cs typeface="Times New Roman" panose="02020603050405020304" pitchFamily="18" charset="0"/>
                        </a:rPr>
                        <a:t>Nguyễn</a:t>
                      </a:r>
                      <a:r>
                        <a:rPr lang="en-US" sz="1200" dirty="0">
                          <a:effectLst/>
                          <a:latin typeface="+mn-lt"/>
                          <a:cs typeface="Times New Roman" panose="02020603050405020304" pitchFamily="18" charset="0"/>
                        </a:rPr>
                        <a:t> </a:t>
                      </a:r>
                      <a:r>
                        <a:rPr lang="en-US" sz="1200" dirty="0" err="1">
                          <a:effectLst/>
                          <a:latin typeface="+mn-lt"/>
                          <a:cs typeface="Times New Roman" panose="02020603050405020304" pitchFamily="18" charset="0"/>
                        </a:rPr>
                        <a:t>Hoàng</a:t>
                      </a:r>
                      <a:r>
                        <a:rPr lang="en-US" sz="1200" dirty="0">
                          <a:effectLst/>
                          <a:latin typeface="+mn-lt"/>
                          <a:cs typeface="Times New Roman" panose="02020603050405020304" pitchFamily="18" charset="0"/>
                        </a:rPr>
                        <a:t> Long</a:t>
                      </a:r>
                      <a:endParaRPr lang="en-US" sz="1200" dirty="0">
                        <a:effectLst/>
                        <a:latin typeface="+mn-lt"/>
                        <a:ea typeface="Calibri" panose="020F0502020204030204" pitchFamily="34" charset="0"/>
                        <a:cs typeface="Times New Roman" panose="02020603050405020304" pitchFamily="18" charset="0"/>
                      </a:endParaRPr>
                    </a:p>
                  </a:txBody>
                  <a:tcPr marL="61090" marR="6109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a:lnSpc>
                          <a:spcPct val="107000"/>
                        </a:lnSpc>
                        <a:spcBef>
                          <a:spcPts val="600"/>
                        </a:spcBef>
                        <a:spcAft>
                          <a:spcPts val="600"/>
                        </a:spcAft>
                      </a:pPr>
                      <a:r>
                        <a:rPr lang="en-US" sz="1200" dirty="0" err="1">
                          <a:effectLst/>
                          <a:latin typeface="+mn-lt"/>
                          <a:cs typeface="Times New Roman" panose="02020603050405020304" pitchFamily="18" charset="0"/>
                        </a:rPr>
                        <a:t>Chuyên</a:t>
                      </a:r>
                      <a:r>
                        <a:rPr lang="en-US" sz="1200" dirty="0">
                          <a:effectLst/>
                          <a:latin typeface="+mn-lt"/>
                          <a:cs typeface="Times New Roman" panose="02020603050405020304" pitchFamily="18" charset="0"/>
                        </a:rPr>
                        <a:t> </a:t>
                      </a:r>
                      <a:r>
                        <a:rPr lang="en-US" sz="1200" dirty="0" err="1">
                          <a:effectLst/>
                          <a:latin typeface="+mn-lt"/>
                          <a:cs typeface="Times New Roman" panose="02020603050405020304" pitchFamily="18" charset="0"/>
                        </a:rPr>
                        <a:t>viên</a:t>
                      </a:r>
                      <a:r>
                        <a:rPr lang="en-US" sz="1200" dirty="0">
                          <a:effectLst/>
                          <a:latin typeface="+mn-lt"/>
                          <a:cs typeface="Times New Roman" panose="02020603050405020304" pitchFamily="18" charset="0"/>
                        </a:rPr>
                        <a:t> </a:t>
                      </a:r>
                      <a:r>
                        <a:rPr lang="en-US" sz="1200" dirty="0" err="1">
                          <a:effectLst/>
                          <a:latin typeface="+mn-lt"/>
                          <a:cs typeface="Times New Roman" panose="02020603050405020304" pitchFamily="18" charset="0"/>
                        </a:rPr>
                        <a:t>phân</a:t>
                      </a:r>
                      <a:r>
                        <a:rPr lang="en-US" sz="1200" dirty="0">
                          <a:effectLst/>
                          <a:latin typeface="+mn-lt"/>
                          <a:cs typeface="Times New Roman" panose="02020603050405020304" pitchFamily="18" charset="0"/>
                        </a:rPr>
                        <a:t> </a:t>
                      </a:r>
                      <a:r>
                        <a:rPr lang="en-US" sz="1200" dirty="0" err="1">
                          <a:effectLst/>
                          <a:latin typeface="+mn-lt"/>
                          <a:cs typeface="Times New Roman" panose="02020603050405020304" pitchFamily="18" charset="0"/>
                        </a:rPr>
                        <a:t>tích</a:t>
                      </a:r>
                      <a:endParaRPr lang="en-US" sz="1200" dirty="0">
                        <a:effectLst/>
                        <a:latin typeface="+mn-lt"/>
                        <a:ea typeface="Calibri" panose="020F0502020204030204" pitchFamily="34" charset="0"/>
                        <a:cs typeface="Times New Roman" panose="02020603050405020304" pitchFamily="18" charset="0"/>
                      </a:endParaRPr>
                    </a:p>
                  </a:txBody>
                  <a:tcPr marL="61090" marR="6109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a:lnSpc>
                          <a:spcPct val="107000"/>
                        </a:lnSpc>
                        <a:spcBef>
                          <a:spcPts val="600"/>
                        </a:spcBef>
                        <a:spcAft>
                          <a:spcPts val="600"/>
                        </a:spcAft>
                      </a:pPr>
                      <a:r>
                        <a:rPr lang="en-US" sz="1200">
                          <a:effectLst/>
                          <a:latin typeface="+mn-lt"/>
                          <a:cs typeface="Times New Roman" panose="02020603050405020304" pitchFamily="18" charset="0"/>
                        </a:rPr>
                        <a:t>long.nguyen@vfs.com.vn</a:t>
                      </a:r>
                      <a:endParaRPr lang="en-US" sz="1200">
                        <a:effectLst/>
                        <a:latin typeface="+mn-lt"/>
                        <a:ea typeface="Calibri" panose="020F0502020204030204" pitchFamily="34" charset="0"/>
                        <a:cs typeface="Times New Roman" panose="02020603050405020304" pitchFamily="18" charset="0"/>
                      </a:endParaRPr>
                    </a:p>
                  </a:txBody>
                  <a:tcPr marL="61090" marR="6109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324552">
                <a:tc>
                  <a:txBody>
                    <a:bodyPr/>
                    <a:lstStyle/>
                    <a:p>
                      <a:pPr>
                        <a:lnSpc>
                          <a:spcPct val="107000"/>
                        </a:lnSpc>
                        <a:spcBef>
                          <a:spcPts val="600"/>
                        </a:spcBef>
                        <a:spcAft>
                          <a:spcPts val="600"/>
                        </a:spcAft>
                      </a:pPr>
                      <a:r>
                        <a:rPr lang="en-US" sz="1200" dirty="0" err="1">
                          <a:effectLst/>
                          <a:latin typeface="+mn-lt"/>
                          <a:cs typeface="Times New Roman" panose="02020603050405020304" pitchFamily="18" charset="0"/>
                        </a:rPr>
                        <a:t>Nguyễn</a:t>
                      </a:r>
                      <a:r>
                        <a:rPr lang="en-US" sz="1200" baseline="0" dirty="0">
                          <a:effectLst/>
                          <a:latin typeface="+mn-lt"/>
                          <a:cs typeface="Times New Roman" panose="02020603050405020304" pitchFamily="18" charset="0"/>
                        </a:rPr>
                        <a:t> </a:t>
                      </a:r>
                      <a:r>
                        <a:rPr lang="en-US" sz="1200" baseline="0" dirty="0" err="1">
                          <a:effectLst/>
                          <a:latin typeface="+mn-lt"/>
                          <a:cs typeface="Times New Roman" panose="02020603050405020304" pitchFamily="18" charset="0"/>
                        </a:rPr>
                        <a:t>Thị</a:t>
                      </a:r>
                      <a:r>
                        <a:rPr lang="en-US" sz="1200" baseline="0" dirty="0">
                          <a:effectLst/>
                          <a:latin typeface="+mn-lt"/>
                          <a:cs typeface="Times New Roman" panose="02020603050405020304" pitchFamily="18" charset="0"/>
                        </a:rPr>
                        <a:t> </a:t>
                      </a:r>
                      <a:r>
                        <a:rPr lang="en-US" sz="1200" baseline="0" dirty="0" err="1">
                          <a:effectLst/>
                          <a:latin typeface="+mn-lt"/>
                          <a:cs typeface="Times New Roman" panose="02020603050405020304" pitchFamily="18" charset="0"/>
                        </a:rPr>
                        <a:t>Huyền</a:t>
                      </a:r>
                      <a:endParaRPr lang="en-US" sz="1200" dirty="0">
                        <a:effectLst/>
                        <a:latin typeface="+mn-lt"/>
                        <a:ea typeface="Calibri" panose="020F0502020204030204" pitchFamily="34" charset="0"/>
                        <a:cs typeface="Times New Roman" panose="02020603050405020304" pitchFamily="18" charset="0"/>
                      </a:endParaRPr>
                    </a:p>
                  </a:txBody>
                  <a:tcPr marL="61090" marR="6109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a:lnSpc>
                          <a:spcPct val="107000"/>
                        </a:lnSpc>
                        <a:spcBef>
                          <a:spcPts val="600"/>
                        </a:spcBef>
                        <a:spcAft>
                          <a:spcPts val="600"/>
                        </a:spcAft>
                      </a:pPr>
                      <a:r>
                        <a:rPr lang="en-US" sz="1200" dirty="0" err="1">
                          <a:effectLst/>
                          <a:latin typeface="+mn-lt"/>
                          <a:cs typeface="Times New Roman" panose="02020603050405020304" pitchFamily="18" charset="0"/>
                        </a:rPr>
                        <a:t>Chuyên</a:t>
                      </a:r>
                      <a:r>
                        <a:rPr lang="en-US" sz="1200" dirty="0">
                          <a:effectLst/>
                          <a:latin typeface="+mn-lt"/>
                          <a:cs typeface="Times New Roman" panose="02020603050405020304" pitchFamily="18" charset="0"/>
                        </a:rPr>
                        <a:t> </a:t>
                      </a:r>
                      <a:r>
                        <a:rPr lang="en-US" sz="1200" dirty="0" err="1">
                          <a:effectLst/>
                          <a:latin typeface="+mn-lt"/>
                          <a:cs typeface="Times New Roman" panose="02020603050405020304" pitchFamily="18" charset="0"/>
                        </a:rPr>
                        <a:t>viên</a:t>
                      </a:r>
                      <a:r>
                        <a:rPr lang="en-US" sz="1200" dirty="0">
                          <a:effectLst/>
                          <a:latin typeface="+mn-lt"/>
                          <a:cs typeface="Times New Roman" panose="02020603050405020304" pitchFamily="18" charset="0"/>
                        </a:rPr>
                        <a:t> </a:t>
                      </a:r>
                      <a:r>
                        <a:rPr lang="en-US" sz="1200" dirty="0" err="1">
                          <a:effectLst/>
                          <a:latin typeface="+mn-lt"/>
                          <a:cs typeface="Times New Roman" panose="02020603050405020304" pitchFamily="18" charset="0"/>
                        </a:rPr>
                        <a:t>phân</a:t>
                      </a:r>
                      <a:r>
                        <a:rPr lang="en-US" sz="1200" dirty="0">
                          <a:effectLst/>
                          <a:latin typeface="+mn-lt"/>
                          <a:cs typeface="Times New Roman" panose="02020603050405020304" pitchFamily="18" charset="0"/>
                        </a:rPr>
                        <a:t> </a:t>
                      </a:r>
                      <a:r>
                        <a:rPr lang="en-US" sz="1200" dirty="0" err="1">
                          <a:effectLst/>
                          <a:latin typeface="+mn-lt"/>
                          <a:cs typeface="Times New Roman" panose="02020603050405020304" pitchFamily="18" charset="0"/>
                        </a:rPr>
                        <a:t>tích</a:t>
                      </a:r>
                      <a:endParaRPr lang="en-US" sz="1200" dirty="0">
                        <a:effectLst/>
                        <a:latin typeface="+mn-lt"/>
                        <a:ea typeface="Calibri" panose="020F0502020204030204" pitchFamily="34" charset="0"/>
                        <a:cs typeface="Times New Roman" panose="02020603050405020304" pitchFamily="18" charset="0"/>
                      </a:endParaRPr>
                    </a:p>
                  </a:txBody>
                  <a:tcPr marL="61090" marR="6109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a:lnSpc>
                          <a:spcPct val="107000"/>
                        </a:lnSpc>
                        <a:spcBef>
                          <a:spcPts val="600"/>
                        </a:spcBef>
                        <a:spcAft>
                          <a:spcPts val="600"/>
                        </a:spcAft>
                      </a:pPr>
                      <a:r>
                        <a:rPr lang="en-US" sz="1200">
                          <a:effectLst/>
                          <a:latin typeface="+mn-lt"/>
                          <a:cs typeface="Times New Roman" panose="02020603050405020304" pitchFamily="18" charset="0"/>
                        </a:rPr>
                        <a:t>huyen.nguyen@vfs.com.vn</a:t>
                      </a:r>
                      <a:endParaRPr lang="en-US" sz="1200">
                        <a:effectLst/>
                        <a:latin typeface="+mn-lt"/>
                        <a:ea typeface="Calibri" panose="020F0502020204030204" pitchFamily="34" charset="0"/>
                        <a:cs typeface="Times New Roman" panose="02020603050405020304" pitchFamily="18" charset="0"/>
                      </a:endParaRPr>
                    </a:p>
                  </a:txBody>
                  <a:tcPr marL="61090" marR="6109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324552">
                <a:tc>
                  <a:txBody>
                    <a:bodyPr/>
                    <a:lstStyle/>
                    <a:p>
                      <a:pPr>
                        <a:lnSpc>
                          <a:spcPct val="107000"/>
                        </a:lnSpc>
                        <a:spcBef>
                          <a:spcPts val="600"/>
                        </a:spcBef>
                        <a:spcAft>
                          <a:spcPts val="600"/>
                        </a:spcAft>
                      </a:pPr>
                      <a:r>
                        <a:rPr lang="en-US" sz="1200" dirty="0" err="1">
                          <a:effectLst/>
                          <a:latin typeface="+mn-lt"/>
                          <a:ea typeface="Calibri" panose="020F0502020204030204" pitchFamily="34" charset="0"/>
                          <a:cs typeface="Times New Roman" panose="02020603050405020304" pitchFamily="18" charset="0"/>
                        </a:rPr>
                        <a:t>Đặng</a:t>
                      </a:r>
                      <a:r>
                        <a:rPr lang="en-US" sz="1200" baseline="0" dirty="0">
                          <a:effectLst/>
                          <a:latin typeface="+mn-lt"/>
                          <a:ea typeface="Calibri" panose="020F0502020204030204" pitchFamily="34" charset="0"/>
                          <a:cs typeface="Times New Roman" panose="02020603050405020304" pitchFamily="18" charset="0"/>
                        </a:rPr>
                        <a:t> Thu </a:t>
                      </a:r>
                      <a:r>
                        <a:rPr lang="en-US" sz="1200" baseline="0" dirty="0" err="1">
                          <a:effectLst/>
                          <a:latin typeface="+mn-lt"/>
                          <a:ea typeface="Calibri" panose="020F0502020204030204" pitchFamily="34" charset="0"/>
                          <a:cs typeface="Times New Roman" panose="02020603050405020304" pitchFamily="18" charset="0"/>
                        </a:rPr>
                        <a:t>Hiền</a:t>
                      </a:r>
                      <a:endParaRPr lang="en-US" sz="1200" dirty="0">
                        <a:effectLst/>
                        <a:latin typeface="+mn-lt"/>
                        <a:ea typeface="Calibri" panose="020F0502020204030204" pitchFamily="34" charset="0"/>
                        <a:cs typeface="Times New Roman" panose="02020603050405020304" pitchFamily="18" charset="0"/>
                      </a:endParaRPr>
                    </a:p>
                  </a:txBody>
                  <a:tcPr marL="61090" marR="6109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marR="0" indent="0" algn="r" defTabSz="914400" rtl="0" eaLnBrk="1" fontAlgn="auto" latinLnBrk="0" hangingPunct="1">
                        <a:lnSpc>
                          <a:spcPct val="107000"/>
                        </a:lnSpc>
                        <a:spcBef>
                          <a:spcPts val="600"/>
                        </a:spcBef>
                        <a:spcAft>
                          <a:spcPts val="600"/>
                        </a:spcAft>
                        <a:buClrTx/>
                        <a:buSzTx/>
                        <a:buFontTx/>
                        <a:buNone/>
                        <a:tabLst/>
                        <a:defRPr/>
                      </a:pPr>
                      <a:r>
                        <a:rPr lang="en-US" sz="1200" dirty="0" err="1">
                          <a:effectLst/>
                          <a:latin typeface="+mn-lt"/>
                          <a:cs typeface="Times New Roman" panose="02020603050405020304" pitchFamily="18" charset="0"/>
                        </a:rPr>
                        <a:t>Chuyên</a:t>
                      </a:r>
                      <a:r>
                        <a:rPr lang="en-US" sz="1200" dirty="0">
                          <a:effectLst/>
                          <a:latin typeface="+mn-lt"/>
                          <a:cs typeface="Times New Roman" panose="02020603050405020304" pitchFamily="18" charset="0"/>
                        </a:rPr>
                        <a:t> </a:t>
                      </a:r>
                      <a:r>
                        <a:rPr lang="en-US" sz="1200" dirty="0" err="1">
                          <a:effectLst/>
                          <a:latin typeface="+mn-lt"/>
                          <a:cs typeface="Times New Roman" panose="02020603050405020304" pitchFamily="18" charset="0"/>
                        </a:rPr>
                        <a:t>viên</a:t>
                      </a:r>
                      <a:r>
                        <a:rPr lang="en-US" sz="1200" dirty="0">
                          <a:effectLst/>
                          <a:latin typeface="+mn-lt"/>
                          <a:cs typeface="Times New Roman" panose="02020603050405020304" pitchFamily="18" charset="0"/>
                        </a:rPr>
                        <a:t> </a:t>
                      </a:r>
                      <a:r>
                        <a:rPr lang="en-US" sz="1200" dirty="0" err="1">
                          <a:effectLst/>
                          <a:latin typeface="+mn-lt"/>
                          <a:cs typeface="Times New Roman" panose="02020603050405020304" pitchFamily="18" charset="0"/>
                        </a:rPr>
                        <a:t>phân</a:t>
                      </a:r>
                      <a:r>
                        <a:rPr lang="en-US" sz="1200" dirty="0">
                          <a:effectLst/>
                          <a:latin typeface="+mn-lt"/>
                          <a:cs typeface="Times New Roman" panose="02020603050405020304" pitchFamily="18" charset="0"/>
                        </a:rPr>
                        <a:t> </a:t>
                      </a:r>
                      <a:r>
                        <a:rPr lang="en-US" sz="1200" dirty="0" err="1">
                          <a:effectLst/>
                          <a:latin typeface="+mn-lt"/>
                          <a:cs typeface="Times New Roman" panose="02020603050405020304" pitchFamily="18" charset="0"/>
                        </a:rPr>
                        <a:t>tích</a:t>
                      </a:r>
                      <a:endParaRPr lang="en-US" sz="1200" dirty="0">
                        <a:effectLst/>
                        <a:latin typeface="+mn-lt"/>
                        <a:ea typeface="Calibri" panose="020F0502020204030204" pitchFamily="34" charset="0"/>
                        <a:cs typeface="Times New Roman" panose="02020603050405020304" pitchFamily="18" charset="0"/>
                      </a:endParaRPr>
                    </a:p>
                  </a:txBody>
                  <a:tcPr marL="61090" marR="6109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a:lnSpc>
                          <a:spcPct val="107000"/>
                        </a:lnSpc>
                        <a:spcBef>
                          <a:spcPts val="600"/>
                        </a:spcBef>
                        <a:spcAft>
                          <a:spcPts val="600"/>
                        </a:spcAft>
                      </a:pPr>
                      <a:r>
                        <a:rPr lang="en-US" sz="1200" dirty="0">
                          <a:effectLst/>
                          <a:latin typeface="+mn-lt"/>
                          <a:ea typeface="Calibri" panose="020F0502020204030204" pitchFamily="34" charset="0"/>
                          <a:cs typeface="Times New Roman" panose="02020603050405020304" pitchFamily="18" charset="0"/>
                        </a:rPr>
                        <a:t>hien.dang@vfs.com.vn</a:t>
                      </a:r>
                    </a:p>
                  </a:txBody>
                  <a:tcPr marL="61090" marR="6109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324552">
                <a:tc>
                  <a:txBody>
                    <a:bodyPr/>
                    <a:lstStyle/>
                    <a:p>
                      <a:pPr>
                        <a:lnSpc>
                          <a:spcPct val="107000"/>
                        </a:lnSpc>
                        <a:spcBef>
                          <a:spcPts val="600"/>
                        </a:spcBef>
                        <a:spcAft>
                          <a:spcPts val="600"/>
                        </a:spcAft>
                      </a:pPr>
                      <a:r>
                        <a:rPr lang="en-US" sz="1200" dirty="0" err="1">
                          <a:effectLst/>
                          <a:latin typeface="+mn-lt"/>
                          <a:ea typeface="Calibri" panose="020F0502020204030204" pitchFamily="34" charset="0"/>
                          <a:cs typeface="Times New Roman" panose="02020603050405020304" pitchFamily="18" charset="0"/>
                        </a:rPr>
                        <a:t>Nguyễn</a:t>
                      </a:r>
                      <a:r>
                        <a:rPr lang="en-US" sz="1200" dirty="0">
                          <a:effectLst/>
                          <a:latin typeface="+mn-lt"/>
                          <a:ea typeface="Calibri" panose="020F0502020204030204" pitchFamily="34" charset="0"/>
                          <a:cs typeface="Times New Roman" panose="02020603050405020304" pitchFamily="18" charset="0"/>
                        </a:rPr>
                        <a:t> Anh </a:t>
                      </a:r>
                      <a:r>
                        <a:rPr lang="en-US" sz="1200" dirty="0" err="1">
                          <a:effectLst/>
                          <a:latin typeface="+mn-lt"/>
                          <a:ea typeface="Calibri" panose="020F0502020204030204" pitchFamily="34" charset="0"/>
                          <a:cs typeface="Times New Roman" panose="02020603050405020304" pitchFamily="18" charset="0"/>
                        </a:rPr>
                        <a:t>Quân</a:t>
                      </a:r>
                      <a:endParaRPr lang="en-US" sz="1200" dirty="0">
                        <a:effectLst/>
                        <a:latin typeface="+mn-lt"/>
                        <a:ea typeface="Calibri" panose="020F0502020204030204" pitchFamily="34" charset="0"/>
                        <a:cs typeface="Times New Roman" panose="02020603050405020304" pitchFamily="18" charset="0"/>
                      </a:endParaRPr>
                    </a:p>
                  </a:txBody>
                  <a:tcPr marL="61090" marR="6109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marR="0" lvl="0" indent="0" algn="r" defTabSz="914400" rtl="0" eaLnBrk="1" fontAlgn="auto" latinLnBrk="0" hangingPunct="1">
                        <a:lnSpc>
                          <a:spcPct val="107000"/>
                        </a:lnSpc>
                        <a:spcBef>
                          <a:spcPts val="600"/>
                        </a:spcBef>
                        <a:spcAft>
                          <a:spcPts val="600"/>
                        </a:spcAft>
                        <a:buClrTx/>
                        <a:buSzTx/>
                        <a:buFontTx/>
                        <a:buNone/>
                        <a:tabLst/>
                        <a:defRPr/>
                      </a:pPr>
                      <a:r>
                        <a:rPr lang="en-US" sz="1200" dirty="0" err="1">
                          <a:effectLst/>
                          <a:latin typeface="+mn-lt"/>
                          <a:cs typeface="Times New Roman" panose="02020603050405020304" pitchFamily="18" charset="0"/>
                        </a:rPr>
                        <a:t>Chuyên</a:t>
                      </a:r>
                      <a:r>
                        <a:rPr lang="en-US" sz="1200" dirty="0">
                          <a:effectLst/>
                          <a:latin typeface="+mn-lt"/>
                          <a:cs typeface="Times New Roman" panose="02020603050405020304" pitchFamily="18" charset="0"/>
                        </a:rPr>
                        <a:t> </a:t>
                      </a:r>
                      <a:r>
                        <a:rPr lang="en-US" sz="1200" dirty="0" err="1">
                          <a:effectLst/>
                          <a:latin typeface="+mn-lt"/>
                          <a:cs typeface="Times New Roman" panose="02020603050405020304" pitchFamily="18" charset="0"/>
                        </a:rPr>
                        <a:t>viên</a:t>
                      </a:r>
                      <a:r>
                        <a:rPr lang="en-US" sz="1200" dirty="0">
                          <a:effectLst/>
                          <a:latin typeface="+mn-lt"/>
                          <a:cs typeface="Times New Roman" panose="02020603050405020304" pitchFamily="18" charset="0"/>
                        </a:rPr>
                        <a:t> </a:t>
                      </a:r>
                      <a:r>
                        <a:rPr lang="en-US" sz="1200" dirty="0" err="1">
                          <a:effectLst/>
                          <a:latin typeface="+mn-lt"/>
                          <a:cs typeface="Times New Roman" panose="02020603050405020304" pitchFamily="18" charset="0"/>
                        </a:rPr>
                        <a:t>phân</a:t>
                      </a:r>
                      <a:r>
                        <a:rPr lang="en-US" sz="1200" dirty="0">
                          <a:effectLst/>
                          <a:latin typeface="+mn-lt"/>
                          <a:cs typeface="Times New Roman" panose="02020603050405020304" pitchFamily="18" charset="0"/>
                        </a:rPr>
                        <a:t> </a:t>
                      </a:r>
                      <a:r>
                        <a:rPr lang="en-US" sz="1200" dirty="0" err="1">
                          <a:effectLst/>
                          <a:latin typeface="+mn-lt"/>
                          <a:cs typeface="Times New Roman" panose="02020603050405020304" pitchFamily="18" charset="0"/>
                        </a:rPr>
                        <a:t>tích</a:t>
                      </a:r>
                      <a:endParaRPr lang="en-US" sz="1200" dirty="0">
                        <a:effectLst/>
                        <a:latin typeface="+mn-lt"/>
                        <a:ea typeface="Calibri" panose="020F0502020204030204" pitchFamily="34" charset="0"/>
                        <a:cs typeface="Times New Roman" panose="02020603050405020304" pitchFamily="18" charset="0"/>
                      </a:endParaRPr>
                    </a:p>
                  </a:txBody>
                  <a:tcPr marL="61090" marR="6109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a:lnSpc>
                          <a:spcPct val="107000"/>
                        </a:lnSpc>
                        <a:spcBef>
                          <a:spcPts val="600"/>
                        </a:spcBef>
                        <a:spcAft>
                          <a:spcPts val="600"/>
                        </a:spcAft>
                      </a:pPr>
                      <a:r>
                        <a:rPr lang="en-US" sz="1200" dirty="0">
                          <a:effectLst/>
                          <a:latin typeface="+mn-lt"/>
                          <a:ea typeface="Calibri" panose="020F0502020204030204" pitchFamily="34" charset="0"/>
                          <a:cs typeface="Times New Roman" panose="02020603050405020304" pitchFamily="18" charset="0"/>
                        </a:rPr>
                        <a:t>quan.nguyen@vfs.com.vn</a:t>
                      </a:r>
                    </a:p>
                  </a:txBody>
                  <a:tcPr marL="61090" marR="6109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328993586"/>
                  </a:ext>
                </a:extLst>
              </a:tr>
              <a:tr h="324552">
                <a:tc>
                  <a:txBody>
                    <a:bodyPr/>
                    <a:lstStyle/>
                    <a:p>
                      <a:pPr>
                        <a:lnSpc>
                          <a:spcPct val="107000"/>
                        </a:lnSpc>
                        <a:spcBef>
                          <a:spcPts val="600"/>
                        </a:spcBef>
                        <a:spcAft>
                          <a:spcPts val="600"/>
                        </a:spcAft>
                      </a:pPr>
                      <a:r>
                        <a:rPr lang="en-US" sz="1200" dirty="0" err="1">
                          <a:effectLst/>
                          <a:latin typeface="+mn-lt"/>
                          <a:ea typeface="Calibri" panose="020F0502020204030204" pitchFamily="34" charset="0"/>
                          <a:cs typeface="Times New Roman" panose="02020603050405020304" pitchFamily="18" charset="0"/>
                        </a:rPr>
                        <a:t>Nguyễn</a:t>
                      </a:r>
                      <a:r>
                        <a:rPr lang="en-US" sz="1200" dirty="0">
                          <a:effectLst/>
                          <a:latin typeface="+mn-lt"/>
                          <a:ea typeface="Calibri" panose="020F0502020204030204" pitchFamily="34" charset="0"/>
                          <a:cs typeface="Times New Roman" panose="02020603050405020304" pitchFamily="18" charset="0"/>
                        </a:rPr>
                        <a:t> </a:t>
                      </a:r>
                      <a:r>
                        <a:rPr lang="en-US" sz="1200" dirty="0" err="1">
                          <a:effectLst/>
                          <a:latin typeface="+mn-lt"/>
                          <a:ea typeface="Calibri" panose="020F0502020204030204" pitchFamily="34" charset="0"/>
                          <a:cs typeface="Times New Roman" panose="02020603050405020304" pitchFamily="18" charset="0"/>
                        </a:rPr>
                        <a:t>Thị</a:t>
                      </a:r>
                      <a:r>
                        <a:rPr lang="en-US" sz="1200" dirty="0">
                          <a:effectLst/>
                          <a:latin typeface="+mn-lt"/>
                          <a:ea typeface="Calibri" panose="020F0502020204030204" pitchFamily="34" charset="0"/>
                          <a:cs typeface="Times New Roman" panose="02020603050405020304" pitchFamily="18" charset="0"/>
                        </a:rPr>
                        <a:t> Mai </a:t>
                      </a:r>
                    </a:p>
                  </a:txBody>
                  <a:tcPr marL="61090" marR="6109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marR="0" lvl="0" indent="0" algn="r" defTabSz="914400" rtl="0" eaLnBrk="1" fontAlgn="auto" latinLnBrk="0" hangingPunct="1">
                        <a:lnSpc>
                          <a:spcPct val="107000"/>
                        </a:lnSpc>
                        <a:spcBef>
                          <a:spcPts val="600"/>
                        </a:spcBef>
                        <a:spcAft>
                          <a:spcPts val="600"/>
                        </a:spcAft>
                        <a:buClrTx/>
                        <a:buSzTx/>
                        <a:buFontTx/>
                        <a:buNone/>
                        <a:tabLst/>
                        <a:defRPr/>
                      </a:pPr>
                      <a:r>
                        <a:rPr lang="en-US" sz="1200" dirty="0" err="1">
                          <a:effectLst/>
                          <a:latin typeface="+mn-lt"/>
                          <a:ea typeface="Calibri" panose="020F0502020204030204" pitchFamily="34" charset="0"/>
                          <a:cs typeface="Times New Roman" panose="02020603050405020304" pitchFamily="18" charset="0"/>
                        </a:rPr>
                        <a:t>Chuyên</a:t>
                      </a:r>
                      <a:r>
                        <a:rPr lang="en-US" sz="1200" dirty="0">
                          <a:effectLst/>
                          <a:latin typeface="+mn-lt"/>
                          <a:ea typeface="Calibri" panose="020F0502020204030204" pitchFamily="34" charset="0"/>
                          <a:cs typeface="Times New Roman" panose="02020603050405020304" pitchFamily="18" charset="0"/>
                        </a:rPr>
                        <a:t> </a:t>
                      </a:r>
                      <a:r>
                        <a:rPr lang="en-US" sz="1200" dirty="0" err="1">
                          <a:effectLst/>
                          <a:latin typeface="+mn-lt"/>
                          <a:ea typeface="Calibri" panose="020F0502020204030204" pitchFamily="34" charset="0"/>
                          <a:cs typeface="Times New Roman" panose="02020603050405020304" pitchFamily="18" charset="0"/>
                        </a:rPr>
                        <a:t>viên</a:t>
                      </a:r>
                      <a:r>
                        <a:rPr lang="en-US" sz="1200" dirty="0">
                          <a:effectLst/>
                          <a:latin typeface="+mn-lt"/>
                          <a:ea typeface="Calibri" panose="020F0502020204030204" pitchFamily="34" charset="0"/>
                          <a:cs typeface="Times New Roman" panose="02020603050405020304" pitchFamily="18" charset="0"/>
                        </a:rPr>
                        <a:t> </a:t>
                      </a:r>
                      <a:r>
                        <a:rPr lang="en-US" sz="1200" dirty="0" err="1">
                          <a:effectLst/>
                          <a:latin typeface="+mn-lt"/>
                          <a:ea typeface="Calibri" panose="020F0502020204030204" pitchFamily="34" charset="0"/>
                          <a:cs typeface="Times New Roman" panose="02020603050405020304" pitchFamily="18" charset="0"/>
                        </a:rPr>
                        <a:t>phân</a:t>
                      </a:r>
                      <a:r>
                        <a:rPr lang="en-US" sz="1200" dirty="0">
                          <a:effectLst/>
                          <a:latin typeface="+mn-lt"/>
                          <a:ea typeface="Calibri" panose="020F0502020204030204" pitchFamily="34" charset="0"/>
                          <a:cs typeface="Times New Roman" panose="02020603050405020304" pitchFamily="18" charset="0"/>
                        </a:rPr>
                        <a:t> </a:t>
                      </a:r>
                      <a:r>
                        <a:rPr lang="en-US" sz="1200" dirty="0" err="1">
                          <a:effectLst/>
                          <a:latin typeface="+mn-lt"/>
                          <a:ea typeface="Calibri" panose="020F0502020204030204" pitchFamily="34" charset="0"/>
                          <a:cs typeface="Times New Roman" panose="02020603050405020304" pitchFamily="18" charset="0"/>
                        </a:rPr>
                        <a:t>tích</a:t>
                      </a:r>
                      <a:endParaRPr lang="en-US" sz="1200" dirty="0">
                        <a:effectLst/>
                        <a:latin typeface="+mn-lt"/>
                        <a:ea typeface="Calibri" panose="020F0502020204030204" pitchFamily="34" charset="0"/>
                        <a:cs typeface="Times New Roman" panose="02020603050405020304" pitchFamily="18" charset="0"/>
                      </a:endParaRPr>
                    </a:p>
                  </a:txBody>
                  <a:tcPr marL="61090" marR="6109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a:lnSpc>
                          <a:spcPct val="107000"/>
                        </a:lnSpc>
                        <a:spcBef>
                          <a:spcPts val="600"/>
                        </a:spcBef>
                        <a:spcAft>
                          <a:spcPts val="600"/>
                        </a:spcAft>
                      </a:pPr>
                      <a:r>
                        <a:rPr lang="en-US" sz="1200" dirty="0">
                          <a:effectLst/>
                          <a:latin typeface="+mn-lt"/>
                          <a:ea typeface="Calibri" panose="020F0502020204030204" pitchFamily="34" charset="0"/>
                          <a:cs typeface="Times New Roman" panose="02020603050405020304" pitchFamily="18" charset="0"/>
                        </a:rPr>
                        <a:t>mai.nguyen@vfs.com.vn</a:t>
                      </a:r>
                    </a:p>
                  </a:txBody>
                  <a:tcPr marL="61090" marR="6109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896020024"/>
                  </a:ext>
                </a:extLst>
              </a:tr>
            </a:tbl>
          </a:graphicData>
        </a:graphic>
      </p:graphicFrame>
      <p:sp>
        <p:nvSpPr>
          <p:cNvPr id="11" name="TextBox 10">
            <a:extLst>
              <a:ext uri="{FF2B5EF4-FFF2-40B4-BE49-F238E27FC236}">
                <a16:creationId xmlns:a16="http://schemas.microsoft.com/office/drawing/2014/main" id="{2472EF80-83F3-5DB0-18DA-B3D1CFC6E6EA}"/>
              </a:ext>
            </a:extLst>
          </p:cNvPr>
          <p:cNvSpPr txBox="1"/>
          <p:nvPr/>
        </p:nvSpPr>
        <p:spPr>
          <a:xfrm>
            <a:off x="387907" y="5546950"/>
            <a:ext cx="11113531" cy="1076641"/>
          </a:xfrm>
          <a:prstGeom prst="rect">
            <a:avLst/>
          </a:prstGeom>
          <a:noFill/>
        </p:spPr>
        <p:txBody>
          <a:bodyPr wrap="square" rtlCol="0">
            <a:spAutoFit/>
          </a:bodyPr>
          <a:lstStyle/>
          <a:p>
            <a:pPr algn="just">
              <a:lnSpc>
                <a:spcPct val="150000"/>
              </a:lnSpc>
            </a:pPr>
            <a:r>
              <a:rPr lang="vi-VN" sz="1100" b="1" i="1" dirty="0"/>
              <a:t>Tuyên bố miễn trách nhiệm</a:t>
            </a:r>
            <a:r>
              <a:rPr lang="vi-VN" sz="1100" b="1" dirty="0"/>
              <a:t>: </a:t>
            </a:r>
            <a:r>
              <a:rPr lang="vi-VN" sz="1100" i="1" dirty="0"/>
              <a:t>Bản quyền thuộc về Công ty CP Chứng khoán Nhất Việt (VFS). Những thông tin sử dụng trong báo cáo được thu thập từ những nguồn đáng tin cậy và VFS không chịu trách nhiệm về tính chính xác của chúng. Quan điểm thể hiện trong báo cáo này là của (các) tác giả và không nhất thiết liên hệ với quan điểm chính thức của VFS. Không một thông tin cũng như ý kiến nào được viết ra nhằm mục đích quảng cáo hay khuyến nghị mua/bán bất kỳ chứng khoán nào. Báo cáo này không được phép sao chép, tái bản bởi bất kỳ cá nhân hoặc tổ chức nào khi chưa được phép của VFS. </a:t>
            </a:r>
            <a:endParaRPr lang="en-US" sz="1100" i="1" dirty="0"/>
          </a:p>
        </p:txBody>
      </p:sp>
      <p:cxnSp>
        <p:nvCxnSpPr>
          <p:cNvPr id="12" name="Straight Connector 11">
            <a:extLst>
              <a:ext uri="{FF2B5EF4-FFF2-40B4-BE49-F238E27FC236}">
                <a16:creationId xmlns:a16="http://schemas.microsoft.com/office/drawing/2014/main" id="{2D56919D-DA36-239C-CAF9-24B019B1F88F}"/>
              </a:ext>
            </a:extLst>
          </p:cNvPr>
          <p:cNvCxnSpPr>
            <a:cxnSpLocks/>
          </p:cNvCxnSpPr>
          <p:nvPr/>
        </p:nvCxnSpPr>
        <p:spPr>
          <a:xfrm>
            <a:off x="448634" y="5546950"/>
            <a:ext cx="11068136" cy="0"/>
          </a:xfrm>
          <a:prstGeom prst="line">
            <a:avLst/>
          </a:prstGeom>
        </p:spPr>
        <p:style>
          <a:lnRef idx="1">
            <a:schemeClr val="accent1"/>
          </a:lnRef>
          <a:fillRef idx="0">
            <a:schemeClr val="accent1"/>
          </a:fillRef>
          <a:effectRef idx="0">
            <a:schemeClr val="accent1"/>
          </a:effectRef>
          <a:fontRef idx="minor">
            <a:schemeClr val="tx1"/>
          </a:fontRef>
        </p:style>
      </p:cxnSp>
      <p:sp>
        <p:nvSpPr>
          <p:cNvPr id="14" name="Date Placeholder 2">
            <a:extLst>
              <a:ext uri="{FF2B5EF4-FFF2-40B4-BE49-F238E27FC236}">
                <a16:creationId xmlns:a16="http://schemas.microsoft.com/office/drawing/2014/main" id="{9A9CDAE8-6469-4702-AE74-6AA589FA5772}"/>
              </a:ext>
            </a:extLst>
          </p:cNvPr>
          <p:cNvSpPr txBox="1">
            <a:spLocks/>
          </p:cNvSpPr>
          <p:nvPr/>
        </p:nvSpPr>
        <p:spPr>
          <a:xfrm rot="5400000">
            <a:off x="-2154988" y="2880277"/>
            <a:ext cx="4567149" cy="257176"/>
          </a:xfrm>
          <a:prstGeom prst="rect">
            <a:avLst/>
          </a:prstGeom>
          <a:solidFill>
            <a:srgbClr val="002060"/>
          </a:solidFill>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solidFill>
                  <a:schemeClr val="bg1"/>
                </a:solidFill>
              </a:rPr>
              <a:t>VFS - 2023</a:t>
            </a:r>
          </a:p>
        </p:txBody>
      </p:sp>
      <p:sp>
        <p:nvSpPr>
          <p:cNvPr id="15" name="Slide Number Placeholder 2">
            <a:extLst>
              <a:ext uri="{FF2B5EF4-FFF2-40B4-BE49-F238E27FC236}">
                <a16:creationId xmlns:a16="http://schemas.microsoft.com/office/drawing/2014/main" id="{10C18A77-56AC-4F06-A7AF-63E4481479DC}"/>
              </a:ext>
            </a:extLst>
          </p:cNvPr>
          <p:cNvSpPr txBox="1">
            <a:spLocks/>
          </p:cNvSpPr>
          <p:nvPr/>
        </p:nvSpPr>
        <p:spPr>
          <a:xfrm rot="5400000">
            <a:off x="-654196" y="5946629"/>
            <a:ext cx="1565564" cy="257177"/>
          </a:xfrm>
          <a:prstGeom prst="rect">
            <a:avLst/>
          </a:prstGeom>
          <a:solidFill>
            <a:srgbClr val="FF6600"/>
          </a:solidFill>
        </p:spPr>
        <p:txBody>
          <a:bodyPr vert="horz" lIns="91440" tIns="45720" rIns="91440" bIns="45720" rtlCol="0" anchor="ctr"/>
          <a:lstStyle>
            <a:defPPr>
              <a:defRPr lang="en-US"/>
            </a:defPPr>
            <a:lvl1pPr marL="0" algn="ctr"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123F8D2-779B-4EB1-B0A6-9BBE1CF578C9}" type="slidenum">
              <a:rPr lang="en-US" smtClean="0"/>
              <a:pPr/>
              <a:t>11</a:t>
            </a:fld>
            <a:endParaRPr lang="en-US"/>
          </a:p>
        </p:txBody>
      </p:sp>
    </p:spTree>
    <p:extLst>
      <p:ext uri="{BB962C8B-B14F-4D97-AF65-F5344CB8AC3E}">
        <p14:creationId xmlns:p14="http://schemas.microsoft.com/office/powerpoint/2010/main" val="1420216943"/>
      </p:ext>
    </p:extLst>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9988AAA7-449B-4719-9DB5-56226CD25925}"/>
              </a:ext>
            </a:extLst>
          </p:cNvPr>
          <p:cNvSpPr>
            <a:spLocks noGrp="1"/>
          </p:cNvSpPr>
          <p:nvPr>
            <p:ph type="dt" sz="half" idx="23"/>
          </p:nvPr>
        </p:nvSpPr>
        <p:spPr>
          <a:xfrm rot="5400000">
            <a:off x="-2154988" y="2880277"/>
            <a:ext cx="4567149" cy="257176"/>
          </a:xfrm>
        </p:spPr>
        <p:txBody>
          <a:bodyPr/>
          <a:lstStyle/>
          <a:p>
            <a:fld id="{F98F1741-0056-4257-85FA-9720169EBEF0}" type="datetime1">
              <a:rPr lang="vi-VN" smtClean="0"/>
              <a:t>24/04/2024</a:t>
            </a:fld>
            <a:endParaRPr lang="en-US"/>
          </a:p>
        </p:txBody>
      </p:sp>
      <p:sp>
        <p:nvSpPr>
          <p:cNvPr id="6" name="Slide Number Placeholder 5">
            <a:extLst>
              <a:ext uri="{FF2B5EF4-FFF2-40B4-BE49-F238E27FC236}">
                <a16:creationId xmlns:a16="http://schemas.microsoft.com/office/drawing/2014/main" id="{AE723E11-5300-466E-BB45-A8D08C0021BF}"/>
              </a:ext>
            </a:extLst>
          </p:cNvPr>
          <p:cNvSpPr>
            <a:spLocks noGrp="1"/>
          </p:cNvSpPr>
          <p:nvPr>
            <p:ph type="sldNum" sz="quarter" idx="25"/>
          </p:nvPr>
        </p:nvSpPr>
        <p:spPr>
          <a:xfrm rot="5400000">
            <a:off x="-654196" y="5946629"/>
            <a:ext cx="1565564" cy="257177"/>
          </a:xfrm>
        </p:spPr>
        <p:txBody>
          <a:bodyPr/>
          <a:lstStyle/>
          <a:p>
            <a:pPr algn="ctr"/>
            <a:fld id="{2DDFA90D-AFF2-4ADA-9F98-670F3E4E604F}" type="slidenum">
              <a:rPr lang="en-US" sz="1200" smtClean="0">
                <a:solidFill>
                  <a:schemeClr val="bg1"/>
                </a:solidFill>
              </a:rPr>
              <a:pPr algn="ctr"/>
              <a:t>2</a:t>
            </a:fld>
            <a:endParaRPr lang="en-US" sz="1200">
              <a:solidFill>
                <a:schemeClr val="bg1"/>
              </a:solidFill>
            </a:endParaRPr>
          </a:p>
        </p:txBody>
      </p:sp>
      <p:sp>
        <p:nvSpPr>
          <p:cNvPr id="7" name="Text Placeholder 6">
            <a:extLst>
              <a:ext uri="{FF2B5EF4-FFF2-40B4-BE49-F238E27FC236}">
                <a16:creationId xmlns:a16="http://schemas.microsoft.com/office/drawing/2014/main" id="{C33A359B-E230-4C5B-A368-6FD2BE851027}"/>
              </a:ext>
            </a:extLst>
          </p:cNvPr>
          <p:cNvSpPr>
            <a:spLocks noGrp="1"/>
          </p:cNvSpPr>
          <p:nvPr>
            <p:ph type="body" sz="quarter" idx="15"/>
          </p:nvPr>
        </p:nvSpPr>
        <p:spPr/>
        <p:txBody>
          <a:bodyPr/>
          <a:lstStyle/>
          <a:p>
            <a:endParaRPr lang="en-US"/>
          </a:p>
        </p:txBody>
      </p:sp>
      <p:sp>
        <p:nvSpPr>
          <p:cNvPr id="9" name="Text Placeholder 8">
            <a:extLst>
              <a:ext uri="{FF2B5EF4-FFF2-40B4-BE49-F238E27FC236}">
                <a16:creationId xmlns:a16="http://schemas.microsoft.com/office/drawing/2014/main" id="{3DA726C2-DCCB-462E-8E8D-2A5A74DF5940}"/>
              </a:ext>
            </a:extLst>
          </p:cNvPr>
          <p:cNvSpPr>
            <a:spLocks noGrp="1"/>
          </p:cNvSpPr>
          <p:nvPr>
            <p:ph type="body" sz="quarter" idx="22"/>
          </p:nvPr>
        </p:nvSpPr>
        <p:spPr/>
        <p:txBody>
          <a:bodyPr/>
          <a:lstStyle/>
          <a:p>
            <a:r>
              <a:rPr lang="en-US"/>
              <a:t>I. TỔNG QUAN DOANH NGHIỆP</a:t>
            </a:r>
            <a:endParaRPr lang="en-US" dirty="0"/>
          </a:p>
        </p:txBody>
      </p:sp>
      <p:sp>
        <p:nvSpPr>
          <p:cNvPr id="18" name="Text Placeholder 8">
            <a:extLst>
              <a:ext uri="{FF2B5EF4-FFF2-40B4-BE49-F238E27FC236}">
                <a16:creationId xmlns:a16="http://schemas.microsoft.com/office/drawing/2014/main" id="{DE8D35F2-5528-314A-ADDE-236E988BB1FA}"/>
              </a:ext>
            </a:extLst>
          </p:cNvPr>
          <p:cNvSpPr>
            <a:spLocks noGrp="1"/>
          </p:cNvSpPr>
          <p:nvPr>
            <p:ph type="body" sz="quarter" idx="16"/>
          </p:nvPr>
        </p:nvSpPr>
        <p:spPr>
          <a:xfrm>
            <a:off x="257175" y="830263"/>
            <a:ext cx="4814887" cy="261937"/>
          </a:xfrm>
        </p:spPr>
        <p:txBody>
          <a:bodyPr/>
          <a:lstStyle/>
          <a:p>
            <a:r>
              <a:rPr lang="en-US" dirty="0"/>
              <a:t>GIỚI THIỆU TỔNG QUAN</a:t>
            </a:r>
          </a:p>
        </p:txBody>
      </p:sp>
      <p:graphicFrame>
        <p:nvGraphicFramePr>
          <p:cNvPr id="20" name="Table 19">
            <a:extLst>
              <a:ext uri="{FF2B5EF4-FFF2-40B4-BE49-F238E27FC236}">
                <a16:creationId xmlns:a16="http://schemas.microsoft.com/office/drawing/2014/main" id="{EA5B30D6-BF41-4ACD-95EA-9C0E88613586}"/>
              </a:ext>
            </a:extLst>
          </p:cNvPr>
          <p:cNvGraphicFramePr>
            <a:graphicFrameLocks noGrp="1"/>
          </p:cNvGraphicFramePr>
          <p:nvPr>
            <p:extLst>
              <p:ext uri="{D42A27DB-BD31-4B8C-83A1-F6EECF244321}">
                <p14:modId xmlns:p14="http://schemas.microsoft.com/office/powerpoint/2010/main" val="4020424309"/>
              </p:ext>
            </p:extLst>
          </p:nvPr>
        </p:nvGraphicFramePr>
        <p:xfrm>
          <a:off x="514351" y="1170997"/>
          <a:ext cx="3400908" cy="1339764"/>
        </p:xfrm>
        <a:graphic>
          <a:graphicData uri="http://schemas.openxmlformats.org/drawingml/2006/table">
            <a:tbl>
              <a:tblPr firstRow="1" bandRow="1">
                <a:tableStyleId>{69012ECD-51FC-41F1-AA8D-1B2483CD663E}</a:tableStyleId>
              </a:tblPr>
              <a:tblGrid>
                <a:gridCol w="2228849">
                  <a:extLst>
                    <a:ext uri="{9D8B030D-6E8A-4147-A177-3AD203B41FA5}">
                      <a16:colId xmlns:a16="http://schemas.microsoft.com/office/drawing/2014/main" val="20000"/>
                    </a:ext>
                  </a:extLst>
                </a:gridCol>
                <a:gridCol w="1172059">
                  <a:extLst>
                    <a:ext uri="{9D8B030D-6E8A-4147-A177-3AD203B41FA5}">
                      <a16:colId xmlns:a16="http://schemas.microsoft.com/office/drawing/2014/main" val="20001"/>
                    </a:ext>
                  </a:extLst>
                </a:gridCol>
              </a:tblGrid>
              <a:tr h="163488">
                <a:tc>
                  <a:txBody>
                    <a:bodyPr/>
                    <a:lstStyle/>
                    <a:p>
                      <a:r>
                        <a:rPr lang="en-US" sz="1200"/>
                        <a:t>KHUYẾN</a:t>
                      </a:r>
                      <a:r>
                        <a:rPr lang="en-US" sz="1200" baseline="0"/>
                        <a:t> NGHỊ</a:t>
                      </a:r>
                      <a:endParaRPr lang="en-US" sz="1200" dirty="0"/>
                    </a:p>
                  </a:txBody>
                  <a:tcPr/>
                </a:tc>
                <a:tc>
                  <a:txBody>
                    <a:bodyPr/>
                    <a:lstStyle/>
                    <a:p>
                      <a:pPr algn="r"/>
                      <a:r>
                        <a:rPr lang="en-US" sz="1200"/>
                        <a:t>MUA</a:t>
                      </a:r>
                      <a:endParaRPr lang="en-US" sz="1200" dirty="0"/>
                    </a:p>
                  </a:txBody>
                  <a:tcPr/>
                </a:tc>
                <a:extLst>
                  <a:ext uri="{0D108BD9-81ED-4DB2-BD59-A6C34878D82A}">
                    <a16:rowId xmlns:a16="http://schemas.microsoft.com/office/drawing/2014/main" val="10000"/>
                  </a:ext>
                </a:extLst>
              </a:tr>
              <a:tr h="266361">
                <a:tc>
                  <a:txBody>
                    <a:bodyPr/>
                    <a:lstStyle/>
                    <a:p>
                      <a:r>
                        <a:rPr lang="en-US" sz="1100" dirty="0"/>
                        <a:t>Giá</a:t>
                      </a:r>
                      <a:r>
                        <a:rPr lang="en-US" sz="1100" baseline="0" dirty="0"/>
                        <a:t> </a:t>
                      </a:r>
                      <a:r>
                        <a:rPr lang="en-US" sz="1100" baseline="0" dirty="0" err="1"/>
                        <a:t>thị</a:t>
                      </a:r>
                      <a:r>
                        <a:rPr lang="en-US" sz="1100" baseline="0" dirty="0"/>
                        <a:t> trường (VND)</a:t>
                      </a:r>
                      <a:endParaRPr lang="en-US" sz="1100" dirty="0"/>
                    </a:p>
                  </a:txBody>
                  <a:tcPr/>
                </a:tc>
                <a:tc>
                  <a:txBody>
                    <a:bodyPr/>
                    <a:lstStyle/>
                    <a:p>
                      <a:pPr algn="r"/>
                      <a:r>
                        <a:rPr lang="en-US" sz="1100"/>
                        <a:t>30.200</a:t>
                      </a:r>
                      <a:endParaRPr lang="en-US" sz="1100" dirty="0"/>
                    </a:p>
                  </a:txBody>
                  <a:tcPr/>
                </a:tc>
                <a:extLst>
                  <a:ext uri="{0D108BD9-81ED-4DB2-BD59-A6C34878D82A}">
                    <a16:rowId xmlns:a16="http://schemas.microsoft.com/office/drawing/2014/main" val="10001"/>
                  </a:ext>
                </a:extLst>
              </a:tr>
              <a:tr h="266361">
                <a:tc>
                  <a:txBody>
                    <a:bodyPr/>
                    <a:lstStyle/>
                    <a:p>
                      <a:r>
                        <a:rPr lang="en-US" sz="1100" dirty="0"/>
                        <a:t>Giá</a:t>
                      </a:r>
                      <a:r>
                        <a:rPr lang="en-US" sz="1100" baseline="0" dirty="0"/>
                        <a:t> mục tiêu (</a:t>
                      </a:r>
                      <a:r>
                        <a:rPr lang="en-US" sz="1100" baseline="0" dirty="0" err="1"/>
                        <a:t>đồng</a:t>
                      </a:r>
                      <a:r>
                        <a:rPr lang="en-US" sz="1100" baseline="0" dirty="0"/>
                        <a:t>)</a:t>
                      </a:r>
                      <a:endParaRPr lang="en-US" sz="1100" dirty="0"/>
                    </a:p>
                  </a:txBody>
                  <a:tcPr/>
                </a:tc>
                <a:tc>
                  <a:txBody>
                    <a:bodyPr/>
                    <a:lstStyle/>
                    <a:p>
                      <a:pPr algn="r"/>
                      <a:r>
                        <a:rPr lang="en-US" sz="1100"/>
                        <a:t>38.000</a:t>
                      </a:r>
                      <a:endParaRPr lang="en-US" sz="1100" dirty="0"/>
                    </a:p>
                  </a:txBody>
                  <a:tcPr/>
                </a:tc>
                <a:extLst>
                  <a:ext uri="{0D108BD9-81ED-4DB2-BD59-A6C34878D82A}">
                    <a16:rowId xmlns:a16="http://schemas.microsoft.com/office/drawing/2014/main" val="10002"/>
                  </a:ext>
                </a:extLst>
              </a:tr>
              <a:tr h="266361">
                <a:tc>
                  <a:txBody>
                    <a:bodyPr/>
                    <a:lstStyle/>
                    <a:p>
                      <a:r>
                        <a:rPr lang="en-US" sz="1100"/>
                        <a:t>Tăng/giảm</a:t>
                      </a:r>
                      <a:endParaRPr lang="en-US" sz="1100" dirty="0"/>
                    </a:p>
                  </a:txBody>
                  <a:tcPr/>
                </a:tc>
                <a:tc>
                  <a:txBody>
                    <a:bodyPr/>
                    <a:lstStyle/>
                    <a:p>
                      <a:pPr algn="r"/>
                      <a:r>
                        <a:rPr lang="en-US" sz="1100">
                          <a:solidFill>
                            <a:srgbClr val="00B050"/>
                          </a:solidFill>
                        </a:rPr>
                        <a:t>+25%</a:t>
                      </a:r>
                    </a:p>
                  </a:txBody>
                  <a:tcPr/>
                </a:tc>
                <a:extLst>
                  <a:ext uri="{0D108BD9-81ED-4DB2-BD59-A6C34878D82A}">
                    <a16:rowId xmlns:a16="http://schemas.microsoft.com/office/drawing/2014/main" val="10003"/>
                  </a:ext>
                </a:extLst>
              </a:tr>
              <a:tr h="266361">
                <a:tc>
                  <a:txBody>
                    <a:bodyPr/>
                    <a:lstStyle/>
                    <a:p>
                      <a:r>
                        <a:rPr lang="en-US" sz="1100"/>
                        <a:t>Vùng giải ngân</a:t>
                      </a:r>
                      <a:endParaRPr lang="en-US" sz="1100" dirty="0"/>
                    </a:p>
                  </a:txBody>
                  <a:tcPr/>
                </a:tc>
                <a:tc>
                  <a:txBody>
                    <a:bodyPr/>
                    <a:lstStyle/>
                    <a:p>
                      <a:pPr algn="r"/>
                      <a:r>
                        <a:rPr lang="en-US" sz="1100"/>
                        <a:t>29.000 - 30.000</a:t>
                      </a:r>
                      <a:endParaRPr lang="en-US" sz="1100" dirty="0"/>
                    </a:p>
                  </a:txBody>
                  <a:tcPr/>
                </a:tc>
                <a:extLst>
                  <a:ext uri="{0D108BD9-81ED-4DB2-BD59-A6C34878D82A}">
                    <a16:rowId xmlns:a16="http://schemas.microsoft.com/office/drawing/2014/main" val="10004"/>
                  </a:ext>
                </a:extLst>
              </a:tr>
            </a:tbl>
          </a:graphicData>
        </a:graphic>
      </p:graphicFrame>
      <p:graphicFrame>
        <p:nvGraphicFramePr>
          <p:cNvPr id="24" name="Table 23">
            <a:extLst>
              <a:ext uri="{FF2B5EF4-FFF2-40B4-BE49-F238E27FC236}">
                <a16:creationId xmlns:a16="http://schemas.microsoft.com/office/drawing/2014/main" id="{87A0C455-DF0D-4DA2-A25A-9D9F25C15588}"/>
              </a:ext>
            </a:extLst>
          </p:cNvPr>
          <p:cNvGraphicFramePr>
            <a:graphicFrameLocks noGrp="1"/>
          </p:cNvGraphicFramePr>
          <p:nvPr>
            <p:extLst>
              <p:ext uri="{D42A27DB-BD31-4B8C-83A1-F6EECF244321}">
                <p14:modId xmlns:p14="http://schemas.microsoft.com/office/powerpoint/2010/main" val="2965424715"/>
              </p:ext>
            </p:extLst>
          </p:nvPr>
        </p:nvGraphicFramePr>
        <p:xfrm>
          <a:off x="514350" y="2651985"/>
          <a:ext cx="3400909" cy="1569720"/>
        </p:xfrm>
        <a:graphic>
          <a:graphicData uri="http://schemas.openxmlformats.org/drawingml/2006/table">
            <a:tbl>
              <a:tblPr firstRow="1" bandRow="1">
                <a:tableStyleId>{69012ECD-51FC-41F1-AA8D-1B2483CD663E}</a:tableStyleId>
              </a:tblPr>
              <a:tblGrid>
                <a:gridCol w="2184026">
                  <a:extLst>
                    <a:ext uri="{9D8B030D-6E8A-4147-A177-3AD203B41FA5}">
                      <a16:colId xmlns:a16="http://schemas.microsoft.com/office/drawing/2014/main" val="20000"/>
                    </a:ext>
                  </a:extLst>
                </a:gridCol>
                <a:gridCol w="1216883">
                  <a:extLst>
                    <a:ext uri="{9D8B030D-6E8A-4147-A177-3AD203B41FA5}">
                      <a16:colId xmlns:a16="http://schemas.microsoft.com/office/drawing/2014/main" val="20001"/>
                    </a:ext>
                  </a:extLst>
                </a:gridCol>
              </a:tblGrid>
              <a:tr h="198672">
                <a:tc gridSpan="2">
                  <a:txBody>
                    <a:bodyPr/>
                    <a:lstStyle/>
                    <a:p>
                      <a:r>
                        <a:rPr lang="en-US" sz="1200" dirty="0"/>
                        <a:t>THÔNG</a:t>
                      </a:r>
                      <a:r>
                        <a:rPr lang="en-US" sz="1200" baseline="0" dirty="0"/>
                        <a:t> TIN </a:t>
                      </a:r>
                      <a:r>
                        <a:rPr lang="en-US" sz="1200" baseline="0"/>
                        <a:t>CỔ PHIẾU</a:t>
                      </a:r>
                      <a:endParaRPr lang="en-US" sz="1200" dirty="0"/>
                    </a:p>
                  </a:txBody>
                  <a:tcPr/>
                </a:tc>
                <a:tc hMerge="1">
                  <a:txBody>
                    <a:bodyPr/>
                    <a:lstStyle/>
                    <a:p>
                      <a:endParaRPr lang="en-US" sz="1100" dirty="0"/>
                    </a:p>
                  </a:txBody>
                  <a:tcPr/>
                </a:tc>
                <a:extLst>
                  <a:ext uri="{0D108BD9-81ED-4DB2-BD59-A6C34878D82A}">
                    <a16:rowId xmlns:a16="http://schemas.microsoft.com/office/drawing/2014/main" val="10000"/>
                  </a:ext>
                </a:extLst>
              </a:tr>
              <a:tr h="230399">
                <a:tc>
                  <a:txBody>
                    <a:bodyPr/>
                    <a:lstStyle/>
                    <a:p>
                      <a:r>
                        <a:rPr lang="en-US" sz="1100" dirty="0"/>
                        <a:t>Số lượng</a:t>
                      </a:r>
                      <a:r>
                        <a:rPr lang="en-US" sz="1100" baseline="0" dirty="0"/>
                        <a:t> CP </a:t>
                      </a:r>
                      <a:r>
                        <a:rPr lang="en-US" sz="1100" baseline="0" dirty="0" err="1"/>
                        <a:t>lưu</a:t>
                      </a:r>
                      <a:r>
                        <a:rPr lang="en-US" sz="1100" baseline="0" dirty="0"/>
                        <a:t> hành</a:t>
                      </a:r>
                      <a:endParaRPr lang="en-US" sz="1100" dirty="0"/>
                    </a:p>
                  </a:txBody>
                  <a:tcPr/>
                </a:tc>
                <a:tc>
                  <a:txBody>
                    <a:bodyPr/>
                    <a:lstStyle/>
                    <a:p>
                      <a:pPr algn="r"/>
                      <a:r>
                        <a:rPr lang="en-US" sz="1100"/>
                        <a:t>555,8 </a:t>
                      </a:r>
                      <a:r>
                        <a:rPr lang="en-US" sz="1100" dirty="0"/>
                        <a:t>triệu</a:t>
                      </a:r>
                    </a:p>
                  </a:txBody>
                  <a:tcPr/>
                </a:tc>
                <a:extLst>
                  <a:ext uri="{0D108BD9-81ED-4DB2-BD59-A6C34878D82A}">
                    <a16:rowId xmlns:a16="http://schemas.microsoft.com/office/drawing/2014/main" val="10001"/>
                  </a:ext>
                </a:extLst>
              </a:tr>
              <a:tr h="230399">
                <a:tc>
                  <a:txBody>
                    <a:bodyPr/>
                    <a:lstStyle/>
                    <a:p>
                      <a:r>
                        <a:rPr lang="en-US" sz="1100" dirty="0"/>
                        <a:t>KLGD bình</a:t>
                      </a:r>
                      <a:r>
                        <a:rPr lang="en-US" sz="1100" baseline="0" dirty="0"/>
                        <a:t> </a:t>
                      </a:r>
                      <a:r>
                        <a:rPr lang="en-US" sz="1100" baseline="0" dirty="0" err="1"/>
                        <a:t>quân</a:t>
                      </a:r>
                      <a:r>
                        <a:rPr lang="en-US" sz="1100" baseline="0" dirty="0"/>
                        <a:t> </a:t>
                      </a:r>
                      <a:r>
                        <a:rPr lang="en-US" sz="1100" baseline="0"/>
                        <a:t>1 tháng </a:t>
                      </a:r>
                      <a:endParaRPr lang="en-US" sz="1100" dirty="0"/>
                    </a:p>
                  </a:txBody>
                  <a:tcPr/>
                </a:tc>
                <a:tc>
                  <a:txBody>
                    <a:bodyPr/>
                    <a:lstStyle/>
                    <a:p>
                      <a:pPr algn="r"/>
                      <a:r>
                        <a:rPr lang="en-US" sz="1100"/>
                        <a:t>7,5 triệu</a:t>
                      </a:r>
                      <a:endParaRPr lang="en-US" sz="1100" dirty="0"/>
                    </a:p>
                  </a:txBody>
                  <a:tcPr/>
                </a:tc>
                <a:extLst>
                  <a:ext uri="{0D108BD9-81ED-4DB2-BD59-A6C34878D82A}">
                    <a16:rowId xmlns:a16="http://schemas.microsoft.com/office/drawing/2014/main" val="10002"/>
                  </a:ext>
                </a:extLst>
              </a:tr>
              <a:tr h="243852">
                <a:tc>
                  <a:txBody>
                    <a:bodyPr/>
                    <a:lstStyle/>
                    <a:p>
                      <a:r>
                        <a:rPr lang="en-US" sz="1100" dirty="0"/>
                        <a:t>Biến</a:t>
                      </a:r>
                      <a:r>
                        <a:rPr lang="en-US" sz="1100" baseline="0" dirty="0"/>
                        <a:t> </a:t>
                      </a:r>
                      <a:r>
                        <a:rPr lang="en-US" sz="1100" baseline="0" dirty="0" err="1"/>
                        <a:t>động</a:t>
                      </a:r>
                      <a:r>
                        <a:rPr lang="en-US" sz="1100" baseline="0" dirty="0"/>
                        <a:t> </a:t>
                      </a:r>
                      <a:r>
                        <a:rPr lang="en-US" sz="1100" baseline="0" dirty="0" err="1"/>
                        <a:t>giá</a:t>
                      </a:r>
                      <a:r>
                        <a:rPr lang="en-US" sz="1100" baseline="0" dirty="0"/>
                        <a:t> 1 tuần</a:t>
                      </a:r>
                      <a:endParaRPr lang="en-US" sz="1100" dirty="0"/>
                    </a:p>
                  </a:txBody>
                  <a:tcPr/>
                </a:tc>
                <a:tc>
                  <a:txBody>
                    <a:bodyPr/>
                    <a:lstStyle/>
                    <a:p>
                      <a:pPr algn="r"/>
                      <a:r>
                        <a:rPr lang="en-US" sz="1100">
                          <a:solidFill>
                            <a:srgbClr val="00B050"/>
                          </a:solidFill>
                        </a:rPr>
                        <a:t>+ 3,07%</a:t>
                      </a:r>
                    </a:p>
                  </a:txBody>
                  <a:tcPr/>
                </a:tc>
                <a:extLst>
                  <a:ext uri="{0D108BD9-81ED-4DB2-BD59-A6C34878D82A}">
                    <a16:rowId xmlns:a16="http://schemas.microsoft.com/office/drawing/2014/main" val="10003"/>
                  </a:ext>
                </a:extLst>
              </a:tr>
              <a:tr h="230399">
                <a:tc>
                  <a:txBody>
                    <a:bodyPr/>
                    <a:lstStyle/>
                    <a:p>
                      <a:r>
                        <a:rPr lang="en-US" sz="1100" dirty="0"/>
                        <a:t>Biến</a:t>
                      </a:r>
                      <a:r>
                        <a:rPr lang="en-US" sz="1100" baseline="0" dirty="0"/>
                        <a:t> </a:t>
                      </a:r>
                      <a:r>
                        <a:rPr lang="en-US" sz="1100" baseline="0" dirty="0" err="1"/>
                        <a:t>động</a:t>
                      </a:r>
                      <a:r>
                        <a:rPr lang="en-US" sz="1100" baseline="0" dirty="0"/>
                        <a:t> </a:t>
                      </a:r>
                      <a:r>
                        <a:rPr lang="en-US" sz="1100" baseline="0" dirty="0" err="1"/>
                        <a:t>giá</a:t>
                      </a:r>
                      <a:r>
                        <a:rPr lang="en-US" sz="1100" baseline="0" dirty="0"/>
                        <a:t> 1 tháng</a:t>
                      </a:r>
                      <a:endParaRPr lang="en-US" sz="1100" dirty="0"/>
                    </a:p>
                  </a:txBody>
                  <a:tcPr/>
                </a:tc>
                <a:tc>
                  <a:txBody>
                    <a:bodyPr/>
                    <a:lstStyle/>
                    <a:p>
                      <a:pPr algn="r"/>
                      <a:r>
                        <a:rPr lang="en-US" sz="1100">
                          <a:solidFill>
                            <a:srgbClr val="FF0000"/>
                          </a:solidFill>
                        </a:rPr>
                        <a:t>- 6,65%</a:t>
                      </a:r>
                      <a:endParaRPr lang="en-US" sz="1100" dirty="0">
                        <a:solidFill>
                          <a:srgbClr val="FF0000"/>
                        </a:solidFill>
                      </a:endParaRPr>
                    </a:p>
                  </a:txBody>
                  <a:tcPr/>
                </a:tc>
                <a:extLst>
                  <a:ext uri="{0D108BD9-81ED-4DB2-BD59-A6C34878D82A}">
                    <a16:rowId xmlns:a16="http://schemas.microsoft.com/office/drawing/2014/main" val="10004"/>
                  </a:ext>
                </a:extLst>
              </a:tr>
              <a:tr h="23039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dirty="0"/>
                        <a:t>Vốn</a:t>
                      </a:r>
                      <a:r>
                        <a:rPr lang="en-US" sz="1100" baseline="0" dirty="0"/>
                        <a:t> hóa (tỷ VNĐ)</a:t>
                      </a:r>
                      <a:endParaRPr lang="en-US" sz="1100" dirty="0"/>
                    </a:p>
                  </a:txBody>
                  <a:tcPr/>
                </a:tc>
                <a:tc>
                  <a:txBody>
                    <a:bodyPr/>
                    <a:lstStyle/>
                    <a:p>
                      <a:pPr algn="r"/>
                      <a:r>
                        <a:rPr lang="en-US" sz="1100"/>
                        <a:t>17.899</a:t>
                      </a:r>
                      <a:endParaRPr lang="en-US" sz="1100" dirty="0"/>
                    </a:p>
                  </a:txBody>
                  <a:tcPr/>
                </a:tc>
                <a:extLst>
                  <a:ext uri="{0D108BD9-81ED-4DB2-BD59-A6C34878D82A}">
                    <a16:rowId xmlns:a16="http://schemas.microsoft.com/office/drawing/2014/main" val="10005"/>
                  </a:ext>
                </a:extLst>
              </a:tr>
            </a:tbl>
          </a:graphicData>
        </a:graphic>
      </p:graphicFrame>
      <p:sp>
        <p:nvSpPr>
          <p:cNvPr id="32" name="Text Placeholder 2">
            <a:extLst>
              <a:ext uri="{FF2B5EF4-FFF2-40B4-BE49-F238E27FC236}">
                <a16:creationId xmlns:a16="http://schemas.microsoft.com/office/drawing/2014/main" id="{0F997269-D6E5-4E95-9737-3D77A4FA71CC}"/>
              </a:ext>
            </a:extLst>
          </p:cNvPr>
          <p:cNvSpPr txBox="1">
            <a:spLocks/>
          </p:cNvSpPr>
          <p:nvPr/>
        </p:nvSpPr>
        <p:spPr>
          <a:xfrm>
            <a:off x="4021725" y="1107889"/>
            <a:ext cx="7913100" cy="2321111"/>
          </a:xfrm>
          <a:prstGeom prst="rect">
            <a:avLst/>
          </a:prstGeom>
        </p:spPr>
        <p:txBody>
          <a:bodyPr vert="horz" lIns="91440" tIns="45720" rIns="91440" bIns="45720" rtlCol="0">
            <a:normAutofit fontScale="92500" lnSpcReduction="10000"/>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1">
                    <a:tint val="75000"/>
                  </a:schemeClr>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kern="1200">
                <a:solidFill>
                  <a:schemeClr val="tx1">
                    <a:tint val="75000"/>
                  </a:schemeClr>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i="1" kern="1200">
                <a:solidFill>
                  <a:schemeClr val="tx1">
                    <a:tint val="75000"/>
                  </a:schemeClr>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9pPr>
          </a:lstStyle>
          <a:p>
            <a:pPr marL="171450" indent="-171450" algn="just">
              <a:lnSpc>
                <a:spcPct val="100000"/>
              </a:lnSpc>
              <a:buFont typeface="Arial" panose="020B0604020202020204" pitchFamily="34" charset="0"/>
              <a:buChar char="•"/>
            </a:pPr>
            <a:r>
              <a:rPr lang="en-US" sz="1200" b="1">
                <a:solidFill>
                  <a:schemeClr val="tx2"/>
                </a:solidFill>
                <a:latin typeface="Calibri (Body)"/>
              </a:rPr>
              <a:t>Hưởng lợi từ yếu tố ngành</a:t>
            </a:r>
            <a:r>
              <a:rPr lang="en-US" sz="1200" i="1">
                <a:solidFill>
                  <a:schemeClr val="tx2"/>
                </a:solidFill>
                <a:latin typeface="Calibri (Body)"/>
              </a:rPr>
              <a:t>: </a:t>
            </a:r>
          </a:p>
          <a:p>
            <a:pPr marL="268288" indent="-179388" algn="just">
              <a:lnSpc>
                <a:spcPct val="100000"/>
              </a:lnSpc>
              <a:buFont typeface="Courier New" panose="02070309020205020404" pitchFamily="49" charset="0"/>
              <a:buChar char="o"/>
            </a:pPr>
            <a:r>
              <a:rPr lang="vi-VN" sz="1200" i="1">
                <a:solidFill>
                  <a:srgbClr val="000000"/>
                </a:solidFill>
                <a:latin typeface="Calibri (Body)"/>
              </a:rPr>
              <a:t>Giá dầu </a:t>
            </a:r>
            <a:r>
              <a:rPr lang="vi-VN" sz="1200">
                <a:solidFill>
                  <a:srgbClr val="000000"/>
                </a:solidFill>
                <a:latin typeface="Calibri (Body)"/>
              </a:rPr>
              <a:t>được dự báo duy trì ở mức 85</a:t>
            </a:r>
            <a:r>
              <a:rPr lang="en-US" sz="1200">
                <a:solidFill>
                  <a:srgbClr val="000000"/>
                </a:solidFill>
                <a:latin typeface="Calibri (Body)"/>
              </a:rPr>
              <a:t> </a:t>
            </a:r>
            <a:r>
              <a:rPr lang="vi-VN" sz="1200">
                <a:solidFill>
                  <a:srgbClr val="000000"/>
                </a:solidFill>
                <a:latin typeface="Calibri (Body)"/>
              </a:rPr>
              <a:t>USD/thùng</a:t>
            </a:r>
            <a:r>
              <a:rPr lang="en-US" sz="1200">
                <a:solidFill>
                  <a:srgbClr val="000000"/>
                </a:solidFill>
                <a:latin typeface="Calibri (Body)"/>
              </a:rPr>
              <a:t> </a:t>
            </a:r>
            <a:r>
              <a:rPr lang="vi-VN" sz="1200">
                <a:solidFill>
                  <a:srgbClr val="000000"/>
                </a:solidFill>
                <a:latin typeface="Calibri (Body)"/>
              </a:rPr>
              <a:t>nhờ</a:t>
            </a:r>
            <a:r>
              <a:rPr lang="en-US" sz="1200">
                <a:solidFill>
                  <a:srgbClr val="000000"/>
                </a:solidFill>
                <a:latin typeface="Calibri (Body)"/>
              </a:rPr>
              <a:t> nhu</a:t>
            </a:r>
            <a:r>
              <a:rPr lang="vi-VN" sz="1200">
                <a:solidFill>
                  <a:srgbClr val="000000"/>
                </a:solidFill>
                <a:latin typeface="Calibri (Body)"/>
              </a:rPr>
              <a:t> cầu duy trì ổn định – </a:t>
            </a:r>
            <a:r>
              <a:rPr lang="en-US" sz="1200">
                <a:solidFill>
                  <a:srgbClr val="000000"/>
                </a:solidFill>
                <a:latin typeface="Calibri (Body)"/>
              </a:rPr>
              <a:t> nguồn </a:t>
            </a:r>
            <a:r>
              <a:rPr lang="vi-VN" sz="1200">
                <a:solidFill>
                  <a:srgbClr val="000000"/>
                </a:solidFill>
                <a:latin typeface="Calibri (Body)"/>
              </a:rPr>
              <a:t>cung khó lường</a:t>
            </a:r>
            <a:endParaRPr lang="en-US" sz="1200">
              <a:solidFill>
                <a:srgbClr val="000000"/>
              </a:solidFill>
              <a:latin typeface="Calibri (Body)"/>
            </a:endParaRPr>
          </a:p>
          <a:p>
            <a:pPr marL="268288" indent="-179388" algn="just">
              <a:lnSpc>
                <a:spcPct val="100000"/>
              </a:lnSpc>
              <a:buFont typeface="Courier New" panose="02070309020205020404" pitchFamily="49" charset="0"/>
              <a:buChar char="o"/>
            </a:pPr>
            <a:r>
              <a:rPr lang="en-US" sz="1200">
                <a:solidFill>
                  <a:srgbClr val="000000"/>
                </a:solidFill>
                <a:latin typeface="Calibri (Body)"/>
              </a:rPr>
              <a:t>Giá cho thuê giàn khoan tiếp tục xu hướng tăng 25%-30% yoy khi nhu cầu khai thác trong khu vực ngày một phát triển và nguồn cung bị thắt chặt.</a:t>
            </a:r>
          </a:p>
          <a:p>
            <a:pPr marL="171450" indent="-171450" algn="just">
              <a:lnSpc>
                <a:spcPct val="100000"/>
              </a:lnSpc>
              <a:buFont typeface="Arial" panose="020B0604020202020204" pitchFamily="34" charset="0"/>
              <a:buChar char="•"/>
            </a:pPr>
            <a:r>
              <a:rPr lang="en-US" sz="1200" b="1">
                <a:solidFill>
                  <a:schemeClr val="tx2"/>
                </a:solidFill>
                <a:latin typeface="Calibri (Body)"/>
              </a:rPr>
              <a:t>Mảng cho thuê giàn khoan tiếp tục tăng trưởng. </a:t>
            </a:r>
            <a:r>
              <a:rPr lang="en-US" sz="1200">
                <a:solidFill>
                  <a:srgbClr val="000000"/>
                </a:solidFill>
                <a:latin typeface="Calibri (Body)"/>
              </a:rPr>
              <a:t>Tất cả các giàn khoan tự nâng của PVD đều đang có việc làm và ký kết hợp đồng đến hết 2024 và có giàn khoan có thể tiếp tục sang 2026 với giá cho thuê trung bình đạt 90 USD/ngày giúp biên nở rộng thêm 21% yoy. Nhu cầu giàn khoan trong nước tiếp tục được phát triển nhờ các dự án 12 giếng khoan Đại Hùng JOC, 8 Giếng khoan Lạc Đà Vàng, Cá Tầm &amp; Kình ngu trắng, Phú Quốc JOC, Sư Tử Trắng, Lô B Ô Môn đảm bảo doanh thu dài hạn cho PVD.</a:t>
            </a:r>
          </a:p>
          <a:p>
            <a:pPr marL="171450" indent="-171450" algn="just">
              <a:lnSpc>
                <a:spcPct val="100000"/>
              </a:lnSpc>
              <a:buFont typeface="Arial" panose="020B0604020202020204" pitchFamily="34" charset="0"/>
              <a:buChar char="•"/>
            </a:pPr>
            <a:r>
              <a:rPr lang="en-US" sz="1200" b="1">
                <a:solidFill>
                  <a:schemeClr val="tx2"/>
                </a:solidFill>
                <a:latin typeface="Calibri (Body)"/>
              </a:rPr>
              <a:t>Mảng cho thuê giàn phát triển kéo theo mảng dịch vụ kỹ thuật giếng khoan</a:t>
            </a:r>
            <a:r>
              <a:rPr lang="en-US" sz="1200">
                <a:solidFill>
                  <a:schemeClr val="tx2"/>
                </a:solidFill>
                <a:latin typeface="Calibri (Body)"/>
              </a:rPr>
              <a:t>. </a:t>
            </a:r>
            <a:r>
              <a:rPr lang="vi-VN" sz="1200">
                <a:solidFill>
                  <a:srgbClr val="000000"/>
                </a:solidFill>
                <a:latin typeface="Calibri (Body)"/>
              </a:rPr>
              <a:t>Mảng dịch vụ kỹ thuật khoan được kỳ vọng tạo sự đột biến cho doanh thu của PVD. Là dịch vụ đi kèm theo mảng cho thuê, mảng dịch vụ kỹ thuật sẽ tăng trưởng tương ứng với sự sôi động của mảng cho thuê</a:t>
            </a:r>
            <a:r>
              <a:rPr lang="en-US" sz="1200">
                <a:solidFill>
                  <a:srgbClr val="000000"/>
                </a:solidFill>
                <a:latin typeface="Calibri (Body)"/>
              </a:rPr>
              <a:t> đặc biệt khi dự án lô B – Ô Môn được đóng FID</a:t>
            </a:r>
          </a:p>
        </p:txBody>
      </p:sp>
      <p:sp>
        <p:nvSpPr>
          <p:cNvPr id="35" name="Rectangle 34">
            <a:extLst>
              <a:ext uri="{FF2B5EF4-FFF2-40B4-BE49-F238E27FC236}">
                <a16:creationId xmlns:a16="http://schemas.microsoft.com/office/drawing/2014/main" id="{5051F3E7-CA69-4712-AB45-A9B779FDBEC7}"/>
              </a:ext>
            </a:extLst>
          </p:cNvPr>
          <p:cNvSpPr/>
          <p:nvPr/>
        </p:nvSpPr>
        <p:spPr>
          <a:xfrm>
            <a:off x="3542151" y="798972"/>
            <a:ext cx="1876026" cy="340734"/>
          </a:xfrm>
          <a:prstGeom prst="rect">
            <a:avLst/>
          </a:prstGeom>
        </p:spPr>
        <p:txBody>
          <a:bodyPr wrap="none">
            <a:spAutoFit/>
          </a:bodyPr>
          <a:lstStyle/>
          <a:p>
            <a:pPr lvl="1">
              <a:lnSpc>
                <a:spcPct val="150000"/>
              </a:lnSpc>
              <a:spcAft>
                <a:spcPts val="800"/>
              </a:spcAft>
            </a:pPr>
            <a:r>
              <a:rPr lang="en-US" sz="1200" b="1">
                <a:solidFill>
                  <a:srgbClr val="002060"/>
                </a:solidFill>
                <a:latin typeface="Calibri" panose="020F0502020204030204" pitchFamily="34" charset="0"/>
                <a:ea typeface="Calibri" panose="020F0502020204030204" pitchFamily="34" charset="0"/>
                <a:cs typeface="Times New Roman" panose="02020603050405020304" pitchFamily="18" charset="0"/>
              </a:rPr>
              <a:t>TIÊU ĐIỂM ĐẦU TƯ</a:t>
            </a:r>
            <a:endParaRPr lang="en-US" sz="120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6" name="Rectangle 35">
            <a:extLst>
              <a:ext uri="{FF2B5EF4-FFF2-40B4-BE49-F238E27FC236}">
                <a16:creationId xmlns:a16="http://schemas.microsoft.com/office/drawing/2014/main" id="{A7416614-A827-42C1-884F-76F432D45A4D}"/>
              </a:ext>
            </a:extLst>
          </p:cNvPr>
          <p:cNvSpPr/>
          <p:nvPr/>
        </p:nvSpPr>
        <p:spPr>
          <a:xfrm>
            <a:off x="3636182" y="3288971"/>
            <a:ext cx="1100109" cy="340734"/>
          </a:xfrm>
          <a:prstGeom prst="rect">
            <a:avLst/>
          </a:prstGeom>
        </p:spPr>
        <p:txBody>
          <a:bodyPr wrap="none">
            <a:spAutoFit/>
          </a:bodyPr>
          <a:lstStyle/>
          <a:p>
            <a:pPr lvl="1">
              <a:lnSpc>
                <a:spcPct val="150000"/>
              </a:lnSpc>
              <a:spcAft>
                <a:spcPts val="800"/>
              </a:spcAft>
            </a:pPr>
            <a:r>
              <a:rPr lang="en-US" sz="1200" b="1">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RỦI RO</a:t>
            </a:r>
            <a:endParaRPr lang="en-US" sz="120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13" name="Table 12">
            <a:extLst>
              <a:ext uri="{FF2B5EF4-FFF2-40B4-BE49-F238E27FC236}">
                <a16:creationId xmlns:a16="http://schemas.microsoft.com/office/drawing/2014/main" id="{CC1093E5-E09F-DAA8-6F98-5E15A4B9DFC5}"/>
              </a:ext>
            </a:extLst>
          </p:cNvPr>
          <p:cNvGraphicFramePr>
            <a:graphicFrameLocks noGrp="1"/>
          </p:cNvGraphicFramePr>
          <p:nvPr>
            <p:extLst>
              <p:ext uri="{D42A27DB-BD31-4B8C-83A1-F6EECF244321}">
                <p14:modId xmlns:p14="http://schemas.microsoft.com/office/powerpoint/2010/main" val="3032102164"/>
              </p:ext>
            </p:extLst>
          </p:nvPr>
        </p:nvGraphicFramePr>
        <p:xfrm>
          <a:off x="518548" y="4362930"/>
          <a:ext cx="3400909" cy="259080"/>
        </p:xfrm>
        <a:graphic>
          <a:graphicData uri="http://schemas.openxmlformats.org/drawingml/2006/table">
            <a:tbl>
              <a:tblPr firstRow="1" bandRow="1">
                <a:tableStyleId>{69012ECD-51FC-41F1-AA8D-1B2483CD663E}</a:tableStyleId>
              </a:tblPr>
              <a:tblGrid>
                <a:gridCol w="3400909">
                  <a:extLst>
                    <a:ext uri="{9D8B030D-6E8A-4147-A177-3AD203B41FA5}">
                      <a16:colId xmlns:a16="http://schemas.microsoft.com/office/drawing/2014/main" val="20000"/>
                    </a:ext>
                  </a:extLst>
                </a:gridCol>
              </a:tblGrid>
              <a:tr h="198672">
                <a:tc>
                  <a:txBody>
                    <a:bodyPr/>
                    <a:lstStyle/>
                    <a:p>
                      <a:r>
                        <a:rPr lang="en-US" sz="1100"/>
                        <a:t>BIẾN ĐỘNG GIÁ CỔ PHIẾU</a:t>
                      </a:r>
                      <a:endParaRPr lang="en-US" sz="1100" dirty="0"/>
                    </a:p>
                  </a:txBody>
                  <a:tcPr/>
                </a:tc>
                <a:extLst>
                  <a:ext uri="{0D108BD9-81ED-4DB2-BD59-A6C34878D82A}">
                    <a16:rowId xmlns:a16="http://schemas.microsoft.com/office/drawing/2014/main" val="10000"/>
                  </a:ext>
                </a:extLst>
              </a:tr>
            </a:tbl>
          </a:graphicData>
        </a:graphic>
      </p:graphicFrame>
      <p:graphicFrame>
        <p:nvGraphicFramePr>
          <p:cNvPr id="10" name="Table 9">
            <a:extLst>
              <a:ext uri="{FF2B5EF4-FFF2-40B4-BE49-F238E27FC236}">
                <a16:creationId xmlns:a16="http://schemas.microsoft.com/office/drawing/2014/main" id="{49F638D2-F478-3910-410F-FA3652CE423A}"/>
              </a:ext>
            </a:extLst>
          </p:cNvPr>
          <p:cNvGraphicFramePr>
            <a:graphicFrameLocks noGrp="1"/>
          </p:cNvGraphicFramePr>
          <p:nvPr>
            <p:extLst>
              <p:ext uri="{D42A27DB-BD31-4B8C-83A1-F6EECF244321}">
                <p14:modId xmlns:p14="http://schemas.microsoft.com/office/powerpoint/2010/main" val="2066083230"/>
              </p:ext>
            </p:extLst>
          </p:nvPr>
        </p:nvGraphicFramePr>
        <p:xfrm>
          <a:off x="4194321" y="4622010"/>
          <a:ext cx="7742364" cy="2130710"/>
        </p:xfrm>
        <a:graphic>
          <a:graphicData uri="http://schemas.openxmlformats.org/drawingml/2006/table">
            <a:tbl>
              <a:tblPr firstRow="1" bandRow="1">
                <a:tableStyleId>{5C22544A-7EE6-4342-B048-85BDC9FD1C3A}</a:tableStyleId>
              </a:tblPr>
              <a:tblGrid>
                <a:gridCol w="1747849">
                  <a:extLst>
                    <a:ext uri="{9D8B030D-6E8A-4147-A177-3AD203B41FA5}">
                      <a16:colId xmlns:a16="http://schemas.microsoft.com/office/drawing/2014/main" val="3288685441"/>
                    </a:ext>
                  </a:extLst>
                </a:gridCol>
                <a:gridCol w="1198903">
                  <a:extLst>
                    <a:ext uri="{9D8B030D-6E8A-4147-A177-3AD203B41FA5}">
                      <a16:colId xmlns:a16="http://schemas.microsoft.com/office/drawing/2014/main" val="2228614680"/>
                    </a:ext>
                  </a:extLst>
                </a:gridCol>
                <a:gridCol w="1198903">
                  <a:extLst>
                    <a:ext uri="{9D8B030D-6E8A-4147-A177-3AD203B41FA5}">
                      <a16:colId xmlns:a16="http://schemas.microsoft.com/office/drawing/2014/main" val="103549914"/>
                    </a:ext>
                  </a:extLst>
                </a:gridCol>
                <a:gridCol w="1198903">
                  <a:extLst>
                    <a:ext uri="{9D8B030D-6E8A-4147-A177-3AD203B41FA5}">
                      <a16:colId xmlns:a16="http://schemas.microsoft.com/office/drawing/2014/main" val="3910996407"/>
                    </a:ext>
                  </a:extLst>
                </a:gridCol>
                <a:gridCol w="1198903">
                  <a:extLst>
                    <a:ext uri="{9D8B030D-6E8A-4147-A177-3AD203B41FA5}">
                      <a16:colId xmlns:a16="http://schemas.microsoft.com/office/drawing/2014/main" val="1721222811"/>
                    </a:ext>
                  </a:extLst>
                </a:gridCol>
                <a:gridCol w="1198903">
                  <a:extLst>
                    <a:ext uri="{9D8B030D-6E8A-4147-A177-3AD203B41FA5}">
                      <a16:colId xmlns:a16="http://schemas.microsoft.com/office/drawing/2014/main" val="2219787523"/>
                    </a:ext>
                  </a:extLst>
                </a:gridCol>
              </a:tblGrid>
              <a:tr h="237143">
                <a:tc>
                  <a:txBody>
                    <a:bodyPr/>
                    <a:lstStyle/>
                    <a:p>
                      <a:pPr algn="ctr" fontAlgn="b"/>
                      <a:endParaRPr lang="en-US" sz="9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b"/>
                      <a:r>
                        <a:rPr lang="en-US" sz="1100" u="none" strike="noStrike">
                          <a:effectLst/>
                        </a:rPr>
                        <a:t>2020</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b"/>
                      <a:r>
                        <a:rPr lang="en-US" sz="1100" u="none" strike="noStrike">
                          <a:effectLst/>
                        </a:rPr>
                        <a:t>2021</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b"/>
                      <a:r>
                        <a:rPr lang="en-US" sz="1100" u="none" strike="noStrike">
                          <a:effectLst/>
                        </a:rPr>
                        <a:t>2022</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b"/>
                      <a:r>
                        <a:rPr lang="en-US" sz="1100" b="1" u="none" strike="noStrike">
                          <a:effectLst/>
                        </a:rPr>
                        <a:t>2023</a:t>
                      </a:r>
                      <a:endParaRPr lang="en-US" sz="1100" b="1"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b"/>
                      <a:r>
                        <a:rPr lang="en-US" sz="1100" b="1" u="none" strike="noStrike">
                          <a:effectLst/>
                        </a:rPr>
                        <a:t>2024F</a:t>
                      </a:r>
                      <a:endParaRPr lang="en-US" sz="1100" b="1"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963482742"/>
                  </a:ext>
                </a:extLst>
              </a:tr>
              <a:tr h="260503">
                <a:tc>
                  <a:txBody>
                    <a:bodyPr/>
                    <a:lstStyle/>
                    <a:p>
                      <a:pPr algn="l" fontAlgn="b"/>
                      <a:r>
                        <a:rPr lang="en-US" sz="1100" b="1" u="none" strike="noStrike">
                          <a:solidFill>
                            <a:srgbClr val="000000"/>
                          </a:solidFill>
                          <a:effectLst/>
                        </a:rPr>
                        <a:t>Doanh thu thuần</a:t>
                      </a:r>
                      <a:endParaRPr lang="en-US" sz="1100" b="1"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b"/>
                      <a:r>
                        <a:rPr lang="en-US" sz="1100" b="0" i="0" u="none" strike="noStrike">
                          <a:solidFill>
                            <a:srgbClr val="000000"/>
                          </a:solidFill>
                          <a:effectLst/>
                          <a:latin typeface="Calibri" panose="020F0502020204030204" pitchFamily="34" charset="0"/>
                        </a:rPr>
                        <a:t>226,05</a:t>
                      </a:r>
                    </a:p>
                  </a:txBody>
                  <a:tcPr marL="9525" marR="9525" marT="9525" marB="0" anchor="ctr"/>
                </a:tc>
                <a:tc>
                  <a:txBody>
                    <a:bodyPr/>
                    <a:lstStyle/>
                    <a:p>
                      <a:pPr algn="ctr" fontAlgn="b"/>
                      <a:r>
                        <a:rPr lang="en-US" sz="1100" b="0" i="0" u="none" strike="noStrike">
                          <a:solidFill>
                            <a:srgbClr val="000000"/>
                          </a:solidFill>
                          <a:effectLst/>
                          <a:latin typeface="Calibri" panose="020F0502020204030204" pitchFamily="34" charset="0"/>
                        </a:rPr>
                        <a:t>174,32</a:t>
                      </a:r>
                    </a:p>
                  </a:txBody>
                  <a:tcPr marL="9525" marR="9525" marT="9525" marB="0" anchor="ctr"/>
                </a:tc>
                <a:tc>
                  <a:txBody>
                    <a:bodyPr/>
                    <a:lstStyle/>
                    <a:p>
                      <a:pPr algn="ctr" fontAlgn="b"/>
                      <a:r>
                        <a:rPr lang="en-US" sz="1100" b="0" i="0" u="none" strike="noStrike">
                          <a:solidFill>
                            <a:srgbClr val="000000"/>
                          </a:solidFill>
                          <a:effectLst/>
                          <a:latin typeface="Calibri" panose="020F0502020204030204" pitchFamily="34" charset="0"/>
                        </a:rPr>
                        <a:t>230,94</a:t>
                      </a:r>
                    </a:p>
                  </a:txBody>
                  <a:tcPr marL="9525" marR="9525" marT="9525" marB="0" anchor="ctr"/>
                </a:tc>
                <a:tc>
                  <a:txBody>
                    <a:bodyPr/>
                    <a:lstStyle/>
                    <a:p>
                      <a:pPr algn="ctr" fontAlgn="b"/>
                      <a:r>
                        <a:rPr lang="en-US" sz="1100" b="0" i="0" u="none" strike="noStrike">
                          <a:solidFill>
                            <a:srgbClr val="000000"/>
                          </a:solidFill>
                          <a:effectLst/>
                          <a:latin typeface="Calibri" panose="020F0502020204030204" pitchFamily="34" charset="0"/>
                        </a:rPr>
                        <a:t>232,38</a:t>
                      </a:r>
                    </a:p>
                  </a:txBody>
                  <a:tcPr marL="9525" marR="9525" marT="9525" marB="0" anchor="ctr"/>
                </a:tc>
                <a:tc>
                  <a:txBody>
                    <a:bodyPr/>
                    <a:lstStyle/>
                    <a:p>
                      <a:pPr algn="ctr" fontAlgn="b"/>
                      <a:r>
                        <a:rPr lang="en-US" sz="1100" b="0" i="0" u="none" strike="noStrike">
                          <a:solidFill>
                            <a:srgbClr val="000000"/>
                          </a:solidFill>
                          <a:effectLst/>
                          <a:latin typeface="Calibri" panose="020F0502020204030204" pitchFamily="34" charset="0"/>
                        </a:rPr>
                        <a:t>267,98</a:t>
                      </a:r>
                    </a:p>
                  </a:txBody>
                  <a:tcPr marL="9525" marR="9525" marT="9525" marB="0" anchor="ctr"/>
                </a:tc>
                <a:extLst>
                  <a:ext uri="{0D108BD9-81ED-4DB2-BD59-A6C34878D82A}">
                    <a16:rowId xmlns:a16="http://schemas.microsoft.com/office/drawing/2014/main" val="4025583550"/>
                  </a:ext>
                </a:extLst>
              </a:tr>
              <a:tr h="229158">
                <a:tc>
                  <a:txBody>
                    <a:bodyPr/>
                    <a:lstStyle/>
                    <a:p>
                      <a:pPr algn="l" fontAlgn="b"/>
                      <a:r>
                        <a:rPr lang="en-US" sz="1100" b="0" u="none" strike="noStrike">
                          <a:solidFill>
                            <a:srgbClr val="000000"/>
                          </a:solidFill>
                          <a:effectLst/>
                        </a:rPr>
                        <a:t>Lợi nhuận gộp</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b"/>
                      <a:r>
                        <a:rPr lang="en-US" sz="1100" b="0" i="0" u="none" strike="noStrike">
                          <a:solidFill>
                            <a:srgbClr val="000000"/>
                          </a:solidFill>
                          <a:effectLst/>
                          <a:latin typeface="Calibri" panose="020F0502020204030204" pitchFamily="34" charset="0"/>
                        </a:rPr>
                        <a:t>14,22</a:t>
                      </a:r>
                    </a:p>
                  </a:txBody>
                  <a:tcPr marL="9525" marR="9525" marT="9525" marB="0" anchor="ctr"/>
                </a:tc>
                <a:tc>
                  <a:txBody>
                    <a:bodyPr/>
                    <a:lstStyle/>
                    <a:p>
                      <a:pPr algn="ctr" fontAlgn="b"/>
                      <a:r>
                        <a:rPr lang="en-US" sz="1100" b="0" i="0" u="none" strike="noStrike">
                          <a:solidFill>
                            <a:srgbClr val="000000"/>
                          </a:solidFill>
                          <a:effectLst/>
                          <a:latin typeface="Calibri" panose="020F0502020204030204" pitchFamily="34" charset="0"/>
                        </a:rPr>
                        <a:t>16,20</a:t>
                      </a:r>
                    </a:p>
                  </a:txBody>
                  <a:tcPr marL="9525" marR="9525" marT="9525" marB="0" anchor="ctr"/>
                </a:tc>
                <a:tc>
                  <a:txBody>
                    <a:bodyPr/>
                    <a:lstStyle/>
                    <a:p>
                      <a:pPr algn="ctr" fontAlgn="b"/>
                      <a:r>
                        <a:rPr lang="en-US" sz="1100" b="0" i="0" u="none" strike="noStrike">
                          <a:solidFill>
                            <a:srgbClr val="000000"/>
                          </a:solidFill>
                          <a:effectLst/>
                          <a:latin typeface="Calibri" panose="020F0502020204030204" pitchFamily="34" charset="0"/>
                        </a:rPr>
                        <a:t>24,55</a:t>
                      </a:r>
                    </a:p>
                  </a:txBody>
                  <a:tcPr marL="9525" marR="9525" marT="9525" marB="0" anchor="ctr"/>
                </a:tc>
                <a:tc>
                  <a:txBody>
                    <a:bodyPr/>
                    <a:lstStyle/>
                    <a:p>
                      <a:pPr algn="ctr" fontAlgn="b"/>
                      <a:r>
                        <a:rPr lang="en-US" sz="1100" b="0" i="0" u="none" strike="noStrike">
                          <a:solidFill>
                            <a:srgbClr val="000000"/>
                          </a:solidFill>
                          <a:effectLst/>
                          <a:latin typeface="Calibri" panose="020F0502020204030204" pitchFamily="34" charset="0"/>
                        </a:rPr>
                        <a:t>52,00</a:t>
                      </a:r>
                    </a:p>
                  </a:txBody>
                  <a:tcPr marL="9525" marR="9525" marT="9525" marB="0" anchor="ctr"/>
                </a:tc>
                <a:tc>
                  <a:txBody>
                    <a:bodyPr/>
                    <a:lstStyle/>
                    <a:p>
                      <a:pPr algn="ctr" fontAlgn="b"/>
                      <a:r>
                        <a:rPr lang="en-US" sz="1100" b="0" i="0" u="none" strike="noStrike">
                          <a:solidFill>
                            <a:srgbClr val="000000"/>
                          </a:solidFill>
                          <a:effectLst/>
                          <a:latin typeface="Calibri" panose="020F0502020204030204" pitchFamily="34" charset="0"/>
                        </a:rPr>
                        <a:t>72,35</a:t>
                      </a:r>
                    </a:p>
                  </a:txBody>
                  <a:tcPr marL="9525" marR="9525" marT="9525" marB="0" anchor="ctr"/>
                </a:tc>
                <a:extLst>
                  <a:ext uri="{0D108BD9-81ED-4DB2-BD59-A6C34878D82A}">
                    <a16:rowId xmlns:a16="http://schemas.microsoft.com/office/drawing/2014/main" val="20278398"/>
                  </a:ext>
                </a:extLst>
              </a:tr>
              <a:tr h="229158">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100" b="0" u="none" strike="noStrike">
                          <a:solidFill>
                            <a:srgbClr val="000000"/>
                          </a:solidFill>
                          <a:effectLst/>
                        </a:rPr>
                        <a:t>Chi phí tài chính</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b"/>
                      <a:r>
                        <a:rPr lang="en-US" sz="1100" b="0" i="0" u="none" strike="noStrike">
                          <a:solidFill>
                            <a:srgbClr val="000000"/>
                          </a:solidFill>
                          <a:effectLst/>
                          <a:latin typeface="Calibri" panose="020F0502020204030204" pitchFamily="34" charset="0"/>
                        </a:rPr>
                        <a:t>-8,69</a:t>
                      </a:r>
                    </a:p>
                  </a:txBody>
                  <a:tcPr marL="9525" marR="9525" marT="9525" marB="0" anchor="ctr"/>
                </a:tc>
                <a:tc>
                  <a:txBody>
                    <a:bodyPr/>
                    <a:lstStyle/>
                    <a:p>
                      <a:pPr algn="ctr" fontAlgn="b"/>
                      <a:r>
                        <a:rPr lang="en-US" sz="1100" b="0" i="0" u="none" strike="noStrike">
                          <a:solidFill>
                            <a:srgbClr val="000000"/>
                          </a:solidFill>
                          <a:effectLst/>
                          <a:latin typeface="Calibri" panose="020F0502020204030204" pitchFamily="34" charset="0"/>
                        </a:rPr>
                        <a:t>-7,45</a:t>
                      </a:r>
                    </a:p>
                  </a:txBody>
                  <a:tcPr marL="9525" marR="9525" marT="9525" marB="0" anchor="ctr"/>
                </a:tc>
                <a:tc>
                  <a:txBody>
                    <a:bodyPr/>
                    <a:lstStyle/>
                    <a:p>
                      <a:pPr algn="ctr" fontAlgn="b"/>
                      <a:r>
                        <a:rPr lang="en-US" sz="1100" b="0" i="0" u="none" strike="noStrike">
                          <a:solidFill>
                            <a:srgbClr val="000000"/>
                          </a:solidFill>
                          <a:effectLst/>
                          <a:latin typeface="Calibri" panose="020F0502020204030204" pitchFamily="34" charset="0"/>
                        </a:rPr>
                        <a:t>-13,29</a:t>
                      </a:r>
                    </a:p>
                  </a:txBody>
                  <a:tcPr marL="9525" marR="9525" marT="9525" marB="0" anchor="ctr"/>
                </a:tc>
                <a:tc>
                  <a:txBody>
                    <a:bodyPr/>
                    <a:lstStyle/>
                    <a:p>
                      <a:pPr algn="ctr" fontAlgn="b"/>
                      <a:r>
                        <a:rPr lang="en-US" sz="1100" b="0" i="0" u="none" strike="noStrike">
                          <a:solidFill>
                            <a:srgbClr val="000000"/>
                          </a:solidFill>
                          <a:effectLst/>
                          <a:latin typeface="Calibri" panose="020F0502020204030204" pitchFamily="34" charset="0"/>
                        </a:rPr>
                        <a:t>-15,68</a:t>
                      </a:r>
                    </a:p>
                  </a:txBody>
                  <a:tcPr marL="9525" marR="9525" marT="9525" marB="0" anchor="ctr"/>
                </a:tc>
                <a:tc>
                  <a:txBody>
                    <a:bodyPr/>
                    <a:lstStyle/>
                    <a:p>
                      <a:pPr algn="ctr" fontAlgn="b"/>
                      <a:r>
                        <a:rPr lang="en-US" sz="1100" b="0" i="0" u="none" strike="noStrike">
                          <a:solidFill>
                            <a:srgbClr val="000000"/>
                          </a:solidFill>
                          <a:effectLst/>
                          <a:latin typeface="Calibri" panose="020F0502020204030204" pitchFamily="34" charset="0"/>
                        </a:rPr>
                        <a:t>-14,79</a:t>
                      </a:r>
                    </a:p>
                  </a:txBody>
                  <a:tcPr marL="9525" marR="9525" marT="9525" marB="0" anchor="ctr"/>
                </a:tc>
                <a:extLst>
                  <a:ext uri="{0D108BD9-81ED-4DB2-BD59-A6C34878D82A}">
                    <a16:rowId xmlns:a16="http://schemas.microsoft.com/office/drawing/2014/main" val="4040843351"/>
                  </a:ext>
                </a:extLst>
              </a:tr>
              <a:tr h="229158">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100" b="0" u="none" strike="noStrike">
                          <a:solidFill>
                            <a:srgbClr val="000000"/>
                          </a:solidFill>
                          <a:effectLst/>
                        </a:rPr>
                        <a:t>Chi phí bán hàng</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b"/>
                      <a:r>
                        <a:rPr lang="en-US" sz="1100" b="0" i="0" u="none" strike="noStrike">
                          <a:solidFill>
                            <a:srgbClr val="000000"/>
                          </a:solidFill>
                          <a:effectLst/>
                          <a:latin typeface="Calibri" panose="020F0502020204030204" pitchFamily="34" charset="0"/>
                        </a:rPr>
                        <a:t>-0,71</a:t>
                      </a:r>
                    </a:p>
                  </a:txBody>
                  <a:tcPr marL="9525" marR="9525" marT="9525" marB="0" anchor="ctr"/>
                </a:tc>
                <a:tc>
                  <a:txBody>
                    <a:bodyPr/>
                    <a:lstStyle/>
                    <a:p>
                      <a:pPr algn="ctr" fontAlgn="b"/>
                      <a:r>
                        <a:rPr lang="en-US" sz="1100" b="0" i="0" u="none" strike="noStrike">
                          <a:solidFill>
                            <a:srgbClr val="000000"/>
                          </a:solidFill>
                          <a:effectLst/>
                          <a:latin typeface="Calibri" panose="020F0502020204030204" pitchFamily="34" charset="0"/>
                        </a:rPr>
                        <a:t>-0,56</a:t>
                      </a:r>
                    </a:p>
                  </a:txBody>
                  <a:tcPr marL="9525" marR="9525" marT="9525" marB="0" anchor="ctr"/>
                </a:tc>
                <a:tc>
                  <a:txBody>
                    <a:bodyPr/>
                    <a:lstStyle/>
                    <a:p>
                      <a:pPr algn="ctr" fontAlgn="b"/>
                      <a:r>
                        <a:rPr lang="en-US" sz="1100" b="0" i="0" u="none" strike="noStrike">
                          <a:solidFill>
                            <a:srgbClr val="000000"/>
                          </a:solidFill>
                          <a:effectLst/>
                          <a:latin typeface="Calibri" panose="020F0502020204030204" pitchFamily="34" charset="0"/>
                        </a:rPr>
                        <a:t>-0,75</a:t>
                      </a:r>
                    </a:p>
                  </a:txBody>
                  <a:tcPr marL="9525" marR="9525" marT="9525" marB="0" anchor="ctr"/>
                </a:tc>
                <a:tc>
                  <a:txBody>
                    <a:bodyPr/>
                    <a:lstStyle/>
                    <a:p>
                      <a:pPr algn="ctr" fontAlgn="b"/>
                      <a:r>
                        <a:rPr lang="en-US" sz="1100" b="0" i="0" u="none" strike="noStrike">
                          <a:solidFill>
                            <a:srgbClr val="000000"/>
                          </a:solidFill>
                          <a:effectLst/>
                          <a:latin typeface="Calibri" panose="020F0502020204030204" pitchFamily="34" charset="0"/>
                        </a:rPr>
                        <a:t>-0,98</a:t>
                      </a:r>
                    </a:p>
                  </a:txBody>
                  <a:tcPr marL="9525" marR="9525" marT="9525" marB="0" anchor="ctr"/>
                </a:tc>
                <a:tc>
                  <a:txBody>
                    <a:bodyPr/>
                    <a:lstStyle/>
                    <a:p>
                      <a:pPr algn="ctr" fontAlgn="b"/>
                      <a:r>
                        <a:rPr lang="en-US" sz="1100" b="0" i="0" u="none" strike="noStrike">
                          <a:solidFill>
                            <a:srgbClr val="000000"/>
                          </a:solidFill>
                          <a:effectLst/>
                          <a:latin typeface="Calibri" panose="020F0502020204030204" pitchFamily="34" charset="0"/>
                        </a:rPr>
                        <a:t>-1,31</a:t>
                      </a:r>
                    </a:p>
                  </a:txBody>
                  <a:tcPr marL="9525" marR="9525" marT="9525" marB="0" anchor="ctr"/>
                </a:tc>
                <a:extLst>
                  <a:ext uri="{0D108BD9-81ED-4DB2-BD59-A6C34878D82A}">
                    <a16:rowId xmlns:a16="http://schemas.microsoft.com/office/drawing/2014/main" val="510395940"/>
                  </a:ext>
                </a:extLst>
              </a:tr>
              <a:tr h="258116">
                <a:tc>
                  <a:txBody>
                    <a:bodyPr/>
                    <a:lstStyle/>
                    <a:p>
                      <a:pPr algn="l" fontAlgn="b"/>
                      <a:r>
                        <a:rPr lang="en-US" sz="1100" b="0" u="none" strike="noStrike">
                          <a:solidFill>
                            <a:srgbClr val="000000"/>
                          </a:solidFill>
                          <a:effectLst/>
                        </a:rPr>
                        <a:t>CPQL doanh nghiệp</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b"/>
                      <a:r>
                        <a:rPr lang="en-US" sz="1100" b="0" i="0" u="none" strike="noStrike">
                          <a:solidFill>
                            <a:srgbClr val="000000"/>
                          </a:solidFill>
                          <a:effectLst/>
                          <a:latin typeface="Calibri" panose="020F0502020204030204" pitchFamily="34" charset="0"/>
                        </a:rPr>
                        <a:t>-13,46</a:t>
                      </a:r>
                    </a:p>
                  </a:txBody>
                  <a:tcPr marL="9525" marR="9525" marT="9525" marB="0" anchor="ctr"/>
                </a:tc>
                <a:tc>
                  <a:txBody>
                    <a:bodyPr/>
                    <a:lstStyle/>
                    <a:p>
                      <a:pPr algn="ctr" fontAlgn="b"/>
                      <a:r>
                        <a:rPr lang="en-US" sz="1100" b="0" i="0" u="none" strike="noStrike">
                          <a:solidFill>
                            <a:srgbClr val="000000"/>
                          </a:solidFill>
                          <a:effectLst/>
                          <a:latin typeface="Calibri" panose="020F0502020204030204" pitchFamily="34" charset="0"/>
                        </a:rPr>
                        <a:t>-16,82</a:t>
                      </a:r>
                    </a:p>
                  </a:txBody>
                  <a:tcPr marL="9525" marR="9525" marT="9525" marB="0" anchor="ctr"/>
                </a:tc>
                <a:tc>
                  <a:txBody>
                    <a:bodyPr/>
                    <a:lstStyle/>
                    <a:p>
                      <a:pPr algn="ctr" fontAlgn="b"/>
                      <a:r>
                        <a:rPr lang="en-US" sz="1100" b="0" i="0" u="none" strike="noStrike">
                          <a:solidFill>
                            <a:srgbClr val="000000"/>
                          </a:solidFill>
                          <a:effectLst/>
                          <a:latin typeface="Calibri" panose="020F0502020204030204" pitchFamily="34" charset="0"/>
                        </a:rPr>
                        <a:t>-20,95</a:t>
                      </a:r>
                    </a:p>
                  </a:txBody>
                  <a:tcPr marL="9525" marR="9525" marT="9525" marB="0" anchor="ctr"/>
                </a:tc>
                <a:tc>
                  <a:txBody>
                    <a:bodyPr/>
                    <a:lstStyle/>
                    <a:p>
                      <a:pPr algn="ctr" fontAlgn="b"/>
                      <a:r>
                        <a:rPr lang="en-US" sz="1100" b="0" i="0" u="none" strike="noStrike">
                          <a:solidFill>
                            <a:srgbClr val="000000"/>
                          </a:solidFill>
                          <a:effectLst/>
                          <a:latin typeface="Calibri" panose="020F0502020204030204" pitchFamily="34" charset="0"/>
                        </a:rPr>
                        <a:t>-20,79</a:t>
                      </a:r>
                    </a:p>
                  </a:txBody>
                  <a:tcPr marL="9525" marR="9525" marT="9525" marB="0" anchor="ctr"/>
                </a:tc>
                <a:tc>
                  <a:txBody>
                    <a:bodyPr/>
                    <a:lstStyle/>
                    <a:p>
                      <a:pPr algn="ctr" fontAlgn="b"/>
                      <a:r>
                        <a:rPr lang="en-US" sz="1100" b="0" i="0" u="none" strike="noStrike">
                          <a:solidFill>
                            <a:srgbClr val="000000"/>
                          </a:solidFill>
                          <a:effectLst/>
                          <a:latin typeface="Calibri" panose="020F0502020204030204" pitchFamily="34" charset="0"/>
                        </a:rPr>
                        <a:t>-22,34</a:t>
                      </a:r>
                    </a:p>
                  </a:txBody>
                  <a:tcPr marL="9525" marR="9525" marT="9525" marB="0" anchor="ctr"/>
                </a:tc>
                <a:extLst>
                  <a:ext uri="{0D108BD9-81ED-4DB2-BD59-A6C34878D82A}">
                    <a16:rowId xmlns:a16="http://schemas.microsoft.com/office/drawing/2014/main" val="347819273"/>
                  </a:ext>
                </a:extLst>
              </a:tr>
              <a:tr h="229158">
                <a:tc>
                  <a:txBody>
                    <a:bodyPr/>
                    <a:lstStyle/>
                    <a:p>
                      <a:pPr algn="l" fontAlgn="b"/>
                      <a:r>
                        <a:rPr lang="en-US" sz="1100" b="1" u="none" strike="noStrike">
                          <a:solidFill>
                            <a:srgbClr val="000000"/>
                          </a:solidFill>
                          <a:effectLst/>
                        </a:rPr>
                        <a:t>Lợi nhuận sau thuế</a:t>
                      </a:r>
                      <a:endParaRPr lang="en-US" sz="1100" b="1"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b"/>
                      <a:r>
                        <a:rPr lang="en-US" sz="1100" b="0" i="0" u="none" strike="noStrike">
                          <a:solidFill>
                            <a:srgbClr val="000000"/>
                          </a:solidFill>
                          <a:effectLst/>
                          <a:latin typeface="Calibri" panose="020F0502020204030204" pitchFamily="34" charset="0"/>
                        </a:rPr>
                        <a:t>7,95</a:t>
                      </a:r>
                    </a:p>
                  </a:txBody>
                  <a:tcPr marL="9525" marR="9525" marT="9525" marB="0" anchor="ctr"/>
                </a:tc>
                <a:tc>
                  <a:txBody>
                    <a:bodyPr/>
                    <a:lstStyle/>
                    <a:p>
                      <a:pPr algn="ctr" fontAlgn="b"/>
                      <a:r>
                        <a:rPr lang="en-US" sz="1100" b="0" i="0" u="none" strike="noStrike">
                          <a:solidFill>
                            <a:srgbClr val="000000"/>
                          </a:solidFill>
                          <a:effectLst/>
                          <a:latin typeface="Calibri" panose="020F0502020204030204" pitchFamily="34" charset="0"/>
                        </a:rPr>
                        <a:t>1,60</a:t>
                      </a:r>
                    </a:p>
                  </a:txBody>
                  <a:tcPr marL="9525" marR="9525" marT="9525" marB="0" anchor="ctr"/>
                </a:tc>
                <a:tc>
                  <a:txBody>
                    <a:bodyPr/>
                    <a:lstStyle/>
                    <a:p>
                      <a:pPr algn="ctr" fontAlgn="b"/>
                      <a:r>
                        <a:rPr lang="en-US" sz="1100" b="0" i="0" u="none" strike="noStrike">
                          <a:solidFill>
                            <a:srgbClr val="000000"/>
                          </a:solidFill>
                          <a:effectLst/>
                          <a:latin typeface="Calibri" panose="020F0502020204030204" pitchFamily="34" charset="0"/>
                        </a:rPr>
                        <a:t>-6,58</a:t>
                      </a:r>
                    </a:p>
                  </a:txBody>
                  <a:tcPr marL="9525" marR="9525" marT="9525" marB="0" anchor="ctr"/>
                </a:tc>
                <a:tc>
                  <a:txBody>
                    <a:bodyPr/>
                    <a:lstStyle/>
                    <a:p>
                      <a:pPr algn="ctr" fontAlgn="b"/>
                      <a:r>
                        <a:rPr lang="en-US" sz="1100" b="0" i="0" u="none" strike="noStrike">
                          <a:solidFill>
                            <a:srgbClr val="000000"/>
                          </a:solidFill>
                          <a:effectLst/>
                          <a:latin typeface="Calibri" panose="020F0502020204030204" pitchFamily="34" charset="0"/>
                        </a:rPr>
                        <a:t>21,62</a:t>
                      </a:r>
                    </a:p>
                  </a:txBody>
                  <a:tcPr marL="9525" marR="9525" marT="9525" marB="0" anchor="ctr"/>
                </a:tc>
                <a:tc>
                  <a:txBody>
                    <a:bodyPr/>
                    <a:lstStyle/>
                    <a:p>
                      <a:pPr algn="ctr" fontAlgn="b"/>
                      <a:r>
                        <a:rPr lang="en-US" sz="1100" b="0" i="0" u="none" strike="noStrike">
                          <a:solidFill>
                            <a:srgbClr val="000000"/>
                          </a:solidFill>
                          <a:effectLst/>
                          <a:latin typeface="Calibri" panose="020F0502020204030204" pitchFamily="34" charset="0"/>
                        </a:rPr>
                        <a:t>33,91</a:t>
                      </a:r>
                    </a:p>
                  </a:txBody>
                  <a:tcPr marL="9525" marR="9525" marT="9525" marB="0" anchor="ctr"/>
                </a:tc>
                <a:extLst>
                  <a:ext uri="{0D108BD9-81ED-4DB2-BD59-A6C34878D82A}">
                    <a16:rowId xmlns:a16="http://schemas.microsoft.com/office/drawing/2014/main" val="167119670"/>
                  </a:ext>
                </a:extLst>
              </a:tr>
              <a:tr h="229158">
                <a:tc>
                  <a:txBody>
                    <a:bodyPr/>
                    <a:lstStyle/>
                    <a:p>
                      <a:pPr algn="l" fontAlgn="b"/>
                      <a:r>
                        <a:rPr lang="en-US" sz="1100" b="0" u="none" strike="noStrike">
                          <a:solidFill>
                            <a:srgbClr val="000000"/>
                          </a:solidFill>
                          <a:effectLst/>
                        </a:rPr>
                        <a:t>Biên lợi nhuận gộp</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b"/>
                      <a:r>
                        <a:rPr lang="en-US" sz="1200" b="0" i="0" u="none" strike="noStrike">
                          <a:solidFill>
                            <a:srgbClr val="000000"/>
                          </a:solidFill>
                          <a:effectLst/>
                          <a:latin typeface="Calibri" panose="020F0502020204030204" pitchFamily="34" charset="0"/>
                        </a:rPr>
                        <a:t>6,29%</a:t>
                      </a:r>
                    </a:p>
                  </a:txBody>
                  <a:tcPr marL="9525" marR="9525" marT="9525" marB="0" anchor="ctr"/>
                </a:tc>
                <a:tc>
                  <a:txBody>
                    <a:bodyPr/>
                    <a:lstStyle/>
                    <a:p>
                      <a:pPr algn="ctr" fontAlgn="b"/>
                      <a:r>
                        <a:rPr lang="en-US" sz="1200" b="0" i="0" u="none" strike="noStrike">
                          <a:solidFill>
                            <a:srgbClr val="000000"/>
                          </a:solidFill>
                          <a:effectLst/>
                          <a:latin typeface="Calibri" panose="020F0502020204030204" pitchFamily="34" charset="0"/>
                        </a:rPr>
                        <a:t>9,29%</a:t>
                      </a:r>
                    </a:p>
                  </a:txBody>
                  <a:tcPr marL="9525" marR="9525" marT="9525" marB="0" anchor="ctr"/>
                </a:tc>
                <a:tc>
                  <a:txBody>
                    <a:bodyPr/>
                    <a:lstStyle/>
                    <a:p>
                      <a:pPr algn="ctr" fontAlgn="b"/>
                      <a:r>
                        <a:rPr lang="en-US" sz="1200" b="0" i="0" u="none" strike="noStrike">
                          <a:solidFill>
                            <a:srgbClr val="000000"/>
                          </a:solidFill>
                          <a:effectLst/>
                          <a:latin typeface="Calibri" panose="020F0502020204030204" pitchFamily="34" charset="0"/>
                        </a:rPr>
                        <a:t>10,63%</a:t>
                      </a:r>
                    </a:p>
                  </a:txBody>
                  <a:tcPr marL="9525" marR="9525" marT="9525" marB="0" anchor="ctr"/>
                </a:tc>
                <a:tc>
                  <a:txBody>
                    <a:bodyPr/>
                    <a:lstStyle/>
                    <a:p>
                      <a:pPr algn="ctr" fontAlgn="b"/>
                      <a:r>
                        <a:rPr lang="en-US" sz="1200" b="0" i="0" u="none" strike="noStrike">
                          <a:solidFill>
                            <a:srgbClr val="000000"/>
                          </a:solidFill>
                          <a:effectLst/>
                          <a:latin typeface="Calibri" panose="020F0502020204030204" pitchFamily="34" charset="0"/>
                        </a:rPr>
                        <a:t>22,38%</a:t>
                      </a:r>
                    </a:p>
                  </a:txBody>
                  <a:tcPr marL="9525" marR="9525" marT="9525" marB="0" anchor="ctr"/>
                </a:tc>
                <a:tc>
                  <a:txBody>
                    <a:bodyPr/>
                    <a:lstStyle/>
                    <a:p>
                      <a:pPr algn="ctr" fontAlgn="b"/>
                      <a:r>
                        <a:rPr lang="en-US" sz="1100" b="0" i="0" u="none" strike="noStrike">
                          <a:solidFill>
                            <a:srgbClr val="000000"/>
                          </a:solidFill>
                          <a:effectLst/>
                          <a:latin typeface="Calibri" panose="020F0502020204030204" pitchFamily="34" charset="0"/>
                        </a:rPr>
                        <a:t>56,89%</a:t>
                      </a:r>
                    </a:p>
                  </a:txBody>
                  <a:tcPr marL="9525" marR="9525" marT="9525" marB="0" anchor="ctr"/>
                </a:tc>
                <a:extLst>
                  <a:ext uri="{0D108BD9-81ED-4DB2-BD59-A6C34878D82A}">
                    <a16:rowId xmlns:a16="http://schemas.microsoft.com/office/drawing/2014/main" val="4178998327"/>
                  </a:ext>
                </a:extLst>
              </a:tr>
              <a:tr h="229158">
                <a:tc>
                  <a:txBody>
                    <a:bodyPr/>
                    <a:lstStyle/>
                    <a:p>
                      <a:pPr algn="l" fontAlgn="b"/>
                      <a:r>
                        <a:rPr lang="en-US" sz="1100" b="0" u="none" strike="noStrike">
                          <a:solidFill>
                            <a:srgbClr val="000000"/>
                          </a:solidFill>
                          <a:effectLst/>
                        </a:rPr>
                        <a:t>Biên lợi nhuận ròng</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b"/>
                      <a:r>
                        <a:rPr lang="en-US" sz="1200" b="0" i="0" u="none" strike="noStrike">
                          <a:solidFill>
                            <a:srgbClr val="000000"/>
                          </a:solidFill>
                          <a:effectLst/>
                          <a:latin typeface="Calibri" panose="020F0502020204030204" pitchFamily="34" charset="0"/>
                        </a:rPr>
                        <a:t>3,52%</a:t>
                      </a:r>
                    </a:p>
                  </a:txBody>
                  <a:tcPr marL="9525" marR="9525" marT="9525" marB="0" anchor="ctr"/>
                </a:tc>
                <a:tc>
                  <a:txBody>
                    <a:bodyPr/>
                    <a:lstStyle/>
                    <a:p>
                      <a:pPr algn="ctr" fontAlgn="b"/>
                      <a:r>
                        <a:rPr lang="en-US" sz="1200" b="0" i="0" u="none" strike="noStrike">
                          <a:solidFill>
                            <a:srgbClr val="000000"/>
                          </a:solidFill>
                          <a:effectLst/>
                          <a:latin typeface="Calibri" panose="020F0502020204030204" pitchFamily="34" charset="0"/>
                        </a:rPr>
                        <a:t>0,92%</a:t>
                      </a:r>
                    </a:p>
                  </a:txBody>
                  <a:tcPr marL="9525" marR="9525" marT="9525" marB="0" anchor="ctr"/>
                </a:tc>
                <a:tc>
                  <a:txBody>
                    <a:bodyPr/>
                    <a:lstStyle/>
                    <a:p>
                      <a:pPr algn="ctr" fontAlgn="b"/>
                      <a:r>
                        <a:rPr lang="en-US" sz="1200" b="0" i="0" u="none" strike="noStrike">
                          <a:solidFill>
                            <a:srgbClr val="000000"/>
                          </a:solidFill>
                          <a:effectLst/>
                          <a:latin typeface="Calibri" panose="020F0502020204030204" pitchFamily="34" charset="0"/>
                        </a:rPr>
                        <a:t>-2,85%</a:t>
                      </a:r>
                    </a:p>
                  </a:txBody>
                  <a:tcPr marL="9525" marR="9525" marT="9525" marB="0" anchor="ctr"/>
                </a:tc>
                <a:tc>
                  <a:txBody>
                    <a:bodyPr/>
                    <a:lstStyle/>
                    <a:p>
                      <a:pPr algn="ctr" fontAlgn="b"/>
                      <a:r>
                        <a:rPr lang="en-US" sz="1200" b="0" i="0" u="none" strike="noStrike">
                          <a:solidFill>
                            <a:srgbClr val="000000"/>
                          </a:solidFill>
                          <a:effectLst/>
                          <a:latin typeface="Calibri" panose="020F0502020204030204" pitchFamily="34" charset="0"/>
                        </a:rPr>
                        <a:t>9,30%</a:t>
                      </a:r>
                    </a:p>
                  </a:txBody>
                  <a:tcPr marL="9525" marR="9525" marT="9525" marB="0" anchor="ctr"/>
                </a:tc>
                <a:tc>
                  <a:txBody>
                    <a:bodyPr/>
                    <a:lstStyle/>
                    <a:p>
                      <a:pPr algn="ctr" fontAlgn="b"/>
                      <a:r>
                        <a:rPr lang="en-US" sz="1100" b="0" i="0" u="none" strike="noStrike">
                          <a:solidFill>
                            <a:srgbClr val="000000"/>
                          </a:solidFill>
                          <a:effectLst/>
                          <a:latin typeface="Calibri" panose="020F0502020204030204" pitchFamily="34" charset="0"/>
                        </a:rPr>
                        <a:t>27,00%</a:t>
                      </a:r>
                    </a:p>
                  </a:txBody>
                  <a:tcPr marL="9525" marR="9525" marT="9525" marB="0" anchor="ctr"/>
                </a:tc>
                <a:extLst>
                  <a:ext uri="{0D108BD9-81ED-4DB2-BD59-A6C34878D82A}">
                    <a16:rowId xmlns:a16="http://schemas.microsoft.com/office/drawing/2014/main" val="3596184979"/>
                  </a:ext>
                </a:extLst>
              </a:tr>
            </a:tbl>
          </a:graphicData>
        </a:graphic>
      </p:graphicFrame>
      <p:sp>
        <p:nvSpPr>
          <p:cNvPr id="11" name="Text Placeholder 2">
            <a:extLst>
              <a:ext uri="{FF2B5EF4-FFF2-40B4-BE49-F238E27FC236}">
                <a16:creationId xmlns:a16="http://schemas.microsoft.com/office/drawing/2014/main" id="{7F8405E9-B89E-61AC-73C5-A8D376851DB6}"/>
              </a:ext>
            </a:extLst>
          </p:cNvPr>
          <p:cNvSpPr txBox="1">
            <a:spLocks/>
          </p:cNvSpPr>
          <p:nvPr/>
        </p:nvSpPr>
        <p:spPr>
          <a:xfrm>
            <a:off x="4108953" y="3630035"/>
            <a:ext cx="7913100" cy="991973"/>
          </a:xfrm>
          <a:prstGeom prst="rect">
            <a:avLst/>
          </a:prstGeom>
        </p:spPr>
        <p:txBody>
          <a:bodyPr vert="horz" lIns="91440" tIns="45720" rIns="91440" bIns="45720" rtlCol="0">
            <a:normAutofit fontScale="92500" lnSpcReduction="10000"/>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1">
                    <a:tint val="75000"/>
                  </a:schemeClr>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kern="1200">
                <a:solidFill>
                  <a:schemeClr val="tx1">
                    <a:tint val="75000"/>
                  </a:schemeClr>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i="1" kern="1200">
                <a:solidFill>
                  <a:schemeClr val="tx1">
                    <a:tint val="75000"/>
                  </a:schemeClr>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9pPr>
          </a:lstStyle>
          <a:p>
            <a:pPr marL="171450" indent="-171450" algn="just">
              <a:lnSpc>
                <a:spcPct val="100000"/>
              </a:lnSpc>
              <a:buFont typeface="Arial" panose="020B0604020202020204" pitchFamily="34" charset="0"/>
              <a:buChar char="•"/>
            </a:pPr>
            <a:r>
              <a:rPr lang="en-US" sz="1200" b="1">
                <a:solidFill>
                  <a:schemeClr val="tx2"/>
                </a:solidFill>
                <a:latin typeface="Calibri (Body)"/>
              </a:rPr>
              <a:t>Dự án Lô B bị đóng FID chậm hơn dự kiến</a:t>
            </a:r>
          </a:p>
          <a:p>
            <a:pPr marL="171450" indent="-171450" algn="just">
              <a:lnSpc>
                <a:spcPct val="100000"/>
              </a:lnSpc>
              <a:buFont typeface="Arial" panose="020B0604020202020204" pitchFamily="34" charset="0"/>
              <a:buChar char="•"/>
            </a:pPr>
            <a:r>
              <a:rPr lang="en-US" sz="1200" b="1">
                <a:solidFill>
                  <a:schemeClr val="tx2"/>
                </a:solidFill>
                <a:latin typeface="Calibri (Body)"/>
              </a:rPr>
              <a:t>Lo ngại về tác động của lĩnh vực BĐS đến sức khỏe nền kinh tế của Trung Quốc. Từ đó gián tiếp ảnh hưởng đến nhu cầu và giá dầu. </a:t>
            </a:r>
          </a:p>
          <a:p>
            <a:pPr marL="171450" indent="-171450" algn="just">
              <a:lnSpc>
                <a:spcPct val="100000"/>
              </a:lnSpc>
              <a:buFont typeface="Arial" panose="020B0604020202020204" pitchFamily="34" charset="0"/>
              <a:buChar char="•"/>
            </a:pPr>
            <a:r>
              <a:rPr lang="en-US" sz="1200" b="1">
                <a:solidFill>
                  <a:schemeClr val="tx2"/>
                </a:solidFill>
                <a:latin typeface="Calibri (Body)"/>
              </a:rPr>
              <a:t>Rủi ro về việc FED không hạ lãi suất ảnh hưởng đến chi phí tài chính của PVD</a:t>
            </a:r>
          </a:p>
          <a:p>
            <a:pPr marL="171450" indent="-171450" algn="just">
              <a:lnSpc>
                <a:spcPct val="100000"/>
              </a:lnSpc>
              <a:buFont typeface="Arial" panose="020B0604020202020204" pitchFamily="34" charset="0"/>
              <a:buChar char="•"/>
            </a:pPr>
            <a:endParaRPr lang="en-US" sz="1200" i="1">
              <a:solidFill>
                <a:schemeClr val="tx2"/>
              </a:solidFill>
              <a:latin typeface="Calibri (Body)"/>
            </a:endParaRPr>
          </a:p>
        </p:txBody>
      </p:sp>
      <p:graphicFrame>
        <p:nvGraphicFramePr>
          <p:cNvPr id="2" name="Chart 1">
            <a:extLst>
              <a:ext uri="{FF2B5EF4-FFF2-40B4-BE49-F238E27FC236}">
                <a16:creationId xmlns:a16="http://schemas.microsoft.com/office/drawing/2014/main" id="{ECED7EEB-925D-1490-DEB5-B07B6C5BDAAF}"/>
              </a:ext>
            </a:extLst>
          </p:cNvPr>
          <p:cNvGraphicFramePr>
            <a:graphicFrameLocks/>
          </p:cNvGraphicFramePr>
          <p:nvPr>
            <p:extLst>
              <p:ext uri="{D42A27DB-BD31-4B8C-83A1-F6EECF244321}">
                <p14:modId xmlns:p14="http://schemas.microsoft.com/office/powerpoint/2010/main" val="2811420901"/>
              </p:ext>
            </p:extLst>
          </p:nvPr>
        </p:nvGraphicFramePr>
        <p:xfrm>
          <a:off x="484327" y="4622009"/>
          <a:ext cx="3395613" cy="2130709"/>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506948985"/>
      </p:ext>
    </p:extLst>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9988AAA7-449B-4719-9DB5-56226CD25925}"/>
              </a:ext>
            </a:extLst>
          </p:cNvPr>
          <p:cNvSpPr>
            <a:spLocks noGrp="1"/>
          </p:cNvSpPr>
          <p:nvPr>
            <p:ph type="dt" sz="half" idx="23"/>
          </p:nvPr>
        </p:nvSpPr>
        <p:spPr>
          <a:xfrm rot="5400000">
            <a:off x="-2154988" y="2880277"/>
            <a:ext cx="4567149" cy="257176"/>
          </a:xfrm>
        </p:spPr>
        <p:txBody>
          <a:bodyPr/>
          <a:lstStyle/>
          <a:p>
            <a:fld id="{F98F1741-0056-4257-85FA-9720169EBEF0}" type="datetime1">
              <a:rPr lang="vi-VN" smtClean="0"/>
              <a:t>24/04/2024</a:t>
            </a:fld>
            <a:endParaRPr lang="en-US"/>
          </a:p>
        </p:txBody>
      </p:sp>
      <p:sp>
        <p:nvSpPr>
          <p:cNvPr id="6" name="Slide Number Placeholder 5">
            <a:extLst>
              <a:ext uri="{FF2B5EF4-FFF2-40B4-BE49-F238E27FC236}">
                <a16:creationId xmlns:a16="http://schemas.microsoft.com/office/drawing/2014/main" id="{AE723E11-5300-466E-BB45-A8D08C0021BF}"/>
              </a:ext>
            </a:extLst>
          </p:cNvPr>
          <p:cNvSpPr>
            <a:spLocks noGrp="1"/>
          </p:cNvSpPr>
          <p:nvPr>
            <p:ph type="sldNum" sz="quarter" idx="25"/>
          </p:nvPr>
        </p:nvSpPr>
        <p:spPr>
          <a:xfrm rot="5400000">
            <a:off x="-654196" y="5946629"/>
            <a:ext cx="1565564" cy="257177"/>
          </a:xfrm>
        </p:spPr>
        <p:txBody>
          <a:bodyPr/>
          <a:lstStyle/>
          <a:p>
            <a:fld id="{2DDFA90D-AFF2-4ADA-9F98-670F3E4E604F}" type="slidenum">
              <a:rPr lang="en-US" smtClean="0"/>
              <a:t>3</a:t>
            </a:fld>
            <a:endParaRPr lang="en-US"/>
          </a:p>
        </p:txBody>
      </p:sp>
      <p:sp>
        <p:nvSpPr>
          <p:cNvPr id="7" name="Text Placeholder 6">
            <a:extLst>
              <a:ext uri="{FF2B5EF4-FFF2-40B4-BE49-F238E27FC236}">
                <a16:creationId xmlns:a16="http://schemas.microsoft.com/office/drawing/2014/main" id="{C33A359B-E230-4C5B-A368-6FD2BE851027}"/>
              </a:ext>
            </a:extLst>
          </p:cNvPr>
          <p:cNvSpPr>
            <a:spLocks noGrp="1"/>
          </p:cNvSpPr>
          <p:nvPr>
            <p:ph type="body" sz="quarter" idx="15"/>
          </p:nvPr>
        </p:nvSpPr>
        <p:spPr/>
        <p:txBody>
          <a:bodyPr/>
          <a:lstStyle/>
          <a:p>
            <a:endParaRPr lang="en-US"/>
          </a:p>
        </p:txBody>
      </p:sp>
      <p:sp>
        <p:nvSpPr>
          <p:cNvPr id="9" name="Text Placeholder 8">
            <a:extLst>
              <a:ext uri="{FF2B5EF4-FFF2-40B4-BE49-F238E27FC236}">
                <a16:creationId xmlns:a16="http://schemas.microsoft.com/office/drawing/2014/main" id="{3DA726C2-DCCB-462E-8E8D-2A5A74DF5940}"/>
              </a:ext>
            </a:extLst>
          </p:cNvPr>
          <p:cNvSpPr>
            <a:spLocks noGrp="1"/>
          </p:cNvSpPr>
          <p:nvPr>
            <p:ph type="body" sz="quarter" idx="22"/>
          </p:nvPr>
        </p:nvSpPr>
        <p:spPr/>
        <p:txBody>
          <a:bodyPr/>
          <a:lstStyle/>
          <a:p>
            <a:r>
              <a:rPr lang="en-US"/>
              <a:t>I. TỔNG QUAN DOANH NGHIỆP</a:t>
            </a:r>
            <a:endParaRPr lang="en-US" dirty="0"/>
          </a:p>
        </p:txBody>
      </p:sp>
      <p:sp>
        <p:nvSpPr>
          <p:cNvPr id="18" name="Text Placeholder 8">
            <a:extLst>
              <a:ext uri="{FF2B5EF4-FFF2-40B4-BE49-F238E27FC236}">
                <a16:creationId xmlns:a16="http://schemas.microsoft.com/office/drawing/2014/main" id="{DE8D35F2-5528-314A-ADDE-236E988BB1FA}"/>
              </a:ext>
            </a:extLst>
          </p:cNvPr>
          <p:cNvSpPr>
            <a:spLocks noGrp="1"/>
          </p:cNvSpPr>
          <p:nvPr>
            <p:ph type="body" sz="quarter" idx="16"/>
          </p:nvPr>
        </p:nvSpPr>
        <p:spPr>
          <a:xfrm>
            <a:off x="257175" y="830263"/>
            <a:ext cx="4814887" cy="261937"/>
          </a:xfrm>
        </p:spPr>
        <p:txBody>
          <a:bodyPr/>
          <a:lstStyle/>
          <a:p>
            <a:r>
              <a:rPr lang="en-US" dirty="0"/>
              <a:t>GIỚI THIỆU TỔNG QUAN</a:t>
            </a:r>
          </a:p>
        </p:txBody>
      </p:sp>
      <p:sp>
        <p:nvSpPr>
          <p:cNvPr id="31" name="Text Placeholder 2">
            <a:extLst>
              <a:ext uri="{FF2B5EF4-FFF2-40B4-BE49-F238E27FC236}">
                <a16:creationId xmlns:a16="http://schemas.microsoft.com/office/drawing/2014/main" id="{F1747FF1-5038-4272-8158-F5EF9F5DCE6D}"/>
              </a:ext>
            </a:extLst>
          </p:cNvPr>
          <p:cNvSpPr>
            <a:spLocks noGrp="1"/>
          </p:cNvSpPr>
          <p:nvPr>
            <p:ph type="body" idx="1"/>
          </p:nvPr>
        </p:nvSpPr>
        <p:spPr>
          <a:xfrm>
            <a:off x="458861" y="1410735"/>
            <a:ext cx="11562811" cy="816848"/>
          </a:xfrm>
        </p:spPr>
        <p:txBody>
          <a:bodyPr>
            <a:noAutofit/>
          </a:bodyPr>
          <a:lstStyle/>
          <a:p>
            <a:pPr algn="just"/>
            <a:r>
              <a:rPr lang="vi-VN" sz="1200" b="0" i="0">
                <a:solidFill>
                  <a:schemeClr val="tx1"/>
                </a:solidFill>
                <a:effectLst/>
                <a:latin typeface="Calibri (Body)"/>
              </a:rPr>
              <a:t>Công ty cổ phần </a:t>
            </a:r>
            <a:r>
              <a:rPr lang="en-US" sz="1200" b="0" i="0">
                <a:solidFill>
                  <a:schemeClr val="tx1"/>
                </a:solidFill>
                <a:effectLst/>
                <a:latin typeface="Calibri (Body)"/>
              </a:rPr>
              <a:t>Khoan và Dịch vụ Khoan Dầu khí (PV Drilling) là thành viên của Tập đoàn Dầu khí Quốc gia Việt Nam được thành lập tháng 11/2001. </a:t>
            </a:r>
            <a:r>
              <a:rPr lang="vi-VN" sz="1200" b="0" i="0">
                <a:solidFill>
                  <a:schemeClr val="tx1"/>
                </a:solidFill>
                <a:effectLst/>
                <a:latin typeface="Calibri (Body)"/>
              </a:rPr>
              <a:t>Với lịch sử hơn 2</a:t>
            </a:r>
            <a:r>
              <a:rPr lang="en-US" sz="1200">
                <a:solidFill>
                  <a:schemeClr val="tx1"/>
                </a:solidFill>
                <a:latin typeface="Calibri (Body)"/>
              </a:rPr>
              <a:t>2</a:t>
            </a:r>
            <a:r>
              <a:rPr lang="vi-VN" sz="1200" b="0" i="0">
                <a:solidFill>
                  <a:schemeClr val="tx1"/>
                </a:solidFill>
                <a:effectLst/>
                <a:latin typeface="Calibri (Body)"/>
              </a:rPr>
              <a:t> năm xây dựng và phát triển</a:t>
            </a:r>
            <a:r>
              <a:rPr lang="en-US" sz="1200" b="0" i="0">
                <a:solidFill>
                  <a:schemeClr val="tx1"/>
                </a:solidFill>
                <a:effectLst/>
                <a:latin typeface="Calibri (Body)"/>
              </a:rPr>
              <a:t>, </a:t>
            </a:r>
            <a:r>
              <a:rPr lang="vi-VN" sz="1200" b="0" i="0">
                <a:solidFill>
                  <a:schemeClr val="tx1"/>
                </a:solidFill>
                <a:effectLst/>
                <a:latin typeface="Calibri (Body)"/>
              </a:rPr>
              <a:t>PV Drilling đã và đang vận hành</a:t>
            </a:r>
            <a:r>
              <a:rPr lang="en-US" sz="1200" b="0" i="0">
                <a:solidFill>
                  <a:schemeClr val="tx1"/>
                </a:solidFill>
                <a:effectLst/>
                <a:latin typeface="Calibri (Body)"/>
              </a:rPr>
              <a:t> </a:t>
            </a:r>
            <a:r>
              <a:rPr lang="vi-VN" sz="1200" b="0" i="0">
                <a:solidFill>
                  <a:schemeClr val="tx1"/>
                </a:solidFill>
                <a:effectLst/>
                <a:latin typeface="Calibri (Body)"/>
              </a:rPr>
              <a:t>rất hiệu quả đội ngũ giàn khoan cho các khách hàng tạ</a:t>
            </a:r>
            <a:r>
              <a:rPr lang="en-US" sz="1200" b="0" i="0">
                <a:solidFill>
                  <a:schemeClr val="tx1"/>
                </a:solidFill>
                <a:effectLst/>
                <a:latin typeface="Calibri (Body)"/>
              </a:rPr>
              <a:t>i </a:t>
            </a:r>
            <a:r>
              <a:rPr lang="vi-VN" sz="1200" b="0" i="0">
                <a:solidFill>
                  <a:schemeClr val="tx1"/>
                </a:solidFill>
                <a:effectLst/>
                <a:latin typeface="Calibri (Body)"/>
              </a:rPr>
              <a:t>Việt Nam cũng như các khu vực khác ở Đông Nam Á và</a:t>
            </a:r>
            <a:r>
              <a:rPr lang="en-US" sz="1200" b="0" i="0">
                <a:solidFill>
                  <a:schemeClr val="tx1"/>
                </a:solidFill>
                <a:effectLst/>
                <a:latin typeface="Calibri (Body)"/>
              </a:rPr>
              <a:t> </a:t>
            </a:r>
            <a:r>
              <a:rPr lang="vi-VN" sz="1200" b="0" i="0">
                <a:solidFill>
                  <a:schemeClr val="tx1"/>
                </a:solidFill>
                <a:effectLst/>
                <a:latin typeface="Calibri (Body)"/>
              </a:rPr>
              <a:t>Bắc Phi, xây dựng được uy tín và ưu thế cạnh tranh rất</a:t>
            </a:r>
            <a:r>
              <a:rPr lang="en-US" sz="1200" b="0" i="0">
                <a:solidFill>
                  <a:schemeClr val="tx1"/>
                </a:solidFill>
                <a:effectLst/>
                <a:latin typeface="Calibri (Body)"/>
              </a:rPr>
              <a:t> </a:t>
            </a:r>
            <a:r>
              <a:rPr lang="vi-VN" sz="1200" b="0" i="0">
                <a:solidFill>
                  <a:schemeClr val="tx1"/>
                </a:solidFill>
                <a:effectLst/>
                <a:latin typeface="Calibri (Body)"/>
              </a:rPr>
              <a:t>tốt trên thị trường ngành khoan dầu khí</a:t>
            </a:r>
            <a:r>
              <a:rPr lang="en-US" sz="1200">
                <a:solidFill>
                  <a:schemeClr val="tx1"/>
                </a:solidFill>
                <a:latin typeface="Calibri (Body)"/>
              </a:rPr>
              <a:t>. Nắm</a:t>
            </a:r>
            <a:r>
              <a:rPr lang="en-US" sz="1200" b="0" i="0">
                <a:solidFill>
                  <a:schemeClr val="tx1"/>
                </a:solidFill>
                <a:effectLst/>
                <a:latin typeface="Calibri (Body)"/>
              </a:rPr>
              <a:t> giữ 70% thị trường khoan tại Việt Nam cũng như 80-100% thị phần các dịch vụ cung ứng nhân lực, dịch vụ tiện ren và ứng cứu sự cố tràn dầu.</a:t>
            </a:r>
            <a:endParaRPr lang="en-US" sz="1200">
              <a:solidFill>
                <a:schemeClr val="tx1"/>
              </a:solidFill>
              <a:latin typeface="Calibri (Body)"/>
            </a:endParaRPr>
          </a:p>
        </p:txBody>
      </p:sp>
      <p:sp>
        <p:nvSpPr>
          <p:cNvPr id="34" name="Rectangle 33">
            <a:extLst>
              <a:ext uri="{FF2B5EF4-FFF2-40B4-BE49-F238E27FC236}">
                <a16:creationId xmlns:a16="http://schemas.microsoft.com/office/drawing/2014/main" id="{3ABD28DF-141D-40AD-8EEE-7F7720032E99}"/>
              </a:ext>
            </a:extLst>
          </p:cNvPr>
          <p:cNvSpPr/>
          <p:nvPr/>
        </p:nvSpPr>
        <p:spPr>
          <a:xfrm>
            <a:off x="-172581" y="1064226"/>
            <a:ext cx="2293000" cy="361381"/>
          </a:xfrm>
          <a:prstGeom prst="rect">
            <a:avLst/>
          </a:prstGeom>
        </p:spPr>
        <p:txBody>
          <a:bodyPr wrap="none">
            <a:spAutoFit/>
          </a:bodyPr>
          <a:lstStyle/>
          <a:p>
            <a:pPr lvl="1">
              <a:lnSpc>
                <a:spcPct val="150000"/>
              </a:lnSpc>
              <a:spcAft>
                <a:spcPts val="800"/>
              </a:spcAft>
            </a:pPr>
            <a:r>
              <a:rPr lang="en-US" sz="1300" b="1">
                <a:solidFill>
                  <a:srgbClr val="002060"/>
                </a:solidFill>
                <a:latin typeface="Calibri" panose="020F0502020204030204" pitchFamily="34" charset="0"/>
                <a:ea typeface="Calibri" panose="020F0502020204030204" pitchFamily="34" charset="0"/>
                <a:cs typeface="Times New Roman" panose="02020603050405020304" pitchFamily="18" charset="0"/>
              </a:rPr>
              <a:t>Ngành nghề kinh doanh</a:t>
            </a:r>
            <a:endParaRPr lang="en-US" sz="130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11" name="Table 10">
            <a:extLst>
              <a:ext uri="{FF2B5EF4-FFF2-40B4-BE49-F238E27FC236}">
                <a16:creationId xmlns:a16="http://schemas.microsoft.com/office/drawing/2014/main" id="{971B87D8-9E32-DC92-8673-3BC2206565D5}"/>
              </a:ext>
            </a:extLst>
          </p:cNvPr>
          <p:cNvGraphicFramePr>
            <a:graphicFrameLocks noGrp="1"/>
          </p:cNvGraphicFramePr>
          <p:nvPr>
            <p:extLst>
              <p:ext uri="{D42A27DB-BD31-4B8C-83A1-F6EECF244321}">
                <p14:modId xmlns:p14="http://schemas.microsoft.com/office/powerpoint/2010/main" val="41905894"/>
              </p:ext>
            </p:extLst>
          </p:nvPr>
        </p:nvGraphicFramePr>
        <p:xfrm>
          <a:off x="9189864" y="4889872"/>
          <a:ext cx="2831808" cy="1649275"/>
        </p:xfrm>
        <a:graphic>
          <a:graphicData uri="http://schemas.openxmlformats.org/drawingml/2006/table">
            <a:tbl>
              <a:tblPr firstRow="1" bandRow="1">
                <a:tableStyleId>{5A111915-BE36-4E01-A7E5-04B1672EAD32}</a:tableStyleId>
              </a:tblPr>
              <a:tblGrid>
                <a:gridCol w="2008275">
                  <a:extLst>
                    <a:ext uri="{9D8B030D-6E8A-4147-A177-3AD203B41FA5}">
                      <a16:colId xmlns:a16="http://schemas.microsoft.com/office/drawing/2014/main" val="1078506884"/>
                    </a:ext>
                  </a:extLst>
                </a:gridCol>
                <a:gridCol w="823533">
                  <a:extLst>
                    <a:ext uri="{9D8B030D-6E8A-4147-A177-3AD203B41FA5}">
                      <a16:colId xmlns:a16="http://schemas.microsoft.com/office/drawing/2014/main" val="355813401"/>
                    </a:ext>
                  </a:extLst>
                </a:gridCol>
              </a:tblGrid>
              <a:tr h="335257">
                <a:tc gridSpan="2">
                  <a:txBody>
                    <a:bodyPr/>
                    <a:lstStyle/>
                    <a:p>
                      <a:pPr algn="ctr" defTabSz="914400" rtl="0" eaLnBrk="1" latinLnBrk="0" hangingPunct="1">
                        <a:lnSpc>
                          <a:spcPct val="90000"/>
                        </a:lnSpc>
                        <a:spcBef>
                          <a:spcPct val="0"/>
                        </a:spcBef>
                        <a:buNone/>
                      </a:pPr>
                      <a:r>
                        <a:rPr lang="en-US" sz="1300" b="1" kern="1200">
                          <a:solidFill>
                            <a:schemeClr val="bg1"/>
                          </a:solidFill>
                        </a:rPr>
                        <a:t>Cơ cấu cổ đông cô đặc</a:t>
                      </a:r>
                      <a:endParaRPr lang="en-US" sz="1300" b="1" kern="1200">
                        <a:solidFill>
                          <a:schemeClr val="bg1"/>
                        </a:solidFill>
                        <a:latin typeface="Calibri "/>
                        <a:ea typeface="+mj-ea"/>
                        <a:cs typeface="+mj-cs"/>
                      </a:endParaRPr>
                    </a:p>
                  </a:txBody>
                  <a:tcPr/>
                </a:tc>
                <a:tc hMerge="1">
                  <a:txBody>
                    <a:bodyPr/>
                    <a:lstStyle/>
                    <a:p>
                      <a:endParaRPr lang="en-US"/>
                    </a:p>
                  </a:txBody>
                  <a:tcPr/>
                </a:tc>
                <a:extLst>
                  <a:ext uri="{0D108BD9-81ED-4DB2-BD59-A6C34878D82A}">
                    <a16:rowId xmlns:a16="http://schemas.microsoft.com/office/drawing/2014/main" val="154878853"/>
                  </a:ext>
                </a:extLst>
              </a:tr>
              <a:tr h="438006">
                <a:tc>
                  <a:txBody>
                    <a:bodyPr/>
                    <a:lstStyle/>
                    <a:p>
                      <a:pPr algn="l" fontAlgn="b"/>
                      <a:r>
                        <a:rPr lang="en-US" sz="1200" b="0" u="none" strike="noStrike">
                          <a:solidFill>
                            <a:srgbClr val="000000"/>
                          </a:solidFill>
                          <a:effectLst/>
                        </a:rPr>
                        <a:t>Tập đoàn Dầu khí VN</a:t>
                      </a:r>
                      <a:endParaRPr lang="vi-VN" sz="1200" b="0" i="0" u="none" strike="noStrike">
                        <a:solidFill>
                          <a:srgbClr val="000000"/>
                        </a:solidFill>
                        <a:effectLst/>
                        <a:latin typeface="Calibri (Body)"/>
                      </a:endParaRPr>
                    </a:p>
                  </a:txBody>
                  <a:tcPr marL="9525" marR="9525" marT="9525" marB="0" anchor="ctr"/>
                </a:tc>
                <a:tc>
                  <a:txBody>
                    <a:bodyPr/>
                    <a:lstStyle/>
                    <a:p>
                      <a:pPr algn="l" fontAlgn="b"/>
                      <a:r>
                        <a:rPr lang="en-US" sz="1200" b="0" u="none" strike="noStrike">
                          <a:solidFill>
                            <a:srgbClr val="000000"/>
                          </a:solidFill>
                          <a:effectLst/>
                        </a:rPr>
                        <a:t>50,46%</a:t>
                      </a:r>
                      <a:endParaRPr lang="en-US" sz="1200" b="0" i="0" u="none" strike="noStrike">
                        <a:solidFill>
                          <a:srgbClr val="000000"/>
                        </a:solidFill>
                        <a:effectLst/>
                        <a:latin typeface="+mn-lt"/>
                      </a:endParaRPr>
                    </a:p>
                  </a:txBody>
                  <a:tcPr marL="9525" marR="9525" marT="9525" marB="0" anchor="ctr"/>
                </a:tc>
                <a:extLst>
                  <a:ext uri="{0D108BD9-81ED-4DB2-BD59-A6C34878D82A}">
                    <a16:rowId xmlns:a16="http://schemas.microsoft.com/office/drawing/2014/main" val="4247272289"/>
                  </a:ext>
                </a:extLst>
              </a:tr>
              <a:tr h="438006">
                <a:tc>
                  <a:txBody>
                    <a:bodyPr/>
                    <a:lstStyle/>
                    <a:p>
                      <a:pPr algn="l" fontAlgn="b"/>
                      <a:r>
                        <a:rPr lang="en-US" sz="1200" b="0" u="none" strike="noStrike">
                          <a:solidFill>
                            <a:srgbClr val="000000"/>
                          </a:solidFill>
                          <a:effectLst/>
                        </a:rPr>
                        <a:t>Nhóm quỹ ngoại Dragon Capital</a:t>
                      </a:r>
                      <a:endParaRPr lang="vi-VN" sz="12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9525" marR="9525" marT="9525" marB="0" anchor="ctr"/>
                </a:tc>
                <a:tc>
                  <a:txBody>
                    <a:bodyPr/>
                    <a:lstStyle/>
                    <a:p>
                      <a:pPr algn="l" fontAlgn="b"/>
                      <a:r>
                        <a:rPr lang="en-US" sz="1200" b="0" u="none" strike="noStrike">
                          <a:solidFill>
                            <a:srgbClr val="000000"/>
                          </a:solidFill>
                          <a:effectLst/>
                        </a:rPr>
                        <a:t>10,96%</a:t>
                      </a:r>
                      <a:endParaRPr lang="en-US" sz="12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9525" marR="9525" marT="9525" marB="0" anchor="ctr"/>
                </a:tc>
                <a:extLst>
                  <a:ext uri="{0D108BD9-81ED-4DB2-BD59-A6C34878D82A}">
                    <a16:rowId xmlns:a16="http://schemas.microsoft.com/office/drawing/2014/main" val="2516313770"/>
                  </a:ext>
                </a:extLst>
              </a:tr>
              <a:tr h="438006">
                <a:tc>
                  <a:txBody>
                    <a:bodyPr/>
                    <a:lstStyle/>
                    <a:p>
                      <a:pPr algn="l" fontAlgn="b"/>
                      <a:r>
                        <a:rPr lang="en-US" sz="1200" b="0" u="none" strike="noStrike" kern="1200">
                          <a:solidFill>
                            <a:srgbClr val="000000"/>
                          </a:solidFill>
                          <a:effectLst/>
                        </a:rPr>
                        <a:t>CTBC Vietnam Equity Fund</a:t>
                      </a:r>
                      <a:endParaRPr lang="en-US" sz="1200" b="0" u="none" strike="noStrike" kern="120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9525" marR="9525" marT="9525" marB="0" anchor="ctr"/>
                </a:tc>
                <a:tc>
                  <a:txBody>
                    <a:bodyPr/>
                    <a:lstStyle/>
                    <a:p>
                      <a:pPr algn="l" fontAlgn="b"/>
                      <a:r>
                        <a:rPr lang="en-US" sz="1200" b="0" u="none" strike="noStrike">
                          <a:solidFill>
                            <a:srgbClr val="000000"/>
                          </a:solidFill>
                          <a:effectLst/>
                        </a:rPr>
                        <a:t>5,49%</a:t>
                      </a:r>
                      <a:endParaRPr lang="en-US" sz="1200" b="0" i="0" u="none" strike="noStrike">
                        <a:solidFill>
                          <a:srgbClr val="000000"/>
                        </a:solidFill>
                        <a:effectLst/>
                        <a:latin typeface="+mn-lt"/>
                      </a:endParaRPr>
                    </a:p>
                  </a:txBody>
                  <a:tcPr marL="9525" marR="9525" marT="9525" marB="0" anchor="ctr"/>
                </a:tc>
                <a:extLst>
                  <a:ext uri="{0D108BD9-81ED-4DB2-BD59-A6C34878D82A}">
                    <a16:rowId xmlns:a16="http://schemas.microsoft.com/office/drawing/2014/main" val="3479171777"/>
                  </a:ext>
                </a:extLst>
              </a:tr>
            </a:tbl>
          </a:graphicData>
        </a:graphic>
      </p:graphicFrame>
      <p:pic>
        <p:nvPicPr>
          <p:cNvPr id="16" name="Picture 15">
            <a:extLst>
              <a:ext uri="{FF2B5EF4-FFF2-40B4-BE49-F238E27FC236}">
                <a16:creationId xmlns:a16="http://schemas.microsoft.com/office/drawing/2014/main" id="{A8A58CE6-CB8C-46CC-AC3D-8E7E1F261037}"/>
              </a:ext>
            </a:extLst>
          </p:cNvPr>
          <p:cNvPicPr>
            <a:picLocks noChangeAspect="1"/>
          </p:cNvPicPr>
          <p:nvPr/>
        </p:nvPicPr>
        <p:blipFill>
          <a:blip r:embed="rId2">
            <a:clrChange>
              <a:clrFrom>
                <a:srgbClr val="E1F2FB"/>
              </a:clrFrom>
              <a:clrTo>
                <a:srgbClr val="E1F2FB">
                  <a:alpha val="0"/>
                </a:srgbClr>
              </a:clrTo>
            </a:clrChange>
          </a:blip>
          <a:stretch>
            <a:fillRect/>
          </a:stretch>
        </p:blipFill>
        <p:spPr>
          <a:xfrm>
            <a:off x="6768797" y="1957457"/>
            <a:ext cx="4607416" cy="2514303"/>
          </a:xfrm>
          <a:prstGeom prst="rect">
            <a:avLst/>
          </a:prstGeom>
        </p:spPr>
      </p:pic>
      <p:pic>
        <p:nvPicPr>
          <p:cNvPr id="19" name="Picture 18">
            <a:extLst>
              <a:ext uri="{FF2B5EF4-FFF2-40B4-BE49-F238E27FC236}">
                <a16:creationId xmlns:a16="http://schemas.microsoft.com/office/drawing/2014/main" id="{1906FEBF-FBFC-95B6-455B-F92C421C49EE}"/>
              </a:ext>
            </a:extLst>
          </p:cNvPr>
          <p:cNvPicPr>
            <a:picLocks noChangeAspect="1"/>
          </p:cNvPicPr>
          <p:nvPr/>
        </p:nvPicPr>
        <p:blipFill>
          <a:blip r:embed="rId3">
            <a:clrChange>
              <a:clrFrom>
                <a:srgbClr val="E1F2FB"/>
              </a:clrFrom>
              <a:clrTo>
                <a:srgbClr val="E1F2FB">
                  <a:alpha val="0"/>
                </a:srgbClr>
              </a:clrTo>
            </a:clrChange>
          </a:blip>
          <a:stretch>
            <a:fillRect/>
          </a:stretch>
        </p:blipFill>
        <p:spPr>
          <a:xfrm>
            <a:off x="800110" y="2375568"/>
            <a:ext cx="6012520" cy="2073248"/>
          </a:xfrm>
          <a:prstGeom prst="rect">
            <a:avLst/>
          </a:prstGeom>
        </p:spPr>
      </p:pic>
      <p:sp>
        <p:nvSpPr>
          <p:cNvPr id="22" name="Rectangle 21">
            <a:extLst>
              <a:ext uri="{FF2B5EF4-FFF2-40B4-BE49-F238E27FC236}">
                <a16:creationId xmlns:a16="http://schemas.microsoft.com/office/drawing/2014/main" id="{07DACD6E-1709-B08F-AE8A-6AEA2E582CE7}"/>
              </a:ext>
            </a:extLst>
          </p:cNvPr>
          <p:cNvSpPr/>
          <p:nvPr/>
        </p:nvSpPr>
        <p:spPr>
          <a:xfrm>
            <a:off x="-143342" y="2114415"/>
            <a:ext cx="2263761" cy="361381"/>
          </a:xfrm>
          <a:prstGeom prst="rect">
            <a:avLst/>
          </a:prstGeom>
        </p:spPr>
        <p:txBody>
          <a:bodyPr wrap="none">
            <a:spAutoFit/>
          </a:bodyPr>
          <a:lstStyle/>
          <a:p>
            <a:pPr lvl="1">
              <a:lnSpc>
                <a:spcPct val="150000"/>
              </a:lnSpc>
              <a:spcAft>
                <a:spcPts val="800"/>
              </a:spcAft>
            </a:pPr>
            <a:r>
              <a:rPr lang="en-US" sz="1300" b="1">
                <a:solidFill>
                  <a:srgbClr val="002060"/>
                </a:solidFill>
                <a:latin typeface="Calibri" panose="020F0502020204030204" pitchFamily="34" charset="0"/>
                <a:ea typeface="Calibri" panose="020F0502020204030204" pitchFamily="34" charset="0"/>
                <a:cs typeface="Times New Roman" panose="02020603050405020304" pitchFamily="18" charset="0"/>
              </a:rPr>
              <a:t>Chuỗi cung ứng dịch vụ</a:t>
            </a:r>
            <a:endParaRPr lang="en-US" sz="130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 name="Rectangle 1">
            <a:extLst>
              <a:ext uri="{FF2B5EF4-FFF2-40B4-BE49-F238E27FC236}">
                <a16:creationId xmlns:a16="http://schemas.microsoft.com/office/drawing/2014/main" id="{D7F330D9-D3F8-640A-55FA-F3DFCD83673D}"/>
              </a:ext>
            </a:extLst>
          </p:cNvPr>
          <p:cNvSpPr/>
          <p:nvPr/>
        </p:nvSpPr>
        <p:spPr>
          <a:xfrm>
            <a:off x="-128979" y="4493958"/>
            <a:ext cx="2249398" cy="361381"/>
          </a:xfrm>
          <a:prstGeom prst="rect">
            <a:avLst/>
          </a:prstGeom>
        </p:spPr>
        <p:txBody>
          <a:bodyPr wrap="none">
            <a:spAutoFit/>
          </a:bodyPr>
          <a:lstStyle/>
          <a:p>
            <a:pPr lvl="1">
              <a:lnSpc>
                <a:spcPct val="150000"/>
              </a:lnSpc>
              <a:spcAft>
                <a:spcPts val="800"/>
              </a:spcAft>
            </a:pPr>
            <a:r>
              <a:rPr lang="en-US" sz="1300" b="1">
                <a:solidFill>
                  <a:srgbClr val="002060"/>
                </a:solidFill>
                <a:latin typeface="Calibri" panose="020F0502020204030204" pitchFamily="34" charset="0"/>
                <a:ea typeface="Calibri" panose="020F0502020204030204" pitchFamily="34" charset="0"/>
                <a:cs typeface="Times New Roman" panose="02020603050405020304" pitchFamily="18" charset="0"/>
              </a:rPr>
              <a:t>Cơ sở vật chất của PVD</a:t>
            </a:r>
            <a:endParaRPr lang="en-US" sz="130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5" name="Table 4">
            <a:extLst>
              <a:ext uri="{FF2B5EF4-FFF2-40B4-BE49-F238E27FC236}">
                <a16:creationId xmlns:a16="http://schemas.microsoft.com/office/drawing/2014/main" id="{A8224A71-760B-0B5D-4F82-4E0BB28D9706}"/>
              </a:ext>
            </a:extLst>
          </p:cNvPr>
          <p:cNvGraphicFramePr>
            <a:graphicFrameLocks noGrp="1"/>
          </p:cNvGraphicFramePr>
          <p:nvPr>
            <p:extLst>
              <p:ext uri="{D42A27DB-BD31-4B8C-83A1-F6EECF244321}">
                <p14:modId xmlns:p14="http://schemas.microsoft.com/office/powerpoint/2010/main" val="2854478620"/>
              </p:ext>
            </p:extLst>
          </p:nvPr>
        </p:nvGraphicFramePr>
        <p:xfrm>
          <a:off x="548584" y="4889872"/>
          <a:ext cx="8469910" cy="1649276"/>
        </p:xfrm>
        <a:graphic>
          <a:graphicData uri="http://schemas.openxmlformats.org/drawingml/2006/table">
            <a:tbl>
              <a:tblPr firstRow="1" bandRow="1">
                <a:tableStyleId>{5C22544A-7EE6-4342-B048-85BDC9FD1C3A}</a:tableStyleId>
              </a:tblPr>
              <a:tblGrid>
                <a:gridCol w="2247267">
                  <a:extLst>
                    <a:ext uri="{9D8B030D-6E8A-4147-A177-3AD203B41FA5}">
                      <a16:colId xmlns:a16="http://schemas.microsoft.com/office/drawing/2014/main" val="3730537481"/>
                    </a:ext>
                  </a:extLst>
                </a:gridCol>
                <a:gridCol w="898040">
                  <a:extLst>
                    <a:ext uri="{9D8B030D-6E8A-4147-A177-3AD203B41FA5}">
                      <a16:colId xmlns:a16="http://schemas.microsoft.com/office/drawing/2014/main" val="2244059050"/>
                    </a:ext>
                  </a:extLst>
                </a:gridCol>
                <a:gridCol w="5324603">
                  <a:extLst>
                    <a:ext uri="{9D8B030D-6E8A-4147-A177-3AD203B41FA5}">
                      <a16:colId xmlns:a16="http://schemas.microsoft.com/office/drawing/2014/main" val="652028635"/>
                    </a:ext>
                  </a:extLst>
                </a:gridCol>
              </a:tblGrid>
              <a:tr h="27767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a:latin typeface="+mn-lt"/>
                        </a:rPr>
                        <a:t>Loại giàn </a:t>
                      </a:r>
                    </a:p>
                  </a:txBody>
                  <a:tcPr/>
                </a:tc>
                <a:tc>
                  <a:txBody>
                    <a:bodyPr/>
                    <a:lstStyle/>
                    <a:p>
                      <a:pPr algn="ctr"/>
                      <a:r>
                        <a:rPr lang="en-US" sz="1200">
                          <a:latin typeface="+mn-lt"/>
                        </a:rPr>
                        <a:t>Số lượng </a:t>
                      </a:r>
                    </a:p>
                  </a:txBody>
                  <a:tcPr/>
                </a:tc>
                <a:tc>
                  <a:txBody>
                    <a:bodyPr/>
                    <a:lstStyle/>
                    <a:p>
                      <a:pPr algn="ctr"/>
                      <a:r>
                        <a:rPr lang="en-US" sz="1200">
                          <a:latin typeface="+mn-lt"/>
                        </a:rPr>
                        <a:t>Hoạt động</a:t>
                      </a:r>
                    </a:p>
                  </a:txBody>
                  <a:tcPr/>
                </a:tc>
                <a:extLst>
                  <a:ext uri="{0D108BD9-81ED-4DB2-BD59-A6C34878D82A}">
                    <a16:rowId xmlns:a16="http://schemas.microsoft.com/office/drawing/2014/main" val="850943134"/>
                  </a:ext>
                </a:extLst>
              </a:tr>
              <a:tr h="277676">
                <a:tc>
                  <a:txBody>
                    <a:bodyPr/>
                    <a:lstStyle/>
                    <a:p>
                      <a:r>
                        <a:rPr lang="en-US" sz="1200">
                          <a:latin typeface="+mn-lt"/>
                        </a:rPr>
                        <a:t>Giàn khoan đất liền (Land ring 11)</a:t>
                      </a:r>
                    </a:p>
                  </a:txBody>
                  <a:tcPr anchor="ctr"/>
                </a:tc>
                <a:tc>
                  <a:txBody>
                    <a:bodyPr/>
                    <a:lstStyle/>
                    <a:p>
                      <a:pPr algn="ctr"/>
                      <a:r>
                        <a:rPr lang="en-US" sz="1200">
                          <a:latin typeface="+mn-lt"/>
                        </a:rPr>
                        <a:t>1</a:t>
                      </a:r>
                    </a:p>
                  </a:txBody>
                  <a:tcPr anchor="ctr"/>
                </a:tc>
                <a:tc>
                  <a:txBody>
                    <a:bodyPr/>
                    <a:lstStyle/>
                    <a:p>
                      <a:r>
                        <a:rPr lang="en-US" sz="1200">
                          <a:latin typeface="+mn-lt"/>
                        </a:rPr>
                        <a:t>Cung cấp dịch vụ khoan tại vùng mỏ MOM-3 Algeria từ năm 2007</a:t>
                      </a:r>
                    </a:p>
                  </a:txBody>
                  <a:tcPr anchor="ctr"/>
                </a:tc>
                <a:extLst>
                  <a:ext uri="{0D108BD9-81ED-4DB2-BD59-A6C34878D82A}">
                    <a16:rowId xmlns:a16="http://schemas.microsoft.com/office/drawing/2014/main" val="1774349266"/>
                  </a:ext>
                </a:extLst>
              </a:tr>
              <a:tr h="402956">
                <a:tc>
                  <a:txBody>
                    <a:bodyPr/>
                    <a:lstStyle/>
                    <a:p>
                      <a:r>
                        <a:rPr lang="en-US" sz="1200">
                          <a:latin typeface="+mn-lt"/>
                        </a:rPr>
                        <a:t>Giàn khoan tiếp trợ nửa nổi nửa chìm (TAD – PV DRILLING V)</a:t>
                      </a:r>
                    </a:p>
                  </a:txBody>
                  <a:tcPr anchor="ctr"/>
                </a:tc>
                <a:tc>
                  <a:txBody>
                    <a:bodyPr/>
                    <a:lstStyle/>
                    <a:p>
                      <a:pPr algn="ctr"/>
                      <a:r>
                        <a:rPr lang="en-US" sz="1200">
                          <a:latin typeface="+mn-lt"/>
                        </a:rPr>
                        <a:t>1</a:t>
                      </a:r>
                    </a:p>
                  </a:txBody>
                  <a:tcPr anchor="ctr"/>
                </a:tc>
                <a:tc>
                  <a:txBody>
                    <a:bodyPr/>
                    <a:lstStyle/>
                    <a:p>
                      <a:r>
                        <a:rPr lang="vi-VN" sz="1200">
                          <a:latin typeface="Calibri" panose="020F0502020204030204" pitchFamily="34" charset="0"/>
                          <a:ea typeface="Calibri" panose="020F0502020204030204" pitchFamily="34" charset="0"/>
                          <a:cs typeface="Calibri" panose="020F0502020204030204" pitchFamily="34" charset="0"/>
                        </a:rPr>
                        <a:t>PV DRILLING V hoạt</a:t>
                      </a:r>
                      <a:r>
                        <a:rPr lang="en-US" sz="1200">
                          <a:latin typeface="Calibri" panose="020F0502020204030204" pitchFamily="34" charset="0"/>
                          <a:ea typeface="Calibri" panose="020F0502020204030204" pitchFamily="34" charset="0"/>
                          <a:cs typeface="Calibri" panose="020F0502020204030204" pitchFamily="34" charset="0"/>
                        </a:rPr>
                        <a:t> </a:t>
                      </a:r>
                      <a:r>
                        <a:rPr lang="vi-VN" sz="1200">
                          <a:latin typeface="Calibri" panose="020F0502020204030204" pitchFamily="34" charset="0"/>
                          <a:ea typeface="Calibri" panose="020F0502020204030204" pitchFamily="34" charset="0"/>
                          <a:cs typeface="Calibri" panose="020F0502020204030204" pitchFamily="34" charset="0"/>
                        </a:rPr>
                        <a:t>động tại Brunei</a:t>
                      </a:r>
                      <a:r>
                        <a:rPr lang="en-US" sz="1200">
                          <a:latin typeface="Calibri" panose="020F0502020204030204" pitchFamily="34" charset="0"/>
                          <a:ea typeface="Calibri" panose="020F0502020204030204" pitchFamily="34" charset="0"/>
                          <a:cs typeface="Calibri" panose="020F0502020204030204" pitchFamily="34" charset="0"/>
                        </a:rPr>
                        <a:t>, Hợp đồng kỳ hạn 6 năm (2 lần tùy chọn gia hạn), từ 01/04/2021</a:t>
                      </a:r>
                    </a:p>
                  </a:txBody>
                  <a:tcPr anchor="ctr"/>
                </a:tc>
                <a:extLst>
                  <a:ext uri="{0D108BD9-81ED-4DB2-BD59-A6C34878D82A}">
                    <a16:rowId xmlns:a16="http://schemas.microsoft.com/office/drawing/2014/main" val="2492189768"/>
                  </a:ext>
                </a:extLst>
              </a:tr>
              <a:tr h="445043">
                <a:tc>
                  <a:txBody>
                    <a:bodyPr/>
                    <a:lstStyle/>
                    <a:p>
                      <a:r>
                        <a:rPr lang="en-US" sz="1200">
                          <a:latin typeface="+mn-lt"/>
                        </a:rPr>
                        <a:t>Giàn khoan biển tự nâng (Jack-up I,II, III, IV)</a:t>
                      </a:r>
                    </a:p>
                  </a:txBody>
                  <a:tcPr anchor="ctr"/>
                </a:tc>
                <a:tc>
                  <a:txBody>
                    <a:bodyPr/>
                    <a:lstStyle/>
                    <a:p>
                      <a:pPr algn="ctr"/>
                      <a:r>
                        <a:rPr lang="en-US" sz="1200">
                          <a:latin typeface="+mn-lt"/>
                        </a:rPr>
                        <a:t>4</a:t>
                      </a:r>
                    </a:p>
                  </a:txBody>
                  <a:tcPr anchor="ctr"/>
                </a:tc>
                <a:tc>
                  <a:txBody>
                    <a:bodyPr/>
                    <a:lstStyle/>
                    <a:p>
                      <a:r>
                        <a:rPr lang="en-US" sz="1200">
                          <a:latin typeface="Calibri" panose="020F0502020204030204" pitchFamily="34" charset="0"/>
                          <a:ea typeface="Calibri" panose="020F0502020204030204" pitchFamily="34" charset="0"/>
                          <a:cs typeface="Calibri" panose="020F0502020204030204" pitchFamily="34" charset="0"/>
                        </a:rPr>
                        <a:t>PV DRILLING I, III, IV hoạt động tại </a:t>
                      </a:r>
                      <a:r>
                        <a:rPr lang="vi-VN" sz="1200">
                          <a:latin typeface="Calibri" panose="020F0502020204030204" pitchFamily="34" charset="0"/>
                          <a:ea typeface="Calibri" panose="020F0502020204030204" pitchFamily="34" charset="0"/>
                          <a:cs typeface="Calibri" panose="020F0502020204030204" pitchFamily="34" charset="0"/>
                        </a:rPr>
                        <a:t>Malaysia</a:t>
                      </a:r>
                      <a:br>
                        <a:rPr lang="en-US" sz="1200">
                          <a:latin typeface="Calibri" panose="020F0502020204030204" pitchFamily="34" charset="0"/>
                          <a:ea typeface="Calibri" panose="020F0502020204030204" pitchFamily="34" charset="0"/>
                          <a:cs typeface="Calibri" panose="020F0502020204030204" pitchFamily="34" charset="0"/>
                        </a:rPr>
                      </a:br>
                      <a:r>
                        <a:rPr lang="vi-VN" sz="1200">
                          <a:latin typeface="Calibri" panose="020F0502020204030204" pitchFamily="34" charset="0"/>
                          <a:ea typeface="Calibri" panose="020F0502020204030204" pitchFamily="34" charset="0"/>
                          <a:cs typeface="Calibri" panose="020F0502020204030204" pitchFamily="34" charset="0"/>
                        </a:rPr>
                        <a:t>PV DRILLING II hoạt</a:t>
                      </a:r>
                      <a:r>
                        <a:rPr lang="en-US" sz="1200">
                          <a:latin typeface="Calibri" panose="020F0502020204030204" pitchFamily="34" charset="0"/>
                          <a:ea typeface="Calibri" panose="020F0502020204030204" pitchFamily="34" charset="0"/>
                          <a:cs typeface="Calibri" panose="020F0502020204030204" pitchFamily="34" charset="0"/>
                        </a:rPr>
                        <a:t> </a:t>
                      </a:r>
                      <a:r>
                        <a:rPr lang="vi-VN" sz="1200">
                          <a:latin typeface="Calibri" panose="020F0502020204030204" pitchFamily="34" charset="0"/>
                          <a:ea typeface="Calibri" panose="020F0502020204030204" pitchFamily="34" charset="0"/>
                          <a:cs typeface="Calibri" panose="020F0502020204030204" pitchFamily="34" charset="0"/>
                        </a:rPr>
                        <a:t>động tại Indonesia từ tháng 7/2022</a:t>
                      </a:r>
                      <a:endParaRPr lang="en-US" sz="1200">
                        <a:latin typeface="Calibri" panose="020F0502020204030204" pitchFamily="34" charset="0"/>
                        <a:ea typeface="Calibri" panose="020F0502020204030204" pitchFamily="34" charset="0"/>
                        <a:cs typeface="Calibri" panose="020F0502020204030204" pitchFamily="34" charset="0"/>
                      </a:endParaRPr>
                    </a:p>
                  </a:txBody>
                  <a:tcPr anchor="ctr"/>
                </a:tc>
                <a:extLst>
                  <a:ext uri="{0D108BD9-81ED-4DB2-BD59-A6C34878D82A}">
                    <a16:rowId xmlns:a16="http://schemas.microsoft.com/office/drawing/2014/main" val="1763938603"/>
                  </a:ext>
                </a:extLst>
              </a:tr>
            </a:tbl>
          </a:graphicData>
        </a:graphic>
      </p:graphicFrame>
    </p:spTree>
    <p:extLst>
      <p:ext uri="{BB962C8B-B14F-4D97-AF65-F5344CB8AC3E}">
        <p14:creationId xmlns:p14="http://schemas.microsoft.com/office/powerpoint/2010/main" val="747039709"/>
      </p:ext>
    </p:extLst>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09BF5FAD-FB75-4875-A6AB-AE3FC17D905B}"/>
              </a:ext>
            </a:extLst>
          </p:cNvPr>
          <p:cNvSpPr>
            <a:spLocks noGrp="1"/>
          </p:cNvSpPr>
          <p:nvPr>
            <p:ph idx="1"/>
          </p:nvPr>
        </p:nvSpPr>
        <p:spPr>
          <a:xfrm>
            <a:off x="489571" y="1380496"/>
            <a:ext cx="11513005" cy="2124199"/>
          </a:xfrm>
        </p:spPr>
        <p:txBody>
          <a:bodyPr>
            <a:normAutofit/>
          </a:bodyPr>
          <a:lstStyle/>
          <a:p>
            <a:pPr algn="just"/>
            <a:r>
              <a:rPr lang="en-US" sz="1300"/>
              <a:t>Năm 2023, PVD ghi nhận </a:t>
            </a:r>
            <a:r>
              <a:rPr lang="en-US" sz="1300" b="1"/>
              <a:t>Doanh thu thuần đạt 232,38 triệu USD (+ 0,63% yoy</a:t>
            </a:r>
            <a:r>
              <a:rPr lang="en-US" sz="1300"/>
              <a:t>). Trong đó, doanh thu Q4/2023 tăng mạnh vượt trội hơn so với các quý trước, đặc biệt là doanh thu mảng dịch vụ khoan (+27,36% MoM). </a:t>
            </a:r>
          </a:p>
          <a:p>
            <a:pPr marL="285750" indent="-285750" algn="just">
              <a:buFont typeface="Arial" panose="020B0604020202020204" pitchFamily="34" charset="0"/>
              <a:buChar char="•"/>
            </a:pPr>
            <a:r>
              <a:rPr lang="en-US" sz="1300"/>
              <a:t>Mảng dịch vụ khoan vẫn chiếm tỷ trọng lớn nhất trong cơ cấu doanh thu khi chiếm 70% tỷ trọng. Trong các năm trước, mảng này chỉ mang về biên lợi nhuận gộp chưa đến 5 USD cho mỗi đồng doanh thu thì hiện tại đã lên đến 21,2 USD. Nguyên nhân chủ yếu do giá cho thuê giàn khoan liên tục tăng tốt.</a:t>
            </a:r>
          </a:p>
          <a:p>
            <a:pPr algn="just"/>
            <a:r>
              <a:rPr lang="en-US" sz="1300" b="1"/>
              <a:t>LNST dương trở lại </a:t>
            </a:r>
            <a:r>
              <a:rPr lang="en-US" sz="1300"/>
              <a:t>với số lãi đạt 21,62 triệu USD, tăng mạnh so với mức -6,58 triệu USD trong năm 2022</a:t>
            </a:r>
          </a:p>
          <a:p>
            <a:pPr marL="342900" indent="-342900" algn="just">
              <a:buAutoNum type="arabicParenBoth"/>
            </a:pPr>
            <a:r>
              <a:rPr lang="en-US" sz="1300"/>
              <a:t>Biên lợi nhuận cả 2 mảng chính là dịch vụ khoan và giếng khoan tăng đột biến </a:t>
            </a:r>
          </a:p>
          <a:p>
            <a:pPr marL="342900" indent="-342900" algn="just">
              <a:buAutoNum type="arabicParenBoth"/>
            </a:pPr>
            <a:r>
              <a:rPr lang="en-US" sz="1300">
                <a:latin typeface="Calibri (Body)"/>
              </a:rPr>
              <a:t>Thu nhập khác cũng tăng hơn 6 triệu USD nhờ thu nhập từ thỏa thuận chấm dứt hợp đồng với khách hàng tại Thái Lan cho giàn khoan PVD 1 tại quý 3/2023</a:t>
            </a:r>
            <a:endParaRPr lang="en-US" sz="1300"/>
          </a:p>
          <a:p>
            <a:pPr marL="285750" indent="-285750" algn="just">
              <a:buFontTx/>
              <a:buChar char="-"/>
            </a:pPr>
            <a:endParaRPr lang="en-US" sz="1300" dirty="0"/>
          </a:p>
        </p:txBody>
      </p:sp>
      <p:sp>
        <p:nvSpPr>
          <p:cNvPr id="3" name="Date Placeholder 2">
            <a:extLst>
              <a:ext uri="{FF2B5EF4-FFF2-40B4-BE49-F238E27FC236}">
                <a16:creationId xmlns:a16="http://schemas.microsoft.com/office/drawing/2014/main" id="{06EC9104-C8FC-484F-B970-62456912BA69}"/>
              </a:ext>
            </a:extLst>
          </p:cNvPr>
          <p:cNvSpPr>
            <a:spLocks noGrp="1"/>
          </p:cNvSpPr>
          <p:nvPr>
            <p:ph type="dt" sz="half" idx="10"/>
          </p:nvPr>
        </p:nvSpPr>
        <p:spPr/>
        <p:txBody>
          <a:bodyPr/>
          <a:lstStyle/>
          <a:p>
            <a:fld id="{0DA91C57-6820-494F-B058-057805960AB0}" type="datetime1">
              <a:rPr lang="vi-VN" smtClean="0"/>
              <a:t>24/04/2024</a:t>
            </a:fld>
            <a:endParaRPr lang="en-US"/>
          </a:p>
        </p:txBody>
      </p:sp>
      <p:sp>
        <p:nvSpPr>
          <p:cNvPr id="4" name="Footer Placeholder 3">
            <a:extLst>
              <a:ext uri="{FF2B5EF4-FFF2-40B4-BE49-F238E27FC236}">
                <a16:creationId xmlns:a16="http://schemas.microsoft.com/office/drawing/2014/main" id="{3804489D-2BFD-4B7F-BEEB-EA3C0A63858D}"/>
              </a:ext>
            </a:extLst>
          </p:cNvPr>
          <p:cNvSpPr>
            <a:spLocks noGrp="1"/>
          </p:cNvSpPr>
          <p:nvPr>
            <p:ph type="ftr" sz="quarter" idx="11"/>
          </p:nvPr>
        </p:nvSpPr>
        <p:spPr>
          <a:xfrm>
            <a:off x="4038600" y="6325813"/>
            <a:ext cx="4114800" cy="365125"/>
          </a:xfrm>
        </p:spPr>
        <p:txBody>
          <a:bodyPr/>
          <a:lstStyle/>
          <a:p>
            <a:r>
              <a:rPr lang="en-US"/>
              <a:t> </a:t>
            </a:r>
          </a:p>
        </p:txBody>
      </p:sp>
      <p:sp>
        <p:nvSpPr>
          <p:cNvPr id="5" name="Slide Number Placeholder 4">
            <a:extLst>
              <a:ext uri="{FF2B5EF4-FFF2-40B4-BE49-F238E27FC236}">
                <a16:creationId xmlns:a16="http://schemas.microsoft.com/office/drawing/2014/main" id="{CCD8120C-D21D-4EE1-BB49-2FC833ED8191}"/>
              </a:ext>
            </a:extLst>
          </p:cNvPr>
          <p:cNvSpPr>
            <a:spLocks noGrp="1"/>
          </p:cNvSpPr>
          <p:nvPr>
            <p:ph type="sldNum" sz="quarter" idx="12"/>
          </p:nvPr>
        </p:nvSpPr>
        <p:spPr/>
        <p:txBody>
          <a:bodyPr/>
          <a:lstStyle/>
          <a:p>
            <a:fld id="{2DDFA90D-AFF2-4ADA-9F98-670F3E4E604F}" type="slidenum">
              <a:rPr lang="en-US" smtClean="0"/>
              <a:t>4</a:t>
            </a:fld>
            <a:endParaRPr lang="en-US"/>
          </a:p>
        </p:txBody>
      </p:sp>
      <p:sp>
        <p:nvSpPr>
          <p:cNvPr id="7" name="Text Placeholder 6">
            <a:extLst>
              <a:ext uri="{FF2B5EF4-FFF2-40B4-BE49-F238E27FC236}">
                <a16:creationId xmlns:a16="http://schemas.microsoft.com/office/drawing/2014/main" id="{4E05DF28-2307-4B15-9826-47AFC3CDD9EC}"/>
              </a:ext>
            </a:extLst>
          </p:cNvPr>
          <p:cNvSpPr>
            <a:spLocks noGrp="1"/>
          </p:cNvSpPr>
          <p:nvPr>
            <p:ph type="body" sz="quarter" idx="15"/>
          </p:nvPr>
        </p:nvSpPr>
        <p:spPr/>
        <p:txBody>
          <a:bodyPr/>
          <a:lstStyle/>
          <a:p>
            <a:endParaRPr lang="en-US"/>
          </a:p>
        </p:txBody>
      </p:sp>
      <p:sp>
        <p:nvSpPr>
          <p:cNvPr id="9" name="Text Placeholder 8">
            <a:extLst>
              <a:ext uri="{FF2B5EF4-FFF2-40B4-BE49-F238E27FC236}">
                <a16:creationId xmlns:a16="http://schemas.microsoft.com/office/drawing/2014/main" id="{3110177E-667C-4C7A-8EFD-AEA002922000}"/>
              </a:ext>
            </a:extLst>
          </p:cNvPr>
          <p:cNvSpPr>
            <a:spLocks noGrp="1"/>
          </p:cNvSpPr>
          <p:nvPr>
            <p:ph type="body" sz="quarter" idx="22"/>
          </p:nvPr>
        </p:nvSpPr>
        <p:spPr/>
        <p:txBody>
          <a:bodyPr/>
          <a:lstStyle/>
          <a:p>
            <a:r>
              <a:rPr lang="en-US"/>
              <a:t>II. KẾT QUẢ KINH DOANH 2023</a:t>
            </a:r>
          </a:p>
        </p:txBody>
      </p:sp>
      <p:sp>
        <p:nvSpPr>
          <p:cNvPr id="13" name="Content Placeholder 5">
            <a:extLst>
              <a:ext uri="{FF2B5EF4-FFF2-40B4-BE49-F238E27FC236}">
                <a16:creationId xmlns:a16="http://schemas.microsoft.com/office/drawing/2014/main" id="{4E8F7621-4CA6-D826-9CBA-8F2737999DB6}"/>
              </a:ext>
            </a:extLst>
          </p:cNvPr>
          <p:cNvSpPr txBox="1">
            <a:spLocks/>
          </p:cNvSpPr>
          <p:nvPr/>
        </p:nvSpPr>
        <p:spPr>
          <a:xfrm>
            <a:off x="8668895" y="1178993"/>
            <a:ext cx="3212497" cy="2473574"/>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1200" b="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2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2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200" i="1"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200" i="1"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sz="1300">
              <a:latin typeface="Calibri (Body)"/>
              <a:ea typeface="Calibri" panose="020F0502020204030204" pitchFamily="34" charset="0"/>
              <a:cs typeface="Calibri" panose="020F0502020204030204" pitchFamily="34" charset="0"/>
            </a:endParaRPr>
          </a:p>
        </p:txBody>
      </p:sp>
      <p:sp>
        <p:nvSpPr>
          <p:cNvPr id="16" name="Title 1">
            <a:extLst>
              <a:ext uri="{FF2B5EF4-FFF2-40B4-BE49-F238E27FC236}">
                <a16:creationId xmlns:a16="http://schemas.microsoft.com/office/drawing/2014/main" id="{B20E1AA1-FEFD-A875-3D2E-1C8C22700AE6}"/>
              </a:ext>
            </a:extLst>
          </p:cNvPr>
          <p:cNvSpPr txBox="1">
            <a:spLocks/>
          </p:cNvSpPr>
          <p:nvPr/>
        </p:nvSpPr>
        <p:spPr>
          <a:xfrm>
            <a:off x="250204" y="1104510"/>
            <a:ext cx="6220339" cy="596046"/>
          </a:xfrm>
          <a:prstGeom prst="rect">
            <a:avLst/>
          </a:prstGeom>
        </p:spPr>
        <p:txBody>
          <a:bodyPr>
            <a:normAutofit/>
          </a:bodyPr>
          <a:lstStyle>
            <a:lvl1pPr algn="l" defTabSz="914400" rtl="0" eaLnBrk="1" latinLnBrk="0" hangingPunct="1">
              <a:lnSpc>
                <a:spcPct val="90000"/>
              </a:lnSpc>
              <a:spcBef>
                <a:spcPct val="0"/>
              </a:spcBef>
              <a:buNone/>
              <a:defRPr sz="1400" b="1" kern="1200">
                <a:solidFill>
                  <a:srgbClr val="002060"/>
                </a:solidFill>
                <a:latin typeface="+mj-lt"/>
                <a:ea typeface="+mj-ea"/>
                <a:cs typeface="+mj-cs"/>
              </a:defRPr>
            </a:lvl1pPr>
          </a:lstStyle>
          <a:p>
            <a:r>
              <a:rPr lang="en-US" sz="1300">
                <a:latin typeface="+mn-lt"/>
              </a:rPr>
              <a:t>Doanh thu duy trì ổn định nhưng biên lợi nhuận gộp tăng mạnh</a:t>
            </a:r>
          </a:p>
        </p:txBody>
      </p:sp>
      <p:sp>
        <p:nvSpPr>
          <p:cNvPr id="17" name="Text Placeholder 8">
            <a:extLst>
              <a:ext uri="{FF2B5EF4-FFF2-40B4-BE49-F238E27FC236}">
                <a16:creationId xmlns:a16="http://schemas.microsoft.com/office/drawing/2014/main" id="{1432A483-34E1-624F-B6E1-A2A57382DF1A}"/>
              </a:ext>
            </a:extLst>
          </p:cNvPr>
          <p:cNvSpPr>
            <a:spLocks noGrp="1"/>
          </p:cNvSpPr>
          <p:nvPr>
            <p:ph type="body" sz="quarter" idx="16"/>
          </p:nvPr>
        </p:nvSpPr>
        <p:spPr>
          <a:xfrm>
            <a:off x="257175" y="830263"/>
            <a:ext cx="4814887" cy="261937"/>
          </a:xfrm>
        </p:spPr>
        <p:txBody>
          <a:bodyPr/>
          <a:lstStyle/>
          <a:p>
            <a:r>
              <a:rPr lang="en-US" dirty="0"/>
              <a:t>KẾT QUẢ KINH </a:t>
            </a:r>
            <a:r>
              <a:rPr lang="en-US"/>
              <a:t>DOANH 2023</a:t>
            </a:r>
            <a:endParaRPr lang="en-US" dirty="0"/>
          </a:p>
        </p:txBody>
      </p:sp>
      <p:sp>
        <p:nvSpPr>
          <p:cNvPr id="6" name="TextBox 5">
            <a:extLst>
              <a:ext uri="{FF2B5EF4-FFF2-40B4-BE49-F238E27FC236}">
                <a16:creationId xmlns:a16="http://schemas.microsoft.com/office/drawing/2014/main" id="{A7DA6277-C5AB-CF4D-9BC5-45346E8E8102}"/>
              </a:ext>
            </a:extLst>
          </p:cNvPr>
          <p:cNvSpPr txBox="1"/>
          <p:nvPr/>
        </p:nvSpPr>
        <p:spPr>
          <a:xfrm>
            <a:off x="10966214" y="6429076"/>
            <a:ext cx="1455130" cy="230832"/>
          </a:xfrm>
          <a:prstGeom prst="rect">
            <a:avLst/>
          </a:prstGeom>
          <a:noFill/>
        </p:spPr>
        <p:txBody>
          <a:bodyPr wrap="square" rtlCol="0">
            <a:spAutoFit/>
          </a:bodyPr>
          <a:lstStyle/>
          <a:p>
            <a:pPr algn="l"/>
            <a:r>
              <a:rPr lang="en-US" sz="900" i="1" dirty="0">
                <a:solidFill>
                  <a:schemeClr val="bg1">
                    <a:lumMod val="50000"/>
                  </a:schemeClr>
                </a:solidFill>
              </a:rPr>
              <a:t>Nguồn: FiinproX</a:t>
            </a:r>
          </a:p>
        </p:txBody>
      </p:sp>
      <p:graphicFrame>
        <p:nvGraphicFramePr>
          <p:cNvPr id="10" name="Chart 9">
            <a:extLst>
              <a:ext uri="{FF2B5EF4-FFF2-40B4-BE49-F238E27FC236}">
                <a16:creationId xmlns:a16="http://schemas.microsoft.com/office/drawing/2014/main" id="{A8F5097D-CFEB-D21D-E470-5FB2D8CD3A14}"/>
              </a:ext>
            </a:extLst>
          </p:cNvPr>
          <p:cNvGraphicFramePr>
            <a:graphicFrameLocks/>
          </p:cNvGraphicFramePr>
          <p:nvPr>
            <p:extLst>
              <p:ext uri="{D42A27DB-BD31-4B8C-83A1-F6EECF244321}">
                <p14:modId xmlns:p14="http://schemas.microsoft.com/office/powerpoint/2010/main" val="3334577232"/>
              </p:ext>
            </p:extLst>
          </p:nvPr>
        </p:nvGraphicFramePr>
        <p:xfrm>
          <a:off x="6470543" y="3513921"/>
          <a:ext cx="5217341" cy="2903344"/>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1" name="Chart 10">
            <a:extLst>
              <a:ext uri="{FF2B5EF4-FFF2-40B4-BE49-F238E27FC236}">
                <a16:creationId xmlns:a16="http://schemas.microsoft.com/office/drawing/2014/main" id="{98383397-BCDF-E7A8-569F-B57989E923F8}"/>
              </a:ext>
            </a:extLst>
          </p:cNvPr>
          <p:cNvGraphicFramePr>
            <a:graphicFrameLocks/>
          </p:cNvGraphicFramePr>
          <p:nvPr>
            <p:extLst>
              <p:ext uri="{D42A27DB-BD31-4B8C-83A1-F6EECF244321}">
                <p14:modId xmlns:p14="http://schemas.microsoft.com/office/powerpoint/2010/main" val="2653810903"/>
              </p:ext>
            </p:extLst>
          </p:nvPr>
        </p:nvGraphicFramePr>
        <p:xfrm>
          <a:off x="528676" y="3543654"/>
          <a:ext cx="5395874" cy="2998586"/>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406385031"/>
      </p:ext>
    </p:extLst>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9988AAA7-449B-4719-9DB5-56226CD25925}"/>
              </a:ext>
            </a:extLst>
          </p:cNvPr>
          <p:cNvSpPr>
            <a:spLocks noGrp="1"/>
          </p:cNvSpPr>
          <p:nvPr>
            <p:ph type="dt" sz="half" idx="23"/>
          </p:nvPr>
        </p:nvSpPr>
        <p:spPr>
          <a:xfrm rot="5400000">
            <a:off x="-2154988" y="2880277"/>
            <a:ext cx="4567149" cy="257176"/>
          </a:xfrm>
        </p:spPr>
        <p:txBody>
          <a:bodyPr/>
          <a:lstStyle/>
          <a:p>
            <a:fld id="{F98F1741-0056-4257-85FA-9720169EBEF0}" type="datetime1">
              <a:rPr lang="vi-VN" smtClean="0"/>
              <a:t>24/04/2024</a:t>
            </a:fld>
            <a:endParaRPr lang="en-US"/>
          </a:p>
        </p:txBody>
      </p:sp>
      <p:sp>
        <p:nvSpPr>
          <p:cNvPr id="6" name="Slide Number Placeholder 5">
            <a:extLst>
              <a:ext uri="{FF2B5EF4-FFF2-40B4-BE49-F238E27FC236}">
                <a16:creationId xmlns:a16="http://schemas.microsoft.com/office/drawing/2014/main" id="{AE723E11-5300-466E-BB45-A8D08C0021BF}"/>
              </a:ext>
            </a:extLst>
          </p:cNvPr>
          <p:cNvSpPr>
            <a:spLocks noGrp="1"/>
          </p:cNvSpPr>
          <p:nvPr>
            <p:ph type="sldNum" sz="quarter" idx="25"/>
          </p:nvPr>
        </p:nvSpPr>
        <p:spPr>
          <a:xfrm rot="5400000">
            <a:off x="-654196" y="5946629"/>
            <a:ext cx="1565564" cy="257177"/>
          </a:xfrm>
        </p:spPr>
        <p:txBody>
          <a:bodyPr/>
          <a:lstStyle/>
          <a:p>
            <a:fld id="{2DDFA90D-AFF2-4ADA-9F98-670F3E4E604F}" type="slidenum">
              <a:rPr lang="en-US" smtClean="0"/>
              <a:t>5</a:t>
            </a:fld>
            <a:endParaRPr lang="en-US"/>
          </a:p>
        </p:txBody>
      </p:sp>
      <p:sp>
        <p:nvSpPr>
          <p:cNvPr id="7" name="Text Placeholder 6">
            <a:extLst>
              <a:ext uri="{FF2B5EF4-FFF2-40B4-BE49-F238E27FC236}">
                <a16:creationId xmlns:a16="http://schemas.microsoft.com/office/drawing/2014/main" id="{C33A359B-E230-4C5B-A368-6FD2BE851027}"/>
              </a:ext>
            </a:extLst>
          </p:cNvPr>
          <p:cNvSpPr>
            <a:spLocks noGrp="1"/>
          </p:cNvSpPr>
          <p:nvPr>
            <p:ph type="body" sz="quarter" idx="15"/>
          </p:nvPr>
        </p:nvSpPr>
        <p:spPr/>
        <p:txBody>
          <a:bodyPr/>
          <a:lstStyle/>
          <a:p>
            <a:endParaRPr lang="en-US"/>
          </a:p>
        </p:txBody>
      </p:sp>
      <p:sp>
        <p:nvSpPr>
          <p:cNvPr id="9" name="Text Placeholder 8">
            <a:extLst>
              <a:ext uri="{FF2B5EF4-FFF2-40B4-BE49-F238E27FC236}">
                <a16:creationId xmlns:a16="http://schemas.microsoft.com/office/drawing/2014/main" id="{3DA726C2-DCCB-462E-8E8D-2A5A74DF5940}"/>
              </a:ext>
            </a:extLst>
          </p:cNvPr>
          <p:cNvSpPr>
            <a:spLocks noGrp="1"/>
          </p:cNvSpPr>
          <p:nvPr>
            <p:ph type="body" sz="quarter" idx="22"/>
          </p:nvPr>
        </p:nvSpPr>
        <p:spPr/>
        <p:txBody>
          <a:bodyPr/>
          <a:lstStyle/>
          <a:p>
            <a:r>
              <a:rPr lang="en-US"/>
              <a:t>III. TRIỂN VỌNG KINH DOANH</a:t>
            </a:r>
            <a:endParaRPr lang="en-US" dirty="0"/>
          </a:p>
        </p:txBody>
      </p:sp>
      <p:sp>
        <p:nvSpPr>
          <p:cNvPr id="18" name="Text Placeholder 8">
            <a:extLst>
              <a:ext uri="{FF2B5EF4-FFF2-40B4-BE49-F238E27FC236}">
                <a16:creationId xmlns:a16="http://schemas.microsoft.com/office/drawing/2014/main" id="{28F39EE1-D45D-4A5F-A483-52B6934B7163}"/>
              </a:ext>
            </a:extLst>
          </p:cNvPr>
          <p:cNvSpPr txBox="1">
            <a:spLocks/>
          </p:cNvSpPr>
          <p:nvPr/>
        </p:nvSpPr>
        <p:spPr>
          <a:xfrm>
            <a:off x="257175" y="830263"/>
            <a:ext cx="4814887" cy="261937"/>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mj-lt"/>
              <a:buNone/>
              <a:defRPr sz="1400" b="1" kern="1200">
                <a:solidFill>
                  <a:schemeClr val="accent2"/>
                </a:solidFill>
                <a:latin typeface="+mj-lt"/>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13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3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2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200" i="1"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a:t>HƯỞNG LỢI TỪ YẾU TỐ NGÀNH</a:t>
            </a:r>
            <a:endParaRPr lang="en-US" dirty="0"/>
          </a:p>
        </p:txBody>
      </p:sp>
      <p:sp>
        <p:nvSpPr>
          <p:cNvPr id="19" name="TextBox 18">
            <a:extLst>
              <a:ext uri="{FF2B5EF4-FFF2-40B4-BE49-F238E27FC236}">
                <a16:creationId xmlns:a16="http://schemas.microsoft.com/office/drawing/2014/main" id="{429C961F-EA5C-644D-B1B2-AF26627754B1}"/>
              </a:ext>
            </a:extLst>
          </p:cNvPr>
          <p:cNvSpPr txBox="1"/>
          <p:nvPr/>
        </p:nvSpPr>
        <p:spPr>
          <a:xfrm>
            <a:off x="10757891" y="6469949"/>
            <a:ext cx="1455130" cy="230832"/>
          </a:xfrm>
          <a:prstGeom prst="rect">
            <a:avLst/>
          </a:prstGeom>
          <a:noFill/>
        </p:spPr>
        <p:txBody>
          <a:bodyPr wrap="square" rtlCol="0">
            <a:spAutoFit/>
          </a:bodyPr>
          <a:lstStyle/>
          <a:p>
            <a:pPr algn="l"/>
            <a:r>
              <a:rPr lang="en-US" sz="900" i="1" dirty="0">
                <a:solidFill>
                  <a:schemeClr val="bg1">
                    <a:lumMod val="50000"/>
                  </a:schemeClr>
                </a:solidFill>
              </a:rPr>
              <a:t>Nguồn: VFS tổng hợp</a:t>
            </a:r>
          </a:p>
        </p:txBody>
      </p:sp>
      <p:sp>
        <p:nvSpPr>
          <p:cNvPr id="3" name="Text Placeholder 2">
            <a:extLst>
              <a:ext uri="{FF2B5EF4-FFF2-40B4-BE49-F238E27FC236}">
                <a16:creationId xmlns:a16="http://schemas.microsoft.com/office/drawing/2014/main" id="{A1A7ADB6-2583-9172-A62B-5A875B90CB0C}"/>
              </a:ext>
            </a:extLst>
          </p:cNvPr>
          <p:cNvSpPr txBox="1">
            <a:spLocks/>
          </p:cNvSpPr>
          <p:nvPr/>
        </p:nvSpPr>
        <p:spPr>
          <a:xfrm>
            <a:off x="257176" y="1092199"/>
            <a:ext cx="5729193" cy="5608581"/>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1">
                    <a:tint val="75000"/>
                  </a:schemeClr>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kern="1200">
                <a:solidFill>
                  <a:schemeClr val="tx1">
                    <a:tint val="75000"/>
                  </a:schemeClr>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i="1" kern="1200">
                <a:solidFill>
                  <a:schemeClr val="tx1">
                    <a:tint val="75000"/>
                  </a:schemeClr>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9pPr>
          </a:lstStyle>
          <a:p>
            <a:pPr algn="just"/>
            <a:r>
              <a:rPr lang="vi-VN" sz="1200" b="1" kern="100">
                <a:solidFill>
                  <a:schemeClr val="tx2"/>
                </a:solidFill>
                <a:latin typeface="Calibri (Body)"/>
                <a:ea typeface="Calibri" panose="020F0502020204030204" pitchFamily="34" charset="0"/>
                <a:cs typeface="Times New Roman" panose="02020603050405020304" pitchFamily="18" charset="0"/>
              </a:rPr>
              <a:t>Giá dầu được dự báo sẽ hồi phục nhờ </a:t>
            </a:r>
            <a:r>
              <a:rPr lang="en-US" sz="1200" b="1" kern="100">
                <a:solidFill>
                  <a:schemeClr val="tx2"/>
                </a:solidFill>
                <a:latin typeface="Calibri (Body)"/>
                <a:ea typeface="Calibri" panose="020F0502020204030204" pitchFamily="34" charset="0"/>
                <a:cs typeface="Times New Roman" panose="02020603050405020304" pitchFamily="18" charset="0"/>
              </a:rPr>
              <a:t>nhu </a:t>
            </a:r>
            <a:r>
              <a:rPr lang="vi-VN" sz="1200" b="1" kern="100">
                <a:solidFill>
                  <a:schemeClr val="tx2"/>
                </a:solidFill>
                <a:latin typeface="Calibri (Body)"/>
                <a:ea typeface="Calibri" panose="020F0502020204030204" pitchFamily="34" charset="0"/>
                <a:cs typeface="Times New Roman" panose="02020603050405020304" pitchFamily="18" charset="0"/>
              </a:rPr>
              <a:t>cầu duy trì ổn định –</a:t>
            </a:r>
            <a:r>
              <a:rPr lang="en-US" sz="1200" b="1" kern="100">
                <a:solidFill>
                  <a:schemeClr val="tx2"/>
                </a:solidFill>
                <a:latin typeface="Calibri (Body)"/>
                <a:ea typeface="Calibri" panose="020F0502020204030204" pitchFamily="34" charset="0"/>
                <a:cs typeface="Times New Roman" panose="02020603050405020304" pitchFamily="18" charset="0"/>
              </a:rPr>
              <a:t> nguồn</a:t>
            </a:r>
            <a:r>
              <a:rPr lang="vi-VN" sz="1200" b="1" kern="100">
                <a:solidFill>
                  <a:schemeClr val="tx2"/>
                </a:solidFill>
                <a:latin typeface="Calibri (Body)"/>
                <a:ea typeface="Calibri" panose="020F0502020204030204" pitchFamily="34" charset="0"/>
                <a:cs typeface="Times New Roman" panose="02020603050405020304" pitchFamily="18" charset="0"/>
              </a:rPr>
              <a:t> cung khó lường</a:t>
            </a:r>
            <a:endParaRPr lang="en-US" sz="1200" b="1" kern="100">
              <a:solidFill>
                <a:schemeClr val="tx2"/>
              </a:solidFill>
              <a:latin typeface="Calibri (Body)"/>
              <a:ea typeface="Calibri" panose="020F0502020204030204" pitchFamily="34" charset="0"/>
              <a:cs typeface="Times New Roman" panose="02020603050405020304" pitchFamily="18" charset="0"/>
            </a:endParaRPr>
          </a:p>
          <a:p>
            <a:pPr marL="268288" indent="-179388" algn="just">
              <a:buFont typeface="Arial" panose="020B0604020202020204" pitchFamily="34" charset="0"/>
              <a:buChar char="•"/>
            </a:pPr>
            <a:r>
              <a:rPr lang="en-US" sz="1200" b="1">
                <a:solidFill>
                  <a:schemeClr val="tx1"/>
                </a:solidFill>
              </a:rPr>
              <a:t>Nguồn cung</a:t>
            </a:r>
            <a:r>
              <a:rPr lang="en-US" sz="1200">
                <a:solidFill>
                  <a:schemeClr val="tx1"/>
                </a:solidFill>
              </a:rPr>
              <a:t> bị hạn chế do Nga cắt giảm sản lượng đồng thời các nước OPEC tự nguyện hạ sản lượng để ổn định thị trường. Rủi ro địa chính trị  trong việc xung đột Israel - Palestine nổ ra tại khu vực Trung Đông.</a:t>
            </a:r>
          </a:p>
          <a:p>
            <a:pPr marL="268288" indent="-179388" algn="just">
              <a:buFont typeface="Arial" panose="020B0604020202020204" pitchFamily="34" charset="0"/>
              <a:buChar char="•"/>
            </a:pPr>
            <a:r>
              <a:rPr lang="en-US" sz="1200" b="1">
                <a:solidFill>
                  <a:schemeClr val="tx1"/>
                </a:solidFill>
              </a:rPr>
              <a:t>Nhu cầu dầu thành phẩm </a:t>
            </a:r>
            <a:r>
              <a:rPr lang="en-US" sz="1200">
                <a:solidFill>
                  <a:schemeClr val="tx1"/>
                </a:solidFill>
              </a:rPr>
              <a:t>thế giới tiếp tục duy trì ổn định nhờ kỳ vọng tăng trưởng kinh tế toàn cầu </a:t>
            </a:r>
            <a:r>
              <a:rPr lang="en-US" sz="1200">
                <a:solidFill>
                  <a:schemeClr val="tx1"/>
                </a:solidFill>
                <a:latin typeface="Calibri (Body)"/>
                <a:cs typeface="Arial" panose="020B0604020202020204" pitchFamily="34" charset="0"/>
              </a:rPr>
              <a:t>sẽ được dự báo ở mức 2,6% trong năm 2024.</a:t>
            </a:r>
            <a:r>
              <a:rPr lang="en-US" sz="1200">
                <a:solidFill>
                  <a:schemeClr val="tx1"/>
                </a:solidFill>
              </a:rPr>
              <a:t> </a:t>
            </a:r>
            <a:r>
              <a:rPr lang="en-US" sz="1200">
                <a:solidFill>
                  <a:schemeClr val="tx1"/>
                </a:solidFill>
                <a:latin typeface="Calibri (Body)"/>
                <a:cs typeface="Arial" panose="020B0604020202020204" pitchFamily="34" charset="0"/>
              </a:rPr>
              <a:t>Chủ yếu đến từ các nước không thuộc OECD như Nga, Brazil, Ấn Độ, đặc biệt là Trung Quốc.</a:t>
            </a:r>
          </a:p>
          <a:p>
            <a:pPr marL="268288" indent="-179388" algn="just">
              <a:buFont typeface="Arial" panose="020B0604020202020204" pitchFamily="34" charset="0"/>
              <a:buChar char="•"/>
            </a:pPr>
            <a:r>
              <a:rPr lang="en-US" sz="1200" b="1">
                <a:solidFill>
                  <a:schemeClr val="tx1"/>
                </a:solidFill>
              </a:rPr>
              <a:t>Giá dầu </a:t>
            </a:r>
            <a:r>
              <a:rPr lang="en-US" sz="1200">
                <a:solidFill>
                  <a:schemeClr val="tx1"/>
                </a:solidFill>
              </a:rPr>
              <a:t>được dự báo duy trì ở mức 85USD/thùng. </a:t>
            </a:r>
          </a:p>
          <a:p>
            <a:pPr marL="260350" indent="-171450" algn="just">
              <a:buFont typeface="Wingdings" panose="05000000000000000000" pitchFamily="2" charset="2"/>
              <a:buChar char="Ø"/>
            </a:pPr>
            <a:r>
              <a:rPr lang="vi-VN" sz="1200" b="1">
                <a:solidFill>
                  <a:schemeClr val="tx1"/>
                </a:solidFill>
                <a:latin typeface="Calibri (Body)"/>
                <a:cs typeface="Arial" panose="020B0604020202020204" pitchFamily="34" charset="0"/>
                <a:sym typeface="Wingdings" panose="05000000000000000000" pitchFamily="2" charset="2"/>
              </a:rPr>
              <a:t>Với mức giá dầu duy trì ở mức trên </a:t>
            </a:r>
            <a:r>
              <a:rPr lang="en-US" sz="1200" b="1">
                <a:solidFill>
                  <a:schemeClr val="tx1"/>
                </a:solidFill>
                <a:latin typeface="Calibri (Body)"/>
                <a:cs typeface="Arial" panose="020B0604020202020204" pitchFamily="34" charset="0"/>
                <a:sym typeface="Wingdings" panose="05000000000000000000" pitchFamily="2" charset="2"/>
              </a:rPr>
              <a:t>7</a:t>
            </a:r>
            <a:r>
              <a:rPr lang="vi-VN" sz="1200" b="1">
                <a:solidFill>
                  <a:schemeClr val="tx1"/>
                </a:solidFill>
                <a:latin typeface="Calibri (Body)"/>
                <a:cs typeface="Arial" panose="020B0604020202020204" pitchFamily="34" charset="0"/>
                <a:sym typeface="Wingdings" panose="05000000000000000000" pitchFamily="2" charset="2"/>
              </a:rPr>
              <a:t>0 USD</a:t>
            </a:r>
            <a:r>
              <a:rPr lang="en-US" sz="1200" b="1">
                <a:solidFill>
                  <a:schemeClr val="tx1"/>
                </a:solidFill>
                <a:latin typeface="Calibri (Body)"/>
                <a:cs typeface="Arial" panose="020B0604020202020204" pitchFamily="34" charset="0"/>
                <a:sym typeface="Wingdings" panose="05000000000000000000" pitchFamily="2" charset="2"/>
              </a:rPr>
              <a:t> </a:t>
            </a:r>
            <a:r>
              <a:rPr lang="vi-VN" sz="1200" b="1">
                <a:solidFill>
                  <a:schemeClr val="tx1"/>
                </a:solidFill>
                <a:latin typeface="Calibri (Body)"/>
                <a:cs typeface="Arial" panose="020B0604020202020204" pitchFamily="34" charset="0"/>
                <a:sym typeface="Wingdings" panose="05000000000000000000" pitchFamily="2" charset="2"/>
              </a:rPr>
              <a:t>ở hiện tại, đều đã vượt qua chi phí hòa vốn của các cường quốc dầu mỏ trên thế giới. </a:t>
            </a:r>
            <a:r>
              <a:rPr lang="vi-VN" sz="1200">
                <a:solidFill>
                  <a:schemeClr val="tx1"/>
                </a:solidFill>
                <a:latin typeface="Calibri (Body)"/>
                <a:cs typeface="Arial" panose="020B0604020202020204" pitchFamily="34" charset="0"/>
                <a:sym typeface="Wingdings" panose="05000000000000000000" pitchFamily="2" charset="2"/>
              </a:rPr>
              <a:t>Đặc biệt tại thị trường Châu Á bao</a:t>
            </a:r>
            <a:r>
              <a:rPr lang="en-US" sz="1200">
                <a:solidFill>
                  <a:schemeClr val="tx1"/>
                </a:solidFill>
                <a:latin typeface="Calibri (Body)"/>
                <a:cs typeface="Arial" panose="020B0604020202020204" pitchFamily="34" charset="0"/>
                <a:sym typeface="Wingdings" panose="05000000000000000000" pitchFamily="2" charset="2"/>
              </a:rPr>
              <a:t> </a:t>
            </a:r>
            <a:r>
              <a:rPr lang="vi-VN" sz="1200">
                <a:solidFill>
                  <a:schemeClr val="tx1"/>
                </a:solidFill>
                <a:latin typeface="Calibri (Body)"/>
                <a:cs typeface="Arial" panose="020B0604020202020204" pitchFamily="34" charset="0"/>
                <a:sym typeface="Wingdings" panose="05000000000000000000" pitchFamily="2" charset="2"/>
              </a:rPr>
              <a:t>gồm: Malaysia, Quatar, Brunei… là những quốc gia mà các doanh nghiệp Việt Nam đã thâm nhập và có các dự án hiện</a:t>
            </a:r>
            <a:r>
              <a:rPr lang="en-US" sz="1200">
                <a:solidFill>
                  <a:schemeClr val="tx1"/>
                </a:solidFill>
                <a:latin typeface="Calibri (Body)"/>
                <a:cs typeface="Arial" panose="020B0604020202020204" pitchFamily="34" charset="0"/>
                <a:sym typeface="Wingdings" panose="05000000000000000000" pitchFamily="2" charset="2"/>
              </a:rPr>
              <a:t> </a:t>
            </a:r>
            <a:r>
              <a:rPr lang="vi-VN" sz="1200">
                <a:solidFill>
                  <a:schemeClr val="tx1"/>
                </a:solidFill>
                <a:latin typeface="Calibri (Body)"/>
                <a:cs typeface="Arial" panose="020B0604020202020204" pitchFamily="34" charset="0"/>
                <a:sym typeface="Wingdings" panose="05000000000000000000" pitchFamily="2" charset="2"/>
              </a:rPr>
              <a:t>hữu. Đây là những quốc gia có nguồn thu chính từ việc phát triển và buôn bán dầu mỏ, do đó khi thị trường tích cực các</a:t>
            </a:r>
            <a:r>
              <a:rPr lang="en-US" sz="1200">
                <a:solidFill>
                  <a:schemeClr val="tx1"/>
                </a:solidFill>
                <a:latin typeface="Calibri (Body)"/>
                <a:cs typeface="Arial" panose="020B0604020202020204" pitchFamily="34" charset="0"/>
                <a:sym typeface="Wingdings" panose="05000000000000000000" pitchFamily="2" charset="2"/>
              </a:rPr>
              <a:t> </a:t>
            </a:r>
            <a:r>
              <a:rPr lang="vi-VN" sz="1200">
                <a:solidFill>
                  <a:schemeClr val="tx1"/>
                </a:solidFill>
                <a:latin typeface="Calibri (Body)"/>
                <a:cs typeface="Arial" panose="020B0604020202020204" pitchFamily="34" charset="0"/>
                <a:sym typeface="Wingdings" panose="05000000000000000000" pitchFamily="2" charset="2"/>
              </a:rPr>
              <a:t>dự án sẽ được tái khởi động nhanh trở lại.</a:t>
            </a:r>
            <a:r>
              <a:rPr lang="en-US" sz="1200">
                <a:solidFill>
                  <a:schemeClr val="tx1"/>
                </a:solidFill>
                <a:latin typeface="Calibri (Body)"/>
                <a:cs typeface="Arial" panose="020B0604020202020204" pitchFamily="34" charset="0"/>
                <a:sym typeface="Wingdings" panose="05000000000000000000" pitchFamily="2" charset="2"/>
              </a:rPr>
              <a:t> </a:t>
            </a:r>
          </a:p>
          <a:p>
            <a:pPr marL="260350" indent="-171450" algn="just">
              <a:buFont typeface="Wingdings" panose="05000000000000000000" pitchFamily="2" charset="2"/>
              <a:buChar char="Ø"/>
            </a:pPr>
            <a:r>
              <a:rPr lang="en-US" sz="1200">
                <a:solidFill>
                  <a:schemeClr val="tx1"/>
                </a:solidFill>
                <a:latin typeface="Calibri (Body)"/>
                <a:cs typeface="Arial" panose="020B0604020202020204" pitchFamily="34" charset="0"/>
                <a:sym typeface="Wingdings" panose="05000000000000000000" pitchFamily="2" charset="2"/>
              </a:rPr>
              <a:t>Chúng tôi</a:t>
            </a:r>
            <a:r>
              <a:rPr lang="vi-VN" sz="1200">
                <a:solidFill>
                  <a:schemeClr val="tx1"/>
                </a:solidFill>
                <a:latin typeface="Calibri (Body)"/>
                <a:cs typeface="Arial" panose="020B0604020202020204" pitchFamily="34" charset="0"/>
                <a:sym typeface="Wingdings" panose="05000000000000000000" pitchFamily="2" charset="2"/>
              </a:rPr>
              <a:t> kỳ vọng </a:t>
            </a:r>
            <a:r>
              <a:rPr lang="vi-VN" sz="1200" b="1">
                <a:solidFill>
                  <a:schemeClr val="tx1"/>
                </a:solidFill>
                <a:latin typeface="Calibri (Body)"/>
                <a:cs typeface="Arial" panose="020B0604020202020204" pitchFamily="34" charset="0"/>
                <a:sym typeface="Wingdings" panose="05000000000000000000" pitchFamily="2" charset="2"/>
              </a:rPr>
              <a:t>việc giá dầu năm 202</a:t>
            </a:r>
            <a:r>
              <a:rPr lang="en-US" sz="1200" b="1">
                <a:solidFill>
                  <a:schemeClr val="tx1"/>
                </a:solidFill>
                <a:latin typeface="Calibri (Body)"/>
                <a:cs typeface="Arial" panose="020B0604020202020204" pitchFamily="34" charset="0"/>
                <a:sym typeface="Wingdings" panose="05000000000000000000" pitchFamily="2" charset="2"/>
              </a:rPr>
              <a:t>4</a:t>
            </a:r>
            <a:r>
              <a:rPr lang="vi-VN" sz="1200" b="1">
                <a:solidFill>
                  <a:schemeClr val="tx1"/>
                </a:solidFill>
                <a:latin typeface="Calibri (Body)"/>
                <a:cs typeface="Arial" panose="020B0604020202020204" pitchFamily="34" charset="0"/>
                <a:sym typeface="Wingdings" panose="05000000000000000000" pitchFamily="2" charset="2"/>
              </a:rPr>
              <a:t> duy trì mức nền cao sẽ hỗ trợ nguồn</a:t>
            </a:r>
            <a:r>
              <a:rPr lang="en-US" sz="1200" b="1">
                <a:solidFill>
                  <a:schemeClr val="tx1"/>
                </a:solidFill>
                <a:latin typeface="Calibri (Body)"/>
                <a:cs typeface="Arial" panose="020B0604020202020204" pitchFamily="34" charset="0"/>
                <a:sym typeface="Wingdings" panose="05000000000000000000" pitchFamily="2" charset="2"/>
              </a:rPr>
              <a:t> </a:t>
            </a:r>
            <a:r>
              <a:rPr lang="vi-VN" sz="1200" b="1">
                <a:solidFill>
                  <a:schemeClr val="tx1"/>
                </a:solidFill>
                <a:latin typeface="Calibri (Body)"/>
                <a:cs typeface="Arial" panose="020B0604020202020204" pitchFamily="34" charset="0"/>
                <a:sym typeface="Wingdings" panose="05000000000000000000" pitchFamily="2" charset="2"/>
              </a:rPr>
              <a:t>công việc mới với giá dịch vụ cao hơn </a:t>
            </a:r>
            <a:r>
              <a:rPr lang="vi-VN" sz="1200">
                <a:solidFill>
                  <a:schemeClr val="tx1"/>
                </a:solidFill>
                <a:latin typeface="Calibri (Body)"/>
                <a:cs typeface="Arial" panose="020B0604020202020204" pitchFamily="34" charset="0"/>
                <a:sym typeface="Wingdings" panose="05000000000000000000" pitchFamily="2" charset="2"/>
              </a:rPr>
              <a:t>đối với PV</a:t>
            </a:r>
            <a:r>
              <a:rPr lang="en-US" sz="1200">
                <a:solidFill>
                  <a:schemeClr val="tx1"/>
                </a:solidFill>
                <a:latin typeface="Calibri (Body)"/>
                <a:cs typeface="Arial" panose="020B0604020202020204" pitchFamily="34" charset="0"/>
                <a:sym typeface="Wingdings" panose="05000000000000000000" pitchFamily="2" charset="2"/>
              </a:rPr>
              <a:t>D</a:t>
            </a:r>
            <a:r>
              <a:rPr lang="vi-VN" sz="1200">
                <a:solidFill>
                  <a:schemeClr val="tx1"/>
                </a:solidFill>
                <a:latin typeface="Calibri (Body)"/>
                <a:cs typeface="Arial" panose="020B0604020202020204" pitchFamily="34" charset="0"/>
                <a:sym typeface="Wingdings" panose="05000000000000000000" pitchFamily="2" charset="2"/>
              </a:rPr>
              <a:t> nói riêng và</a:t>
            </a:r>
            <a:r>
              <a:rPr lang="en-US" sz="1200">
                <a:solidFill>
                  <a:schemeClr val="tx1"/>
                </a:solidFill>
                <a:latin typeface="Calibri (Body)"/>
                <a:cs typeface="Arial" panose="020B0604020202020204" pitchFamily="34" charset="0"/>
                <a:sym typeface="Wingdings" panose="05000000000000000000" pitchFamily="2" charset="2"/>
              </a:rPr>
              <a:t> thúc đẩy các hoạt động</a:t>
            </a:r>
            <a:r>
              <a:rPr lang="vi-VN" sz="1200">
                <a:solidFill>
                  <a:schemeClr val="tx1"/>
                </a:solidFill>
                <a:latin typeface="Calibri (Body)"/>
                <a:cs typeface="Arial" panose="020B0604020202020204" pitchFamily="34" charset="0"/>
                <a:sym typeface="Wingdings" panose="05000000000000000000" pitchFamily="2" charset="2"/>
              </a:rPr>
              <a:t> các doanh nghiệp dầu khí</a:t>
            </a:r>
            <a:r>
              <a:rPr lang="en-US" sz="1200">
                <a:solidFill>
                  <a:schemeClr val="tx1"/>
                </a:solidFill>
                <a:latin typeface="Calibri (Body)"/>
                <a:cs typeface="Arial" panose="020B0604020202020204" pitchFamily="34" charset="0"/>
                <a:sym typeface="Wingdings" panose="05000000000000000000" pitchFamily="2" charset="2"/>
              </a:rPr>
              <a:t> thượng nguồn</a:t>
            </a:r>
            <a:r>
              <a:rPr lang="vi-VN" sz="1200">
                <a:solidFill>
                  <a:schemeClr val="tx1"/>
                </a:solidFill>
                <a:latin typeface="Calibri (Body)"/>
                <a:cs typeface="Arial" panose="020B0604020202020204" pitchFamily="34" charset="0"/>
                <a:sym typeface="Wingdings" panose="05000000000000000000" pitchFamily="2" charset="2"/>
              </a:rPr>
              <a:t> nói chung</a:t>
            </a:r>
            <a:r>
              <a:rPr lang="en-US" sz="1200">
                <a:solidFill>
                  <a:schemeClr val="tx1"/>
                </a:solidFill>
                <a:latin typeface="Calibri (Body)"/>
                <a:cs typeface="Arial" panose="020B0604020202020204" pitchFamily="34" charset="0"/>
                <a:sym typeface="Wingdings" panose="05000000000000000000" pitchFamily="2" charset="2"/>
              </a:rPr>
              <a:t>.</a:t>
            </a:r>
            <a:endParaRPr lang="en-US" sz="1200">
              <a:solidFill>
                <a:schemeClr val="tx1"/>
              </a:solidFill>
              <a:latin typeface="Calibri (Body)"/>
              <a:cs typeface="Arial" panose="020B0604020202020204" pitchFamily="34" charset="0"/>
            </a:endParaRPr>
          </a:p>
          <a:p>
            <a:pPr algn="just"/>
            <a:r>
              <a:rPr lang="en-US" sz="1200" b="1" kern="100">
                <a:solidFill>
                  <a:schemeClr val="tx2"/>
                </a:solidFill>
                <a:latin typeface="Calibri (Body)"/>
                <a:ea typeface="Calibri" panose="020F0502020204030204" pitchFamily="34" charset="0"/>
                <a:cs typeface="Times New Roman" panose="02020603050405020304" pitchFamily="18" charset="0"/>
              </a:rPr>
              <a:t>Nguồn cung trong nước bị hạn chế - các dự án mới liên tục được triển khai</a:t>
            </a:r>
          </a:p>
          <a:p>
            <a:pPr marL="268288" indent="-171450" algn="just">
              <a:buFont typeface="Arial" panose="020B0604020202020204" pitchFamily="34" charset="0"/>
              <a:buChar char="•"/>
            </a:pPr>
            <a:r>
              <a:rPr lang="vi-VN" sz="1200" b="1">
                <a:solidFill>
                  <a:schemeClr val="tx1"/>
                </a:solidFill>
                <a:latin typeface="Calibri" panose="020F0502020204030204" pitchFamily="34" charset="0"/>
                <a:ea typeface="Calibri" panose="020F0502020204030204" pitchFamily="34" charset="0"/>
                <a:cs typeface="Calibri" panose="020F0502020204030204" pitchFamily="34" charset="0"/>
              </a:rPr>
              <a:t>Nguồn cung trong nước vẫn chưa đáp ứng được nhu cầu toàn thị trường</a:t>
            </a:r>
            <a:r>
              <a:rPr lang="vi-VN" sz="1200">
                <a:solidFill>
                  <a:schemeClr val="tx1"/>
                </a:solidFill>
                <a:latin typeface="Calibri" panose="020F0502020204030204" pitchFamily="34" charset="0"/>
                <a:ea typeface="Calibri" panose="020F0502020204030204" pitchFamily="34" charset="0"/>
                <a:cs typeface="Calibri" panose="020F0502020204030204" pitchFamily="34" charset="0"/>
              </a:rPr>
              <a:t>. Nhu cầu tiêu thụ xăng dầu bình quân mỗi năm khoảng 20,5 – 21 triệu m3 tấn. Nguồn cung từ sản xuất trong nước chỉ đáp ứng được 70% nhu cầu tiêu dùng cả nước cầu còn lại vẫn phải nhập khẩu xăng dầu thành phẩm từ các nước như Hàn Quốc, Malaysia, Singapore,…</a:t>
            </a:r>
            <a:endParaRPr lang="en-US" sz="1200">
              <a:solidFill>
                <a:schemeClr val="tx1"/>
              </a:solidFill>
              <a:latin typeface="Calibri" panose="020F0502020204030204" pitchFamily="34" charset="0"/>
              <a:ea typeface="Calibri" panose="020F0502020204030204" pitchFamily="34" charset="0"/>
              <a:cs typeface="Calibri" panose="020F0502020204030204" pitchFamily="34" charset="0"/>
            </a:endParaRPr>
          </a:p>
          <a:p>
            <a:pPr marL="268288" indent="-171450" algn="just">
              <a:buFont typeface="Arial" panose="020B0604020202020204" pitchFamily="34" charset="0"/>
              <a:buChar char="•"/>
            </a:pPr>
            <a:r>
              <a:rPr lang="en-US" sz="1200" b="1">
                <a:solidFill>
                  <a:schemeClr val="tx1"/>
                </a:solidFill>
                <a:latin typeface="Calibri" panose="020F0502020204030204" pitchFamily="34" charset="0"/>
                <a:ea typeface="Calibri" panose="020F0502020204030204" pitchFamily="34" charset="0"/>
                <a:cs typeface="Calibri" panose="020F0502020204030204" pitchFamily="34" charset="0"/>
              </a:rPr>
              <a:t>C</a:t>
            </a:r>
            <a:r>
              <a:rPr lang="vi-VN" sz="1200" b="1">
                <a:solidFill>
                  <a:schemeClr val="tx1"/>
                </a:solidFill>
                <a:latin typeface="Calibri" panose="020F0502020204030204" pitchFamily="34" charset="0"/>
                <a:ea typeface="Calibri" panose="020F0502020204030204" pitchFamily="34" charset="0"/>
                <a:cs typeface="Calibri" panose="020F0502020204030204" pitchFamily="34" charset="0"/>
              </a:rPr>
              <a:t>ác dự án thượng nguồn được triển khai tích cực </a:t>
            </a:r>
            <a:r>
              <a:rPr lang="vi-VN" sz="1200">
                <a:solidFill>
                  <a:schemeClr val="tx1"/>
                </a:solidFill>
                <a:latin typeface="Calibri" panose="020F0502020204030204" pitchFamily="34" charset="0"/>
                <a:ea typeface="Calibri" panose="020F0502020204030204" pitchFamily="34" charset="0"/>
                <a:cs typeface="Calibri" panose="020F0502020204030204" pitchFamily="34" charset="0"/>
              </a:rPr>
              <a:t>với thông tin gần nhất đến từ quyết định đầu tư cuối cùng của mỏ Lạc Đà Vàng và gói EPCI#2 của Lô B – Ô Môn hứa hẹn đem lại nguồn công việc dồi dào cho các doanh nghiệp khu vực thượng nguồn dầu khí.</a:t>
            </a:r>
            <a:endParaRPr lang="en-US" sz="1200">
              <a:solidFill>
                <a:schemeClr val="tx1"/>
              </a:solidFill>
            </a:endParaRPr>
          </a:p>
          <a:p>
            <a:pPr algn="just"/>
            <a:endParaRPr lang="en-US" sz="1200">
              <a:solidFill>
                <a:schemeClr val="tx1"/>
              </a:solidFill>
            </a:endParaRPr>
          </a:p>
        </p:txBody>
      </p:sp>
      <p:graphicFrame>
        <p:nvGraphicFramePr>
          <p:cNvPr id="8" name="Chart 7">
            <a:extLst>
              <a:ext uri="{FF2B5EF4-FFF2-40B4-BE49-F238E27FC236}">
                <a16:creationId xmlns:a16="http://schemas.microsoft.com/office/drawing/2014/main" id="{7AE4314E-2C57-2213-7D12-BE88B229411E}"/>
              </a:ext>
            </a:extLst>
          </p:cNvPr>
          <p:cNvGraphicFramePr>
            <a:graphicFrameLocks/>
          </p:cNvGraphicFramePr>
          <p:nvPr>
            <p:extLst>
              <p:ext uri="{D42A27DB-BD31-4B8C-83A1-F6EECF244321}">
                <p14:modId xmlns:p14="http://schemas.microsoft.com/office/powerpoint/2010/main" val="4101135285"/>
              </p:ext>
            </p:extLst>
          </p:nvPr>
        </p:nvGraphicFramePr>
        <p:xfrm>
          <a:off x="6151193" y="959737"/>
          <a:ext cx="5783632" cy="1854756"/>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0" name="Table 9">
            <a:extLst>
              <a:ext uri="{FF2B5EF4-FFF2-40B4-BE49-F238E27FC236}">
                <a16:creationId xmlns:a16="http://schemas.microsoft.com/office/drawing/2014/main" id="{B101E560-BAAA-8AA6-933D-EEA1D43F0A16}"/>
              </a:ext>
            </a:extLst>
          </p:cNvPr>
          <p:cNvGraphicFramePr>
            <a:graphicFrameLocks noGrp="1"/>
          </p:cNvGraphicFramePr>
          <p:nvPr>
            <p:extLst>
              <p:ext uri="{D42A27DB-BD31-4B8C-83A1-F6EECF244321}">
                <p14:modId xmlns:p14="http://schemas.microsoft.com/office/powerpoint/2010/main" val="2560987226"/>
              </p:ext>
            </p:extLst>
          </p:nvPr>
        </p:nvGraphicFramePr>
        <p:xfrm>
          <a:off x="6178412" y="2814493"/>
          <a:ext cx="5729193" cy="2412534"/>
        </p:xfrm>
        <a:graphic>
          <a:graphicData uri="http://schemas.openxmlformats.org/drawingml/2006/table">
            <a:tbl>
              <a:tblPr firstRow="1" bandRow="1">
                <a:tableStyleId>{5C22544A-7EE6-4342-B048-85BDC9FD1C3A}</a:tableStyleId>
              </a:tblPr>
              <a:tblGrid>
                <a:gridCol w="1244365">
                  <a:extLst>
                    <a:ext uri="{9D8B030D-6E8A-4147-A177-3AD203B41FA5}">
                      <a16:colId xmlns:a16="http://schemas.microsoft.com/office/drawing/2014/main" val="1315927743"/>
                    </a:ext>
                  </a:extLst>
                </a:gridCol>
                <a:gridCol w="1237130">
                  <a:extLst>
                    <a:ext uri="{9D8B030D-6E8A-4147-A177-3AD203B41FA5}">
                      <a16:colId xmlns:a16="http://schemas.microsoft.com/office/drawing/2014/main" val="760149250"/>
                    </a:ext>
                  </a:extLst>
                </a:gridCol>
                <a:gridCol w="564776">
                  <a:extLst>
                    <a:ext uri="{9D8B030D-6E8A-4147-A177-3AD203B41FA5}">
                      <a16:colId xmlns:a16="http://schemas.microsoft.com/office/drawing/2014/main" val="924431660"/>
                    </a:ext>
                  </a:extLst>
                </a:gridCol>
                <a:gridCol w="1174377">
                  <a:extLst>
                    <a:ext uri="{9D8B030D-6E8A-4147-A177-3AD203B41FA5}">
                      <a16:colId xmlns:a16="http://schemas.microsoft.com/office/drawing/2014/main" val="533614778"/>
                    </a:ext>
                  </a:extLst>
                </a:gridCol>
                <a:gridCol w="1508545">
                  <a:extLst>
                    <a:ext uri="{9D8B030D-6E8A-4147-A177-3AD203B41FA5}">
                      <a16:colId xmlns:a16="http://schemas.microsoft.com/office/drawing/2014/main" val="2146512011"/>
                    </a:ext>
                  </a:extLst>
                </a:gridCol>
              </a:tblGrid>
              <a:tr h="663257">
                <a:tc>
                  <a:txBody>
                    <a:bodyPr/>
                    <a:lstStyle/>
                    <a:p>
                      <a:pPr algn="ctr"/>
                      <a:r>
                        <a:rPr lang="vi-VN" sz="1000">
                          <a:latin typeface="Calibri (Body)"/>
                        </a:rPr>
                        <a:t>Dự án</a:t>
                      </a:r>
                      <a:endParaRPr lang="en-US" sz="1000">
                        <a:latin typeface="Calibri (Body)"/>
                      </a:endParaRPr>
                    </a:p>
                  </a:txBody>
                  <a:tcPr anchor="ctr"/>
                </a:tc>
                <a:tc>
                  <a:txBody>
                    <a:bodyPr/>
                    <a:lstStyle/>
                    <a:p>
                      <a:pPr algn="ctr"/>
                      <a:r>
                        <a:rPr lang="vi-VN" sz="1000">
                          <a:latin typeface="Calibri (Body)"/>
                        </a:rPr>
                        <a:t>Vị trí</a:t>
                      </a:r>
                      <a:endParaRPr lang="en-US" sz="1000">
                        <a:latin typeface="Calibri (Body)"/>
                      </a:endParaRPr>
                    </a:p>
                  </a:txBody>
                  <a:tcPr anchor="ctr"/>
                </a:tc>
                <a:tc>
                  <a:txBody>
                    <a:bodyPr/>
                    <a:lstStyle/>
                    <a:p>
                      <a:pPr algn="ctr">
                        <a:tabLst>
                          <a:tab pos="358775" algn="l"/>
                        </a:tabLst>
                      </a:pPr>
                      <a:r>
                        <a:rPr lang="vi-VN" sz="1000">
                          <a:latin typeface="Calibri (Body)"/>
                        </a:rPr>
                        <a:t>Vốn ĐT (triệu USD)</a:t>
                      </a:r>
                      <a:endParaRPr lang="en-US" sz="1000">
                        <a:latin typeface="Calibri (Body)"/>
                      </a:endParaRPr>
                    </a:p>
                  </a:txBody>
                  <a:tcPr anchor="ctr"/>
                </a:tc>
                <a:tc>
                  <a:txBody>
                    <a:bodyPr/>
                    <a:lstStyle/>
                    <a:p>
                      <a:pPr algn="ctr"/>
                      <a:r>
                        <a:rPr lang="vi-VN" sz="1000">
                          <a:latin typeface="Calibri (Body)"/>
                        </a:rPr>
                        <a:t>Trữ lượng</a:t>
                      </a:r>
                      <a:r>
                        <a:rPr lang="en-US" sz="1000">
                          <a:latin typeface="Calibri (Body)"/>
                        </a:rPr>
                        <a:t> </a:t>
                      </a:r>
                      <a:r>
                        <a:rPr lang="vi-VN" sz="1000">
                          <a:latin typeface="Calibri (Body)"/>
                        </a:rPr>
                        <a:t>dầu/khí</a:t>
                      </a:r>
                      <a:endParaRPr lang="en-US" sz="1000">
                        <a:latin typeface="Calibri (Body)"/>
                      </a:endParaRPr>
                    </a:p>
                  </a:txBody>
                  <a:tcPr anchor="ctr"/>
                </a:tc>
                <a:tc>
                  <a:txBody>
                    <a:bodyPr/>
                    <a:lstStyle/>
                    <a:p>
                      <a:pPr algn="ctr"/>
                      <a:r>
                        <a:rPr lang="vi-VN" sz="1000">
                          <a:latin typeface="Calibri (Body)"/>
                        </a:rPr>
                        <a:t>Thời gian triển khai</a:t>
                      </a:r>
                      <a:endParaRPr lang="en-US" sz="1000">
                        <a:latin typeface="Calibri (Body)"/>
                      </a:endParaRPr>
                    </a:p>
                  </a:txBody>
                  <a:tcPr anchor="ctr"/>
                </a:tc>
                <a:extLst>
                  <a:ext uri="{0D108BD9-81ED-4DB2-BD59-A6C34878D82A}">
                    <a16:rowId xmlns:a16="http://schemas.microsoft.com/office/drawing/2014/main" val="163707789"/>
                  </a:ext>
                </a:extLst>
              </a:tr>
              <a:tr h="244609">
                <a:tc>
                  <a:txBody>
                    <a:bodyPr/>
                    <a:lstStyle/>
                    <a:p>
                      <a:r>
                        <a:rPr lang="vi-VN" sz="1000">
                          <a:latin typeface="Calibri (Body)"/>
                        </a:rPr>
                        <a:t>Lô B</a:t>
                      </a:r>
                      <a:endParaRPr lang="en-US" sz="1000">
                        <a:latin typeface="Calibri (Body)"/>
                      </a:endParaRPr>
                    </a:p>
                  </a:txBody>
                  <a:tcPr/>
                </a:tc>
                <a:tc>
                  <a:txBody>
                    <a:bodyPr/>
                    <a:lstStyle/>
                    <a:p>
                      <a:r>
                        <a:rPr lang="vi-VN" sz="1000">
                          <a:latin typeface="Calibri (Body)"/>
                        </a:rPr>
                        <a:t>Bể Malay-Thổ Chu</a:t>
                      </a:r>
                    </a:p>
                  </a:txBody>
                  <a:tcPr/>
                </a:tc>
                <a:tc>
                  <a:txBody>
                    <a:bodyPr/>
                    <a:lstStyle/>
                    <a:p>
                      <a:r>
                        <a:rPr lang="vi-VN" sz="1000">
                          <a:latin typeface="Calibri (Body)"/>
                        </a:rPr>
                        <a:t>6.700</a:t>
                      </a:r>
                      <a:endParaRPr lang="en-US" sz="1000">
                        <a:latin typeface="Calibri (Body)"/>
                      </a:endParaRPr>
                    </a:p>
                  </a:txBody>
                  <a:tcPr/>
                </a:tc>
                <a:tc>
                  <a:txBody>
                    <a:bodyPr/>
                    <a:lstStyle/>
                    <a:p>
                      <a:r>
                        <a:rPr lang="vi-VN" sz="1000">
                          <a:latin typeface="Calibri (Body)"/>
                        </a:rPr>
                        <a:t>107 tỷ m3 khí</a:t>
                      </a:r>
                      <a:endParaRPr lang="en-US" sz="1000">
                        <a:latin typeface="Calibri (Body)"/>
                      </a:endParaRPr>
                    </a:p>
                  </a:txBody>
                  <a:tcPr/>
                </a:tc>
                <a:tc>
                  <a:txBody>
                    <a:bodyPr/>
                    <a:lstStyle/>
                    <a:p>
                      <a:r>
                        <a:rPr lang="vi-VN" sz="1000">
                          <a:latin typeface="Calibri (Body)"/>
                        </a:rPr>
                        <a:t>2024-2027( first gas)</a:t>
                      </a:r>
                      <a:endParaRPr lang="en-US" sz="1000">
                        <a:latin typeface="Calibri (Body)"/>
                      </a:endParaRPr>
                    </a:p>
                  </a:txBody>
                  <a:tcPr/>
                </a:tc>
                <a:extLst>
                  <a:ext uri="{0D108BD9-81ED-4DB2-BD59-A6C34878D82A}">
                    <a16:rowId xmlns:a16="http://schemas.microsoft.com/office/drawing/2014/main" val="3427856297"/>
                  </a:ext>
                </a:extLst>
              </a:tr>
              <a:tr h="244609">
                <a:tc>
                  <a:txBody>
                    <a:bodyPr/>
                    <a:lstStyle/>
                    <a:p>
                      <a:r>
                        <a:rPr lang="vi-VN" sz="1000">
                          <a:latin typeface="Calibri (Body)"/>
                        </a:rPr>
                        <a:t>Sư tử trắng – GĐ 2B</a:t>
                      </a:r>
                      <a:endParaRPr lang="en-US" sz="1000">
                        <a:latin typeface="Calibri (Body)"/>
                      </a:endParaRPr>
                    </a:p>
                  </a:txBody>
                  <a:tcPr/>
                </a:tc>
                <a:tc>
                  <a:txBody>
                    <a:bodyPr/>
                    <a:lstStyle/>
                    <a:p>
                      <a:r>
                        <a:rPr lang="vi-VN" sz="1000">
                          <a:latin typeface="Calibri (Body)"/>
                        </a:rPr>
                        <a:t>Bể Cửu Long</a:t>
                      </a:r>
                      <a:endParaRPr lang="en-US" sz="1000">
                        <a:latin typeface="Calibri (Body)"/>
                      </a:endParaRPr>
                    </a:p>
                  </a:txBody>
                  <a:tcPr/>
                </a:tc>
                <a:tc>
                  <a:txBody>
                    <a:bodyPr/>
                    <a:lstStyle/>
                    <a:p>
                      <a:r>
                        <a:rPr lang="vi-VN" sz="1000">
                          <a:latin typeface="Calibri (Body)"/>
                        </a:rPr>
                        <a:t>1.300</a:t>
                      </a:r>
                      <a:endParaRPr lang="en-US" sz="1000">
                        <a:latin typeface="Calibri (Body)"/>
                      </a:endParaRPr>
                    </a:p>
                  </a:txBody>
                  <a:tcPr/>
                </a:tc>
                <a:tc>
                  <a:txBody>
                    <a:bodyPr/>
                    <a:lstStyle/>
                    <a:p>
                      <a:r>
                        <a:rPr lang="vi-VN" sz="1000">
                          <a:latin typeface="Calibri (Body)"/>
                        </a:rPr>
                        <a:t>20 tỷ m3 khí</a:t>
                      </a:r>
                      <a:endParaRPr lang="en-US" sz="1000">
                        <a:latin typeface="Calibri (Body)"/>
                      </a:endParaRPr>
                    </a:p>
                  </a:txBody>
                  <a:tcPr/>
                </a:tc>
                <a:tc>
                  <a:txBody>
                    <a:bodyPr/>
                    <a:lstStyle/>
                    <a:p>
                      <a:r>
                        <a:rPr lang="vi-VN" sz="1000">
                          <a:latin typeface="Calibri (Body)"/>
                        </a:rPr>
                        <a:t>2023-2026 ( first gas)</a:t>
                      </a:r>
                      <a:endParaRPr lang="en-US" sz="1000">
                        <a:latin typeface="Calibri (Body)"/>
                      </a:endParaRPr>
                    </a:p>
                  </a:txBody>
                  <a:tcPr/>
                </a:tc>
                <a:extLst>
                  <a:ext uri="{0D108BD9-81ED-4DB2-BD59-A6C34878D82A}">
                    <a16:rowId xmlns:a16="http://schemas.microsoft.com/office/drawing/2014/main" val="11521893"/>
                  </a:ext>
                </a:extLst>
              </a:tr>
              <a:tr h="244609">
                <a:tc>
                  <a:txBody>
                    <a:bodyPr/>
                    <a:lstStyle/>
                    <a:p>
                      <a:r>
                        <a:rPr lang="vi-VN" sz="1000">
                          <a:latin typeface="Calibri (Body)"/>
                        </a:rPr>
                        <a:t>Nam Du- U Minh</a:t>
                      </a:r>
                      <a:endParaRPr lang="en-US" sz="1000">
                        <a:latin typeface="Calibri (Body)"/>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vi-VN" sz="1000">
                          <a:latin typeface="Calibri (Body)"/>
                        </a:rPr>
                        <a:t>Bể Malay-Thổ Chu</a:t>
                      </a:r>
                    </a:p>
                  </a:txBody>
                  <a:tcPr/>
                </a:tc>
                <a:tc>
                  <a:txBody>
                    <a:bodyPr/>
                    <a:lstStyle/>
                    <a:p>
                      <a:r>
                        <a:rPr lang="vi-VN" sz="1000">
                          <a:latin typeface="Calibri (Body)"/>
                        </a:rPr>
                        <a:t>n/a</a:t>
                      </a:r>
                      <a:endParaRPr lang="en-US" sz="1000">
                        <a:latin typeface="Calibri (Body)"/>
                      </a:endParaRPr>
                    </a:p>
                  </a:txBody>
                  <a:tcPr/>
                </a:tc>
                <a:tc>
                  <a:txBody>
                    <a:bodyPr/>
                    <a:lstStyle/>
                    <a:p>
                      <a:r>
                        <a:rPr lang="vi-VN" sz="1000">
                          <a:latin typeface="Calibri (Body)"/>
                        </a:rPr>
                        <a:t>171,3 tỷ m3 khí</a:t>
                      </a:r>
                      <a:endParaRPr lang="en-US" sz="1000">
                        <a:latin typeface="Calibri (Body)"/>
                      </a:endParaRPr>
                    </a:p>
                  </a:txBody>
                  <a:tcPr/>
                </a:tc>
                <a:tc>
                  <a:txBody>
                    <a:bodyPr/>
                    <a:lstStyle/>
                    <a:p>
                      <a:r>
                        <a:rPr lang="vi-VN" sz="1000">
                          <a:latin typeface="Calibri (Body)"/>
                        </a:rPr>
                        <a:t>2023-2027( first gas)</a:t>
                      </a:r>
                      <a:endParaRPr lang="en-US" sz="1000">
                        <a:latin typeface="Calibri (Body)"/>
                      </a:endParaRPr>
                    </a:p>
                  </a:txBody>
                  <a:tcPr/>
                </a:tc>
                <a:extLst>
                  <a:ext uri="{0D108BD9-81ED-4DB2-BD59-A6C34878D82A}">
                    <a16:rowId xmlns:a16="http://schemas.microsoft.com/office/drawing/2014/main" val="771109562"/>
                  </a:ext>
                </a:extLst>
              </a:tr>
              <a:tr h="244609">
                <a:tc>
                  <a:txBody>
                    <a:bodyPr/>
                    <a:lstStyle/>
                    <a:p>
                      <a:r>
                        <a:rPr lang="vi-VN" sz="1000">
                          <a:latin typeface="Calibri (Body)"/>
                        </a:rPr>
                        <a:t>Lạc Đà Vàng</a:t>
                      </a:r>
                      <a:endParaRPr lang="en-US" sz="1000">
                        <a:latin typeface="Calibri (Body)"/>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vi-VN" sz="1000">
                          <a:latin typeface="Calibri (Body)"/>
                        </a:rPr>
                        <a:t>Bể Cửu Long</a:t>
                      </a:r>
                      <a:endParaRPr lang="en-US" sz="1000">
                        <a:latin typeface="Calibri (Body)"/>
                      </a:endParaRPr>
                    </a:p>
                  </a:txBody>
                  <a:tcPr/>
                </a:tc>
                <a:tc>
                  <a:txBody>
                    <a:bodyPr/>
                    <a:lstStyle/>
                    <a:p>
                      <a:r>
                        <a:rPr lang="vi-VN" sz="1000">
                          <a:latin typeface="Calibri (Body)"/>
                        </a:rPr>
                        <a:t>693</a:t>
                      </a:r>
                    </a:p>
                  </a:txBody>
                  <a:tcPr/>
                </a:tc>
                <a:tc>
                  <a:txBody>
                    <a:bodyPr/>
                    <a:lstStyle/>
                    <a:p>
                      <a:r>
                        <a:rPr lang="vi-VN" sz="1000">
                          <a:latin typeface="Calibri (Body)"/>
                        </a:rPr>
                        <a:t>61 triệu thùng dầu</a:t>
                      </a:r>
                      <a:endParaRPr lang="en-US" sz="1000">
                        <a:latin typeface="Calibri (Body)"/>
                      </a:endParaRPr>
                    </a:p>
                  </a:txBody>
                  <a:tcPr/>
                </a:tc>
                <a:tc>
                  <a:txBody>
                    <a:bodyPr/>
                    <a:lstStyle/>
                    <a:p>
                      <a:r>
                        <a:rPr lang="vi-VN" sz="1000">
                          <a:latin typeface="Calibri (Body)"/>
                        </a:rPr>
                        <a:t>2023-2027 ( first oil)</a:t>
                      </a:r>
                      <a:endParaRPr lang="en-US" sz="1000">
                        <a:latin typeface="Calibri (Body)"/>
                      </a:endParaRPr>
                    </a:p>
                  </a:txBody>
                  <a:tcPr/>
                </a:tc>
                <a:extLst>
                  <a:ext uri="{0D108BD9-81ED-4DB2-BD59-A6C34878D82A}">
                    <a16:rowId xmlns:a16="http://schemas.microsoft.com/office/drawing/2014/main" val="2239405813"/>
                  </a:ext>
                </a:extLst>
              </a:tr>
              <a:tr h="244609">
                <a:tc>
                  <a:txBody>
                    <a:bodyPr/>
                    <a:lstStyle/>
                    <a:p>
                      <a:r>
                        <a:rPr lang="vi-VN" sz="1000">
                          <a:latin typeface="Calibri (Body)"/>
                        </a:rPr>
                        <a:t>Kình Ngư Trắng</a:t>
                      </a:r>
                      <a:endParaRPr lang="en-US" sz="1000">
                        <a:latin typeface="Calibri (Body)"/>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vi-VN" sz="1000">
                          <a:latin typeface="Calibri (Body)"/>
                        </a:rPr>
                        <a:t>Bể Cửu Long</a:t>
                      </a:r>
                      <a:endParaRPr lang="en-US" sz="1000">
                        <a:latin typeface="Calibri (Body)"/>
                      </a:endParaRPr>
                    </a:p>
                  </a:txBody>
                  <a:tcPr/>
                </a:tc>
                <a:tc>
                  <a:txBody>
                    <a:bodyPr/>
                    <a:lstStyle/>
                    <a:p>
                      <a:r>
                        <a:rPr lang="vi-VN" sz="1000">
                          <a:latin typeface="Calibri (Body)"/>
                        </a:rPr>
                        <a:t>650</a:t>
                      </a:r>
                      <a:endParaRPr lang="en-US" sz="1000">
                        <a:latin typeface="Calibri (Body)"/>
                      </a:endParaRPr>
                    </a:p>
                  </a:txBody>
                  <a:tcPr/>
                </a:tc>
                <a:tc>
                  <a:txBody>
                    <a:bodyPr/>
                    <a:lstStyle/>
                    <a:p>
                      <a:r>
                        <a:rPr lang="vi-VN" sz="1000">
                          <a:latin typeface="Calibri (Body)"/>
                        </a:rPr>
                        <a:t>6 triệu thùng dầu</a:t>
                      </a:r>
                      <a:endParaRPr lang="en-US" sz="1000">
                        <a:latin typeface="Calibri (Body)"/>
                      </a:endParaRPr>
                    </a:p>
                  </a:txBody>
                  <a:tcPr/>
                </a:tc>
                <a:tc>
                  <a:txBody>
                    <a:bodyPr/>
                    <a:lstStyle/>
                    <a:p>
                      <a:r>
                        <a:rPr lang="vi-VN" sz="1000">
                          <a:latin typeface="Calibri (Body)"/>
                        </a:rPr>
                        <a:t>2023-2025 ( first oil)</a:t>
                      </a:r>
                      <a:endParaRPr lang="en-US" sz="1000">
                        <a:latin typeface="Calibri (Body)"/>
                      </a:endParaRPr>
                    </a:p>
                  </a:txBody>
                  <a:tcPr/>
                </a:tc>
                <a:extLst>
                  <a:ext uri="{0D108BD9-81ED-4DB2-BD59-A6C34878D82A}">
                    <a16:rowId xmlns:a16="http://schemas.microsoft.com/office/drawing/2014/main" val="1061783366"/>
                  </a:ext>
                </a:extLst>
              </a:tr>
              <a:tr h="230698">
                <a:tc>
                  <a:txBody>
                    <a:bodyPr/>
                    <a:lstStyle/>
                    <a:p>
                      <a:r>
                        <a:rPr lang="vi-VN" sz="1000">
                          <a:latin typeface="Calibri (Body)"/>
                        </a:rPr>
                        <a:t>Cá Voi Xanh</a:t>
                      </a:r>
                      <a:endParaRPr lang="en-US" sz="1000">
                        <a:latin typeface="Calibri (Body)"/>
                      </a:endParaRPr>
                    </a:p>
                  </a:txBody>
                  <a:tcPr/>
                </a:tc>
                <a:tc>
                  <a:txBody>
                    <a:bodyPr/>
                    <a:lstStyle/>
                    <a:p>
                      <a:r>
                        <a:rPr lang="vi-VN" sz="1000">
                          <a:latin typeface="Calibri (Body)"/>
                        </a:rPr>
                        <a:t>Bể Sông Hồng</a:t>
                      </a:r>
                      <a:endParaRPr lang="en-US" sz="1000">
                        <a:latin typeface="Calibri (Body)"/>
                      </a:endParaRPr>
                    </a:p>
                  </a:txBody>
                  <a:tcPr/>
                </a:tc>
                <a:tc>
                  <a:txBody>
                    <a:bodyPr/>
                    <a:lstStyle/>
                    <a:p>
                      <a:r>
                        <a:rPr lang="vi-VN" sz="1000">
                          <a:latin typeface="Calibri (Body)"/>
                        </a:rPr>
                        <a:t>4.600</a:t>
                      </a:r>
                      <a:endParaRPr lang="en-US" sz="1000">
                        <a:latin typeface="Calibri (Body)"/>
                      </a:endParaRPr>
                    </a:p>
                  </a:txBody>
                  <a:tcPr/>
                </a:tc>
                <a:tc>
                  <a:txBody>
                    <a:bodyPr/>
                    <a:lstStyle/>
                    <a:p>
                      <a:r>
                        <a:rPr lang="vi-VN" sz="1000">
                          <a:latin typeface="Calibri (Body)"/>
                        </a:rPr>
                        <a:t>150 tỷ m3 khí</a:t>
                      </a:r>
                      <a:endParaRPr lang="en-US" sz="1000">
                        <a:latin typeface="Calibri (Body)"/>
                      </a:endParaRPr>
                    </a:p>
                  </a:txBody>
                  <a:tcPr/>
                </a:tc>
                <a:tc>
                  <a:txBody>
                    <a:bodyPr/>
                    <a:lstStyle/>
                    <a:p>
                      <a:r>
                        <a:rPr lang="vi-VN" sz="1000">
                          <a:latin typeface="Calibri (Body)"/>
                        </a:rPr>
                        <a:t>2024 (Phát triển)</a:t>
                      </a:r>
                    </a:p>
                  </a:txBody>
                  <a:tcPr/>
                </a:tc>
                <a:extLst>
                  <a:ext uri="{0D108BD9-81ED-4DB2-BD59-A6C34878D82A}">
                    <a16:rowId xmlns:a16="http://schemas.microsoft.com/office/drawing/2014/main" val="1318676474"/>
                  </a:ext>
                </a:extLst>
              </a:tr>
              <a:tr h="244609">
                <a:tc>
                  <a:txBody>
                    <a:bodyPr/>
                    <a:lstStyle/>
                    <a:p>
                      <a:r>
                        <a:rPr lang="vi-VN" sz="1000">
                          <a:latin typeface="Calibri (Body)"/>
                        </a:rPr>
                        <a:t>Báo vàng-Báo đen</a:t>
                      </a:r>
                      <a:endParaRPr lang="en-US" sz="1000">
                        <a:latin typeface="Calibri (Body)"/>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vi-VN" sz="1000">
                          <a:latin typeface="Calibri (Body)"/>
                        </a:rPr>
                        <a:t>Bể Sông Hồng</a:t>
                      </a:r>
                      <a:endParaRPr lang="en-US" sz="1000">
                        <a:latin typeface="Calibri (Body)"/>
                      </a:endParaRPr>
                    </a:p>
                  </a:txBody>
                  <a:tcPr/>
                </a:tc>
                <a:tc>
                  <a:txBody>
                    <a:bodyPr/>
                    <a:lstStyle/>
                    <a:p>
                      <a:r>
                        <a:rPr lang="vi-VN" sz="1000">
                          <a:latin typeface="Calibri (Body)"/>
                        </a:rPr>
                        <a:t>1.321</a:t>
                      </a:r>
                      <a:endParaRPr lang="en-US" sz="1000">
                        <a:latin typeface="Calibri (Body)"/>
                      </a:endParaRPr>
                    </a:p>
                  </a:txBody>
                  <a:tcPr/>
                </a:tc>
                <a:tc>
                  <a:txBody>
                    <a:bodyPr/>
                    <a:lstStyle/>
                    <a:p>
                      <a:r>
                        <a:rPr lang="vi-VN" sz="1000">
                          <a:latin typeface="Calibri (Body)"/>
                        </a:rPr>
                        <a:t>58 tỷ m3 khí</a:t>
                      </a:r>
                      <a:endParaRPr lang="en-US" sz="1000">
                        <a:latin typeface="Calibri (Body)"/>
                      </a:endParaRPr>
                    </a:p>
                  </a:txBody>
                  <a:tcPr/>
                </a:tc>
                <a:tc>
                  <a:txBody>
                    <a:bodyPr/>
                    <a:lstStyle/>
                    <a:p>
                      <a:r>
                        <a:rPr lang="vi-VN" sz="1000">
                          <a:latin typeface="Calibri (Body)"/>
                        </a:rPr>
                        <a:t>2024 (Thăm dò)</a:t>
                      </a:r>
                    </a:p>
                  </a:txBody>
                  <a:tcPr/>
                </a:tc>
                <a:extLst>
                  <a:ext uri="{0D108BD9-81ED-4DB2-BD59-A6C34878D82A}">
                    <a16:rowId xmlns:a16="http://schemas.microsoft.com/office/drawing/2014/main" val="4022088560"/>
                  </a:ext>
                </a:extLst>
              </a:tr>
            </a:tbl>
          </a:graphicData>
        </a:graphic>
      </p:graphicFrame>
      <p:sp>
        <p:nvSpPr>
          <p:cNvPr id="5" name="TextBox 4">
            <a:extLst>
              <a:ext uri="{FF2B5EF4-FFF2-40B4-BE49-F238E27FC236}">
                <a16:creationId xmlns:a16="http://schemas.microsoft.com/office/drawing/2014/main" id="{08DC0F19-2AEC-A5D8-4AF0-6778FC2BB4A0}"/>
              </a:ext>
            </a:extLst>
          </p:cNvPr>
          <p:cNvSpPr txBox="1"/>
          <p:nvPr/>
        </p:nvSpPr>
        <p:spPr>
          <a:xfrm>
            <a:off x="6096000" y="5292435"/>
            <a:ext cx="5881565" cy="1200329"/>
          </a:xfrm>
          <a:prstGeom prst="rect">
            <a:avLst/>
          </a:prstGeom>
          <a:noFill/>
        </p:spPr>
        <p:txBody>
          <a:bodyPr wrap="square">
            <a:spAutoFit/>
          </a:bodyPr>
          <a:lstStyle/>
          <a:p>
            <a:pPr algn="just"/>
            <a:r>
              <a:rPr lang="en-US" sz="1200" b="1">
                <a:solidFill>
                  <a:schemeClr val="tx2"/>
                </a:solidFill>
              </a:rPr>
              <a:t>Rủi ro	</a:t>
            </a:r>
          </a:p>
          <a:p>
            <a:pPr marL="268288" indent="-171450" algn="just">
              <a:buFont typeface="Arial" panose="020B0604020202020204" pitchFamily="34" charset="0"/>
              <a:buChar char="•"/>
            </a:pPr>
            <a:r>
              <a:rPr lang="en-US" sz="1200">
                <a:solidFill>
                  <a:schemeClr val="tx1"/>
                </a:solidFill>
              </a:rPr>
              <a:t>Áp lực lãi suất và tỷ giá hạ nhiệt  </a:t>
            </a:r>
          </a:p>
          <a:p>
            <a:pPr marL="268288" indent="-171450" algn="just">
              <a:buFont typeface="Arial" panose="020B0604020202020204" pitchFamily="34" charset="0"/>
              <a:buChar char="•"/>
            </a:pPr>
            <a:r>
              <a:rPr lang="en-US" sz="1200">
                <a:solidFill>
                  <a:schemeClr val="tx1"/>
                </a:solidFill>
              </a:rPr>
              <a:t>Cầu về thành phẩm dầu sẽ bị hạ nhiệt do lo ngại về sự phiết triển kinh tế tại các nước OECD</a:t>
            </a:r>
          </a:p>
          <a:p>
            <a:pPr marL="268288" indent="-171450" algn="just">
              <a:buFont typeface="Arial" panose="020B0604020202020204" pitchFamily="34" charset="0"/>
              <a:buChar char="•"/>
            </a:pPr>
            <a:r>
              <a:rPr lang="en-US" sz="1200">
                <a:solidFill>
                  <a:schemeClr val="tx1"/>
                </a:solidFill>
              </a:rPr>
              <a:t>Lo ngại trước sức khỏa kinh tế của Trung Quốc do </a:t>
            </a:r>
            <a:r>
              <a:rPr lang="vi-VN" sz="1200">
                <a:solidFill>
                  <a:schemeClr val="tx1"/>
                </a:solidFill>
                <a:latin typeface="Calibri" panose="020F0502020204030204" pitchFamily="34" charset="0"/>
                <a:ea typeface="Calibri" panose="020F0502020204030204" pitchFamily="34" charset="0"/>
                <a:cs typeface="Calibri" panose="020F0502020204030204" pitchFamily="34" charset="0"/>
              </a:rPr>
              <a:t>sự thu hẹp quy mô liên tục của lĩnh vực bất động sản</a:t>
            </a:r>
            <a:endParaRPr lang="en-US" sz="1200">
              <a:solidFill>
                <a:schemeClr val="tx1"/>
              </a:solidFill>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864197127"/>
      </p:ext>
    </p:extLst>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9988AAA7-449B-4719-9DB5-56226CD25925}"/>
              </a:ext>
            </a:extLst>
          </p:cNvPr>
          <p:cNvSpPr>
            <a:spLocks noGrp="1"/>
          </p:cNvSpPr>
          <p:nvPr>
            <p:ph type="dt" sz="half" idx="23"/>
          </p:nvPr>
        </p:nvSpPr>
        <p:spPr>
          <a:xfrm rot="5400000">
            <a:off x="-2154988" y="2880277"/>
            <a:ext cx="4567149" cy="257176"/>
          </a:xfrm>
        </p:spPr>
        <p:txBody>
          <a:bodyPr/>
          <a:lstStyle/>
          <a:p>
            <a:fld id="{F98F1741-0056-4257-85FA-9720169EBEF0}" type="datetime1">
              <a:rPr lang="vi-VN" smtClean="0"/>
              <a:t>24/04/2024</a:t>
            </a:fld>
            <a:endParaRPr lang="en-US"/>
          </a:p>
        </p:txBody>
      </p:sp>
      <p:sp>
        <p:nvSpPr>
          <p:cNvPr id="6" name="Slide Number Placeholder 5">
            <a:extLst>
              <a:ext uri="{FF2B5EF4-FFF2-40B4-BE49-F238E27FC236}">
                <a16:creationId xmlns:a16="http://schemas.microsoft.com/office/drawing/2014/main" id="{AE723E11-5300-466E-BB45-A8D08C0021BF}"/>
              </a:ext>
            </a:extLst>
          </p:cNvPr>
          <p:cNvSpPr>
            <a:spLocks noGrp="1"/>
          </p:cNvSpPr>
          <p:nvPr>
            <p:ph type="sldNum" sz="quarter" idx="25"/>
          </p:nvPr>
        </p:nvSpPr>
        <p:spPr>
          <a:xfrm rot="5400000">
            <a:off x="-654196" y="5946629"/>
            <a:ext cx="1565564" cy="257177"/>
          </a:xfrm>
        </p:spPr>
        <p:txBody>
          <a:bodyPr/>
          <a:lstStyle/>
          <a:p>
            <a:fld id="{2DDFA90D-AFF2-4ADA-9F98-670F3E4E604F}" type="slidenum">
              <a:rPr lang="en-US" smtClean="0"/>
              <a:t>6</a:t>
            </a:fld>
            <a:endParaRPr lang="en-US"/>
          </a:p>
        </p:txBody>
      </p:sp>
      <p:sp>
        <p:nvSpPr>
          <p:cNvPr id="7" name="Text Placeholder 6">
            <a:extLst>
              <a:ext uri="{FF2B5EF4-FFF2-40B4-BE49-F238E27FC236}">
                <a16:creationId xmlns:a16="http://schemas.microsoft.com/office/drawing/2014/main" id="{C33A359B-E230-4C5B-A368-6FD2BE851027}"/>
              </a:ext>
            </a:extLst>
          </p:cNvPr>
          <p:cNvSpPr>
            <a:spLocks noGrp="1"/>
          </p:cNvSpPr>
          <p:nvPr>
            <p:ph type="body" sz="quarter" idx="15"/>
          </p:nvPr>
        </p:nvSpPr>
        <p:spPr/>
        <p:txBody>
          <a:bodyPr/>
          <a:lstStyle/>
          <a:p>
            <a:endParaRPr lang="en-US"/>
          </a:p>
        </p:txBody>
      </p:sp>
      <p:sp>
        <p:nvSpPr>
          <p:cNvPr id="9" name="Text Placeholder 8">
            <a:extLst>
              <a:ext uri="{FF2B5EF4-FFF2-40B4-BE49-F238E27FC236}">
                <a16:creationId xmlns:a16="http://schemas.microsoft.com/office/drawing/2014/main" id="{3DA726C2-DCCB-462E-8E8D-2A5A74DF5940}"/>
              </a:ext>
            </a:extLst>
          </p:cNvPr>
          <p:cNvSpPr>
            <a:spLocks noGrp="1"/>
          </p:cNvSpPr>
          <p:nvPr>
            <p:ph type="body" sz="quarter" idx="22"/>
          </p:nvPr>
        </p:nvSpPr>
        <p:spPr/>
        <p:txBody>
          <a:bodyPr/>
          <a:lstStyle/>
          <a:p>
            <a:r>
              <a:rPr lang="en-US"/>
              <a:t>III. TRIỂN VỌNG KINH DOANH</a:t>
            </a:r>
            <a:endParaRPr lang="en-US" dirty="0"/>
          </a:p>
        </p:txBody>
      </p:sp>
      <p:sp>
        <p:nvSpPr>
          <p:cNvPr id="18" name="Text Placeholder 8">
            <a:extLst>
              <a:ext uri="{FF2B5EF4-FFF2-40B4-BE49-F238E27FC236}">
                <a16:creationId xmlns:a16="http://schemas.microsoft.com/office/drawing/2014/main" id="{28F39EE1-D45D-4A5F-A483-52B6934B7163}"/>
              </a:ext>
            </a:extLst>
          </p:cNvPr>
          <p:cNvSpPr txBox="1">
            <a:spLocks/>
          </p:cNvSpPr>
          <p:nvPr/>
        </p:nvSpPr>
        <p:spPr>
          <a:xfrm>
            <a:off x="257175" y="830263"/>
            <a:ext cx="4814887" cy="261937"/>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mj-lt"/>
              <a:buNone/>
              <a:defRPr sz="1400" b="1" kern="1200">
                <a:solidFill>
                  <a:schemeClr val="accent2"/>
                </a:solidFill>
                <a:latin typeface="+mj-lt"/>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13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3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2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200" i="1"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a:t>HƯỞNG LỢI TỪ YẾU TỐ NGÀNH</a:t>
            </a:r>
            <a:endParaRPr lang="en-US" dirty="0"/>
          </a:p>
        </p:txBody>
      </p:sp>
      <p:sp>
        <p:nvSpPr>
          <p:cNvPr id="19" name="TextBox 18">
            <a:extLst>
              <a:ext uri="{FF2B5EF4-FFF2-40B4-BE49-F238E27FC236}">
                <a16:creationId xmlns:a16="http://schemas.microsoft.com/office/drawing/2014/main" id="{429C961F-EA5C-644D-B1B2-AF26627754B1}"/>
              </a:ext>
            </a:extLst>
          </p:cNvPr>
          <p:cNvSpPr txBox="1"/>
          <p:nvPr/>
        </p:nvSpPr>
        <p:spPr>
          <a:xfrm>
            <a:off x="10757891" y="6469949"/>
            <a:ext cx="1455130" cy="230832"/>
          </a:xfrm>
          <a:prstGeom prst="rect">
            <a:avLst/>
          </a:prstGeom>
          <a:noFill/>
        </p:spPr>
        <p:txBody>
          <a:bodyPr wrap="square" rtlCol="0">
            <a:spAutoFit/>
          </a:bodyPr>
          <a:lstStyle/>
          <a:p>
            <a:pPr algn="l"/>
            <a:r>
              <a:rPr lang="en-US" sz="900" i="1" dirty="0">
                <a:solidFill>
                  <a:schemeClr val="bg1">
                    <a:lumMod val="50000"/>
                  </a:schemeClr>
                </a:solidFill>
              </a:rPr>
              <a:t>Nguồn: VFS tổng hợp</a:t>
            </a:r>
          </a:p>
        </p:txBody>
      </p:sp>
      <p:sp>
        <p:nvSpPr>
          <p:cNvPr id="3" name="Text Placeholder 2">
            <a:extLst>
              <a:ext uri="{FF2B5EF4-FFF2-40B4-BE49-F238E27FC236}">
                <a16:creationId xmlns:a16="http://schemas.microsoft.com/office/drawing/2014/main" id="{A1A7ADB6-2583-9172-A62B-5A875B90CB0C}"/>
              </a:ext>
            </a:extLst>
          </p:cNvPr>
          <p:cNvSpPr txBox="1">
            <a:spLocks/>
          </p:cNvSpPr>
          <p:nvPr/>
        </p:nvSpPr>
        <p:spPr>
          <a:xfrm>
            <a:off x="257177" y="1092199"/>
            <a:ext cx="5363694" cy="5608582"/>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1">
                    <a:tint val="75000"/>
                  </a:schemeClr>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kern="1200">
                <a:solidFill>
                  <a:schemeClr val="tx1">
                    <a:tint val="75000"/>
                  </a:schemeClr>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i="1" kern="1200">
                <a:solidFill>
                  <a:schemeClr val="tx1">
                    <a:tint val="75000"/>
                  </a:schemeClr>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9pPr>
          </a:lstStyle>
          <a:p>
            <a:pPr algn="just"/>
            <a:r>
              <a:rPr lang="vi-VN" sz="1200" b="1" kern="100">
                <a:solidFill>
                  <a:schemeClr val="tx2"/>
                </a:solidFill>
                <a:latin typeface="Calibri (Body)"/>
                <a:ea typeface="Calibri" panose="020F0502020204030204" pitchFamily="34" charset="0"/>
                <a:cs typeface="Times New Roman" panose="02020603050405020304" pitchFamily="18" charset="0"/>
              </a:rPr>
              <a:t>Giá cho thuê giàn khoan vẫn còn dư địa để tăng giá khi nhu cầu khai thác trong khu vực ngày một phát triển</a:t>
            </a:r>
            <a:endParaRPr lang="en-US" sz="1200" b="1" kern="100">
              <a:solidFill>
                <a:schemeClr val="tx2"/>
              </a:solidFill>
              <a:latin typeface="Calibri (Body)"/>
              <a:ea typeface="Calibri" panose="020F0502020204030204" pitchFamily="34" charset="0"/>
              <a:cs typeface="Times New Roman" panose="02020603050405020304" pitchFamily="18" charset="0"/>
            </a:endParaRPr>
          </a:p>
          <a:p>
            <a:pPr marL="268288" indent="-179388" algn="just">
              <a:buFont typeface="Arial" panose="020B0604020202020204" pitchFamily="34" charset="0"/>
              <a:buChar char="•"/>
            </a:pPr>
            <a:r>
              <a:rPr lang="en-US" sz="1200" b="1">
                <a:solidFill>
                  <a:schemeClr val="tx1"/>
                </a:solidFill>
              </a:rPr>
              <a:t>Nhu cầu sử dụng giàn khoan dự báo sẽ </a:t>
            </a:r>
            <a:r>
              <a:rPr lang="vi-VN" sz="1200" b="1">
                <a:solidFill>
                  <a:schemeClr val="tx1"/>
                </a:solidFill>
                <a:latin typeface="Calibri" panose="020F0502020204030204" pitchFamily="34" charset="0"/>
                <a:ea typeface="Calibri" panose="020F0502020204030204" pitchFamily="34" charset="0"/>
                <a:cs typeface="Calibri" panose="020F0502020204030204" pitchFamily="34" charset="0"/>
              </a:rPr>
              <a:t>tiếp tục tăng trưởng </a:t>
            </a:r>
            <a:r>
              <a:rPr lang="vi-VN" sz="1200">
                <a:solidFill>
                  <a:schemeClr val="tx1"/>
                </a:solidFill>
                <a:latin typeface="Calibri" panose="020F0502020204030204" pitchFamily="34" charset="0"/>
                <a:ea typeface="Calibri" panose="020F0502020204030204" pitchFamily="34" charset="0"/>
                <a:cs typeface="Calibri" panose="020F0502020204030204" pitchFamily="34" charset="0"/>
              </a:rPr>
              <a:t>vào năm 2024</a:t>
            </a:r>
            <a:r>
              <a:rPr lang="en-US" sz="1200">
                <a:solidFill>
                  <a:schemeClr val="tx1"/>
                </a:solidFill>
                <a:latin typeface="Calibri" panose="020F0502020204030204" pitchFamily="34" charset="0"/>
                <a:ea typeface="Calibri" panose="020F0502020204030204" pitchFamily="34" charset="0"/>
                <a:cs typeface="Calibri" panose="020F0502020204030204" pitchFamily="34" charset="0"/>
              </a:rPr>
              <a:t> đặc biệt tại</a:t>
            </a:r>
            <a:r>
              <a:rPr lang="vi-VN" sz="1200">
                <a:solidFill>
                  <a:schemeClr val="tx1"/>
                </a:solidFill>
                <a:latin typeface="Calibri" panose="020F0502020204030204" pitchFamily="34" charset="0"/>
                <a:ea typeface="Calibri" panose="020F0502020204030204" pitchFamily="34" charset="0"/>
                <a:cs typeface="Calibri" panose="020F0502020204030204" pitchFamily="34" charset="0"/>
              </a:rPr>
              <a:t> thị trường Ấn Độ, các khu vực Đông Nam Á, Nam Mỹ và Tây Phi</a:t>
            </a:r>
            <a:r>
              <a:rPr lang="en-US" sz="1200">
                <a:solidFill>
                  <a:schemeClr val="tx1"/>
                </a:solidFill>
                <a:latin typeface="Calibri" panose="020F0502020204030204" pitchFamily="34" charset="0"/>
                <a:ea typeface="Calibri" panose="020F0502020204030204" pitchFamily="34" charset="0"/>
                <a:cs typeface="Calibri" panose="020F0502020204030204" pitchFamily="34" charset="0"/>
              </a:rPr>
              <a:t>.</a:t>
            </a:r>
            <a:r>
              <a:rPr lang="vi-VN" sz="1200">
                <a:solidFill>
                  <a:schemeClr val="tx1"/>
                </a:solidFill>
                <a:latin typeface="Calibri" panose="020F0502020204030204" pitchFamily="34" charset="0"/>
                <a:ea typeface="Calibri" panose="020F0502020204030204" pitchFamily="34" charset="0"/>
                <a:cs typeface="Calibri" panose="020F0502020204030204" pitchFamily="34" charset="0"/>
              </a:rPr>
              <a:t> </a:t>
            </a:r>
            <a:r>
              <a:rPr lang="en-US" sz="1200">
                <a:solidFill>
                  <a:schemeClr val="tx1"/>
                </a:solidFill>
                <a:latin typeface="Calibri" panose="020F0502020204030204" pitchFamily="34" charset="0"/>
                <a:ea typeface="Calibri" panose="020F0502020204030204" pitchFamily="34" charset="0"/>
                <a:cs typeface="Calibri" panose="020F0502020204030204" pitchFamily="34" charset="0"/>
              </a:rPr>
              <a:t>Tại Đông Nam Á, nhu cầu tăng tại các thị trường Việt Nam, Thái Lan, Indonesia, Malaysia với hàng loạt các cuộc đấu thầu được mở ra, chủ yếu là đấu thầu dài hạn. Tuy nhiên, giá cho thuê đang tăng cùng với nguồn cung khan hiếm khiến một vài dự án đấu thầu vẫn còn được bỏ ngỏ.  </a:t>
            </a:r>
            <a:r>
              <a:rPr lang="vi-VN" sz="1200">
                <a:solidFill>
                  <a:schemeClr val="tx1"/>
                </a:solidFill>
                <a:latin typeface="Calibri" panose="020F0502020204030204" pitchFamily="34" charset="0"/>
                <a:ea typeface="Calibri" panose="020F0502020204030204" pitchFamily="34" charset="0"/>
                <a:cs typeface="Calibri" panose="020F0502020204030204" pitchFamily="34" charset="0"/>
              </a:rPr>
              <a:t>Xu hướng này dự kiến sẽ tiếp tục duy trì trong giai đoạn</a:t>
            </a:r>
            <a:r>
              <a:rPr lang="en-US" sz="1200">
                <a:solidFill>
                  <a:schemeClr val="tx1"/>
                </a:solidFill>
                <a:latin typeface="Calibri" panose="020F0502020204030204" pitchFamily="34" charset="0"/>
                <a:ea typeface="Calibri" panose="020F0502020204030204" pitchFamily="34" charset="0"/>
                <a:cs typeface="Calibri" panose="020F0502020204030204" pitchFamily="34" charset="0"/>
              </a:rPr>
              <a:t> </a:t>
            </a:r>
            <a:r>
              <a:rPr lang="vi-VN" sz="1200">
                <a:solidFill>
                  <a:schemeClr val="tx1"/>
                </a:solidFill>
                <a:latin typeface="Calibri" panose="020F0502020204030204" pitchFamily="34" charset="0"/>
                <a:ea typeface="Calibri" panose="020F0502020204030204" pitchFamily="34" charset="0"/>
                <a:cs typeface="Calibri" panose="020F0502020204030204" pitchFamily="34" charset="0"/>
              </a:rPr>
              <a:t>2024-2025 do các chiến dịch khoan cần được thực hiện trong thời gian khá dài.</a:t>
            </a:r>
            <a:r>
              <a:rPr lang="en-US" sz="1200">
                <a:solidFill>
                  <a:schemeClr val="tx1"/>
                </a:solidFill>
                <a:latin typeface="Calibri" panose="020F0502020204030204" pitchFamily="34" charset="0"/>
                <a:ea typeface="Calibri" panose="020F0502020204030204" pitchFamily="34" charset="0"/>
                <a:cs typeface="Calibri" panose="020F0502020204030204" pitchFamily="34" charset="0"/>
              </a:rPr>
              <a:t> </a:t>
            </a:r>
          </a:p>
          <a:p>
            <a:pPr marL="268288" indent="-179388" algn="just">
              <a:buFont typeface="Arial" panose="020B0604020202020204" pitchFamily="34" charset="0"/>
              <a:buChar char="•"/>
            </a:pPr>
            <a:r>
              <a:rPr lang="en-US" sz="1200" b="1">
                <a:solidFill>
                  <a:schemeClr val="tx1"/>
                </a:solidFill>
              </a:rPr>
              <a:t>Nguồn cung bị thắt chặt </a:t>
            </a:r>
            <a:r>
              <a:rPr lang="en-US" sz="1200">
                <a:solidFill>
                  <a:schemeClr val="tx1"/>
                </a:solidFill>
              </a:rPr>
              <a:t>do áp lực về lạm phát cũng như việc ngày càng nhiều ngân hàng ngừng hoặc hạn chế cấp vốn cho phát triển hydrocarbon khiến cho khả năng tiếp cận tài chính của các công ty để đặt đóng giàn khoan mới thấp. Nguồn cung chủ yếu đến từ việc tái kích hoạt giàn cũ và bàn giao tàu đã đóng xong, tuy nhiên con số này không nhiều. </a:t>
            </a:r>
            <a:r>
              <a:rPr lang="vi-VN" sz="1200">
                <a:solidFill>
                  <a:schemeClr val="tx1"/>
                </a:solidFill>
                <a:latin typeface="Calibri" panose="020F0502020204030204" pitchFamily="34" charset="0"/>
                <a:ea typeface="Calibri" panose="020F0502020204030204" pitchFamily="34" charset="0"/>
                <a:cs typeface="Calibri" panose="020F0502020204030204" pitchFamily="34" charset="0"/>
              </a:rPr>
              <a:t>Số lượng kích hoạt lại và giao tàu khoan mới đã giảm tới 64% trong năm nay so với mức năm 2022, chủ yếu là do các công ty dầu mỏ quốc gia (NOC) ở khu vực Trung Đông đã bão hòa nhu cầu giàn khoan tự nâng trong thời gian ngắn sau một loạt hợp đồng</a:t>
            </a:r>
            <a:r>
              <a:rPr lang="en-US" sz="1200">
                <a:solidFill>
                  <a:schemeClr val="tx1"/>
                </a:solidFill>
                <a:latin typeface="Calibri" panose="020F0502020204030204" pitchFamily="34" charset="0"/>
                <a:ea typeface="Calibri" panose="020F0502020204030204" pitchFamily="34" charset="0"/>
                <a:cs typeface="Calibri" panose="020F0502020204030204" pitchFamily="34" charset="0"/>
              </a:rPr>
              <a:t> mới</a:t>
            </a:r>
            <a:r>
              <a:rPr lang="vi-VN" sz="1200">
                <a:solidFill>
                  <a:schemeClr val="tx1"/>
                </a:solidFill>
                <a:latin typeface="Calibri" panose="020F0502020204030204" pitchFamily="34" charset="0"/>
                <a:ea typeface="Calibri" panose="020F0502020204030204" pitchFamily="34" charset="0"/>
                <a:cs typeface="Calibri" panose="020F0502020204030204" pitchFamily="34" charset="0"/>
              </a:rPr>
              <a:t> được ký</a:t>
            </a:r>
            <a:r>
              <a:rPr lang="en-US" sz="1200">
                <a:solidFill>
                  <a:schemeClr val="tx1"/>
                </a:solidFill>
                <a:latin typeface="Calibri" panose="020F0502020204030204" pitchFamily="34" charset="0"/>
                <a:ea typeface="Calibri" panose="020F0502020204030204" pitchFamily="34" charset="0"/>
                <a:cs typeface="Calibri" panose="020F0502020204030204" pitchFamily="34" charset="0"/>
              </a:rPr>
              <a:t> kết trong thời gian dài hạn.</a:t>
            </a:r>
          </a:p>
          <a:p>
            <a:pPr marL="268288" indent="-179388" algn="just">
              <a:buFont typeface="Arial" panose="020B0604020202020204" pitchFamily="34" charset="0"/>
              <a:buChar char="•"/>
            </a:pPr>
            <a:r>
              <a:rPr lang="en-US" sz="1200" b="1">
                <a:solidFill>
                  <a:schemeClr val="tx1"/>
                </a:solidFill>
                <a:latin typeface="Calibri (Body)"/>
                <a:cs typeface="Arial" panose="020B0604020202020204" pitchFamily="34" charset="0"/>
              </a:rPr>
              <a:t>Giá cho thuê giàn khoan tiếp tục có chiều hướng đi lên </a:t>
            </a:r>
            <a:r>
              <a:rPr lang="vi-VN" sz="1200">
                <a:solidFill>
                  <a:schemeClr val="tx1"/>
                </a:solidFill>
                <a:latin typeface="Calibri (Body)"/>
                <a:cs typeface="Arial" panose="020B0604020202020204" pitchFamily="34" charset="0"/>
              </a:rPr>
              <a:t>giá thuê giàn khoan tự nâng tại khu vực Đông Nam Á vẫn đang trong xu hướng tăng và đạt mức 162.000 USD/ngày vào cuối tháng 1/2024, tương ứng </a:t>
            </a:r>
            <a:r>
              <a:rPr lang="en-US" sz="1200">
                <a:solidFill>
                  <a:schemeClr val="tx1"/>
                </a:solidFill>
                <a:latin typeface="Calibri (Body)"/>
                <a:cs typeface="Arial" panose="020B0604020202020204" pitchFamily="34" charset="0"/>
              </a:rPr>
              <a:t>tăng </a:t>
            </a:r>
            <a:r>
              <a:rPr lang="vi-VN" sz="1200">
                <a:solidFill>
                  <a:schemeClr val="tx1"/>
                </a:solidFill>
                <a:latin typeface="Calibri (Body)"/>
                <a:cs typeface="Arial" panose="020B0604020202020204" pitchFamily="34" charset="0"/>
              </a:rPr>
              <a:t>22% so với cùng kỳ năm 2023 và tăng 7% so với thời điểm đầu năm.</a:t>
            </a:r>
            <a:r>
              <a:rPr lang="en-US" sz="1200">
                <a:solidFill>
                  <a:schemeClr val="tx1"/>
                </a:solidFill>
                <a:latin typeface="Calibri (Body)"/>
                <a:cs typeface="Arial" panose="020B0604020202020204" pitchFamily="34" charset="0"/>
              </a:rPr>
              <a:t> </a:t>
            </a:r>
            <a:r>
              <a:rPr lang="vi-VN" sz="1200">
                <a:solidFill>
                  <a:schemeClr val="tx1"/>
                </a:solidFill>
                <a:latin typeface="Calibri (Body)"/>
                <a:cs typeface="Arial" panose="020B0604020202020204" pitchFamily="34" charset="0"/>
              </a:rPr>
              <a:t>Thậm chí, một số hợp đồng thuê giàn khoan tự nâng mới được công bố trong tháng 2/2024 đã cán mốc 170.000 USD/ngày. Đồng thời, tỷ lệ sử dụng giàn khoan đã tăng lên mức 93,3%.</a:t>
            </a:r>
            <a:r>
              <a:rPr lang="en-US" sz="1200">
                <a:solidFill>
                  <a:schemeClr val="tx1"/>
                </a:solidFill>
                <a:latin typeface="Calibri (Body)"/>
                <a:cs typeface="Arial" panose="020B0604020202020204" pitchFamily="34" charset="0"/>
              </a:rPr>
              <a:t> </a:t>
            </a:r>
            <a:endParaRPr lang="en-US" sz="1200">
              <a:solidFill>
                <a:schemeClr val="tx1"/>
              </a:solidFill>
            </a:endParaRPr>
          </a:p>
        </p:txBody>
      </p:sp>
      <p:sp>
        <p:nvSpPr>
          <p:cNvPr id="13" name="TextBox 12">
            <a:extLst>
              <a:ext uri="{FF2B5EF4-FFF2-40B4-BE49-F238E27FC236}">
                <a16:creationId xmlns:a16="http://schemas.microsoft.com/office/drawing/2014/main" id="{98C5BD14-175F-CBD7-7E5D-ABE8054C9974}"/>
              </a:ext>
            </a:extLst>
          </p:cNvPr>
          <p:cNvSpPr txBox="1"/>
          <p:nvPr/>
        </p:nvSpPr>
        <p:spPr>
          <a:xfrm>
            <a:off x="9411785" y="1163750"/>
            <a:ext cx="2692211" cy="400110"/>
          </a:xfrm>
          <a:prstGeom prst="rect">
            <a:avLst/>
          </a:prstGeom>
          <a:noFill/>
        </p:spPr>
        <p:txBody>
          <a:bodyPr wrap="square">
            <a:spAutoFit/>
          </a:bodyPr>
          <a:lstStyle/>
          <a:p>
            <a:pPr algn="ctr"/>
            <a:r>
              <a:rPr lang="en-US" sz="1000" b="1">
                <a:solidFill>
                  <a:schemeClr val="accent5"/>
                </a:solidFill>
                <a:highlight>
                  <a:srgbClr val="FFFFFF"/>
                </a:highlight>
              </a:rPr>
              <a:t>Nhu cầu được dự kiến sẽ tăng tại khu vực Đông Nam Á</a:t>
            </a:r>
            <a:endParaRPr lang="en-US" sz="1000" b="1">
              <a:solidFill>
                <a:schemeClr val="accent5"/>
              </a:solidFill>
            </a:endParaRPr>
          </a:p>
        </p:txBody>
      </p:sp>
      <p:graphicFrame>
        <p:nvGraphicFramePr>
          <p:cNvPr id="2" name="Chart 1">
            <a:extLst>
              <a:ext uri="{FF2B5EF4-FFF2-40B4-BE49-F238E27FC236}">
                <a16:creationId xmlns:a16="http://schemas.microsoft.com/office/drawing/2014/main" id="{829BBFAF-09D0-3151-73DB-FC4AB9D7DBCA}"/>
              </a:ext>
            </a:extLst>
          </p:cNvPr>
          <p:cNvGraphicFramePr>
            <a:graphicFrameLocks/>
          </p:cNvGraphicFramePr>
          <p:nvPr>
            <p:extLst>
              <p:ext uri="{D42A27DB-BD31-4B8C-83A1-F6EECF244321}">
                <p14:modId xmlns:p14="http://schemas.microsoft.com/office/powerpoint/2010/main" val="2324546160"/>
              </p:ext>
            </p:extLst>
          </p:nvPr>
        </p:nvGraphicFramePr>
        <p:xfrm>
          <a:off x="5620871" y="1111619"/>
          <a:ext cx="3254188" cy="3049462"/>
        </p:xfrm>
        <a:graphic>
          <a:graphicData uri="http://schemas.openxmlformats.org/drawingml/2006/chart">
            <c:chart xmlns:c="http://schemas.openxmlformats.org/drawingml/2006/chart" xmlns:r="http://schemas.openxmlformats.org/officeDocument/2006/relationships" r:id="rId2"/>
          </a:graphicData>
        </a:graphic>
      </p:graphicFrame>
      <p:pic>
        <p:nvPicPr>
          <p:cNvPr id="5" name="Picture 4">
            <a:extLst>
              <a:ext uri="{FF2B5EF4-FFF2-40B4-BE49-F238E27FC236}">
                <a16:creationId xmlns:a16="http://schemas.microsoft.com/office/drawing/2014/main" id="{E061F589-895C-97DF-7CD6-BB94848EB5BE}"/>
              </a:ext>
            </a:extLst>
          </p:cNvPr>
          <p:cNvPicPr>
            <a:picLocks noChangeAspect="1"/>
          </p:cNvPicPr>
          <p:nvPr/>
        </p:nvPicPr>
        <p:blipFill>
          <a:blip r:embed="rId3"/>
          <a:stretch>
            <a:fillRect/>
          </a:stretch>
        </p:blipFill>
        <p:spPr>
          <a:xfrm>
            <a:off x="8964706" y="1597094"/>
            <a:ext cx="3043806" cy="2433885"/>
          </a:xfrm>
          <a:prstGeom prst="rect">
            <a:avLst/>
          </a:prstGeom>
        </p:spPr>
      </p:pic>
      <p:graphicFrame>
        <p:nvGraphicFramePr>
          <p:cNvPr id="10" name="Table 9">
            <a:extLst>
              <a:ext uri="{FF2B5EF4-FFF2-40B4-BE49-F238E27FC236}">
                <a16:creationId xmlns:a16="http://schemas.microsoft.com/office/drawing/2014/main" id="{0F5995A4-582D-894D-610D-58F09E1A58E4}"/>
              </a:ext>
            </a:extLst>
          </p:cNvPr>
          <p:cNvGraphicFramePr>
            <a:graphicFrameLocks noGrp="1"/>
          </p:cNvGraphicFramePr>
          <p:nvPr>
            <p:extLst>
              <p:ext uri="{D42A27DB-BD31-4B8C-83A1-F6EECF244321}">
                <p14:modId xmlns:p14="http://schemas.microsoft.com/office/powerpoint/2010/main" val="3760943512"/>
              </p:ext>
            </p:extLst>
          </p:nvPr>
        </p:nvGraphicFramePr>
        <p:xfrm>
          <a:off x="5767842" y="4318300"/>
          <a:ext cx="6240670" cy="2032096"/>
        </p:xfrm>
        <a:graphic>
          <a:graphicData uri="http://schemas.openxmlformats.org/drawingml/2006/table">
            <a:tbl>
              <a:tblPr firstRow="1" bandRow="1">
                <a:tableStyleId>{5C22544A-7EE6-4342-B048-85BDC9FD1C3A}</a:tableStyleId>
              </a:tblPr>
              <a:tblGrid>
                <a:gridCol w="1248134">
                  <a:extLst>
                    <a:ext uri="{9D8B030D-6E8A-4147-A177-3AD203B41FA5}">
                      <a16:colId xmlns:a16="http://schemas.microsoft.com/office/drawing/2014/main" val="3930704364"/>
                    </a:ext>
                  </a:extLst>
                </a:gridCol>
                <a:gridCol w="1248134">
                  <a:extLst>
                    <a:ext uri="{9D8B030D-6E8A-4147-A177-3AD203B41FA5}">
                      <a16:colId xmlns:a16="http://schemas.microsoft.com/office/drawing/2014/main" val="3762794752"/>
                    </a:ext>
                  </a:extLst>
                </a:gridCol>
                <a:gridCol w="1159892">
                  <a:extLst>
                    <a:ext uri="{9D8B030D-6E8A-4147-A177-3AD203B41FA5}">
                      <a16:colId xmlns:a16="http://schemas.microsoft.com/office/drawing/2014/main" val="2877840122"/>
                    </a:ext>
                  </a:extLst>
                </a:gridCol>
                <a:gridCol w="1136422">
                  <a:extLst>
                    <a:ext uri="{9D8B030D-6E8A-4147-A177-3AD203B41FA5}">
                      <a16:colId xmlns:a16="http://schemas.microsoft.com/office/drawing/2014/main" val="2934258988"/>
                    </a:ext>
                  </a:extLst>
                </a:gridCol>
                <a:gridCol w="1448088">
                  <a:extLst>
                    <a:ext uri="{9D8B030D-6E8A-4147-A177-3AD203B41FA5}">
                      <a16:colId xmlns:a16="http://schemas.microsoft.com/office/drawing/2014/main" val="4172456236"/>
                    </a:ext>
                  </a:extLst>
                </a:gridCol>
              </a:tblGrid>
              <a:tr h="401344">
                <a:tc>
                  <a:txBody>
                    <a:bodyPr/>
                    <a:lstStyle/>
                    <a:p>
                      <a:pPr algn="ctr"/>
                      <a:r>
                        <a:rPr lang="en-US" sz="1100"/>
                        <a:t>Công ty</a:t>
                      </a:r>
                    </a:p>
                  </a:txBody>
                  <a:tcPr anchor="ctr"/>
                </a:tc>
                <a:tc>
                  <a:txBody>
                    <a:bodyPr/>
                    <a:lstStyle/>
                    <a:p>
                      <a:pPr algn="ctr"/>
                      <a:r>
                        <a:rPr lang="en-US" sz="1100"/>
                        <a:t>Thời gian</a:t>
                      </a:r>
                    </a:p>
                  </a:txBody>
                  <a:tcPr anchor="ctr"/>
                </a:tc>
                <a:tc>
                  <a:txBody>
                    <a:bodyPr/>
                    <a:lstStyle/>
                    <a:p>
                      <a:pPr algn="ctr"/>
                      <a:r>
                        <a:rPr lang="en-US" sz="1100"/>
                        <a:t>Địa điểm</a:t>
                      </a:r>
                    </a:p>
                  </a:txBody>
                  <a:tcPr anchor="ctr"/>
                </a:tc>
                <a:tc>
                  <a:txBody>
                    <a:bodyPr/>
                    <a:lstStyle/>
                    <a:p>
                      <a:pPr algn="ctr"/>
                      <a:r>
                        <a:rPr lang="en-US" sz="1100"/>
                        <a:t>Khách hàng</a:t>
                      </a:r>
                    </a:p>
                  </a:txBody>
                  <a:tcPr anchor="ctr"/>
                </a:tc>
                <a:tc>
                  <a:txBody>
                    <a:bodyPr/>
                    <a:lstStyle/>
                    <a:p>
                      <a:pPr algn="ctr"/>
                      <a:r>
                        <a:rPr lang="en-US" sz="1100"/>
                        <a:t>Mức giá cho thuê</a:t>
                      </a:r>
                    </a:p>
                  </a:txBody>
                  <a:tcPr anchor="ctr"/>
                </a:tc>
                <a:extLst>
                  <a:ext uri="{0D108BD9-81ED-4DB2-BD59-A6C34878D82A}">
                    <a16:rowId xmlns:a16="http://schemas.microsoft.com/office/drawing/2014/main" val="628695637"/>
                  </a:ext>
                </a:extLst>
              </a:tr>
              <a:tr h="401344">
                <a:tc>
                  <a:txBody>
                    <a:bodyPr/>
                    <a:lstStyle/>
                    <a:p>
                      <a:pPr algn="ctr"/>
                      <a:r>
                        <a:rPr lang="en-US" sz="1100"/>
                        <a:t>Shelf Drilling </a:t>
                      </a:r>
                    </a:p>
                  </a:txBody>
                  <a:tcPr anchor="ctr"/>
                </a:tc>
                <a:tc>
                  <a:txBody>
                    <a:bodyPr/>
                    <a:lstStyle/>
                    <a:p>
                      <a:pPr algn="ctr"/>
                      <a:r>
                        <a:rPr lang="en-US" sz="1100"/>
                        <a:t>2024-2025</a:t>
                      </a:r>
                    </a:p>
                  </a:txBody>
                  <a:tcPr anchor="ctr"/>
                </a:tc>
                <a:tc>
                  <a:txBody>
                    <a:bodyPr/>
                    <a:lstStyle/>
                    <a:p>
                      <a:pPr algn="ctr"/>
                      <a:r>
                        <a:rPr lang="en-US" sz="1100"/>
                        <a:t>Việt Nam</a:t>
                      </a:r>
                    </a:p>
                  </a:txBody>
                  <a:tcPr anchor="ctr"/>
                </a:tc>
                <a:tc>
                  <a:txBody>
                    <a:bodyPr/>
                    <a:lstStyle/>
                    <a:p>
                      <a:pPr algn="ctr"/>
                      <a:r>
                        <a:rPr lang="en-US" sz="1100"/>
                        <a:t>PVEP POC</a:t>
                      </a:r>
                    </a:p>
                  </a:txBody>
                  <a:tcPr anchor="ctr"/>
                </a:tc>
                <a:tc>
                  <a:txBody>
                    <a:bodyPr/>
                    <a:lstStyle/>
                    <a:p>
                      <a:pPr algn="ctr"/>
                      <a:r>
                        <a:rPr lang="en-US" sz="1100">
                          <a:sym typeface="Symbol" panose="05050102010706020507" pitchFamily="18" charset="2"/>
                        </a:rPr>
                        <a:t></a:t>
                      </a:r>
                      <a:r>
                        <a:rPr lang="en-US" sz="1100"/>
                        <a:t> 150.000 USD/ngày</a:t>
                      </a:r>
                    </a:p>
                  </a:txBody>
                  <a:tcPr anchor="ctr"/>
                </a:tc>
                <a:extLst>
                  <a:ext uri="{0D108BD9-81ED-4DB2-BD59-A6C34878D82A}">
                    <a16:rowId xmlns:a16="http://schemas.microsoft.com/office/drawing/2014/main" val="3943543776"/>
                  </a:ext>
                </a:extLst>
              </a:tr>
              <a:tr h="40134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a:t>Velesto Drilling</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a:t>2023-2025</a:t>
                      </a:r>
                    </a:p>
                  </a:txBody>
                  <a:tcPr anchor="ctr"/>
                </a:tc>
                <a:tc>
                  <a:txBody>
                    <a:bodyPr/>
                    <a:lstStyle/>
                    <a:p>
                      <a:pPr algn="ctr"/>
                      <a:r>
                        <a:rPr lang="en-US" sz="1100"/>
                        <a:t>Malaysia</a:t>
                      </a:r>
                    </a:p>
                  </a:txBody>
                  <a:tcPr anchor="ctr"/>
                </a:tc>
                <a:tc>
                  <a:txBody>
                    <a:bodyPr/>
                    <a:lstStyle/>
                    <a:p>
                      <a:pPr algn="ctr"/>
                      <a:r>
                        <a:rPr lang="fi-FI" sz="1100"/>
                        <a:t>Carigali Hess Operating Co.</a:t>
                      </a:r>
                      <a:endParaRPr lang="en-US" sz="1100"/>
                    </a:p>
                  </a:txBody>
                  <a:tcPr anchor="ctr"/>
                </a:tc>
                <a:tc>
                  <a:txBody>
                    <a:bodyPr/>
                    <a:lstStyle/>
                    <a:p>
                      <a:pPr algn="ctr"/>
                      <a:r>
                        <a:rPr lang="en-US" sz="1100">
                          <a:sym typeface="Symbol" panose="05050102010706020507" pitchFamily="18" charset="2"/>
                        </a:rPr>
                        <a:t> </a:t>
                      </a:r>
                      <a:r>
                        <a:rPr lang="en-US" sz="1100"/>
                        <a:t>137.000 USD/ngày</a:t>
                      </a:r>
                    </a:p>
                  </a:txBody>
                  <a:tcPr anchor="ctr"/>
                </a:tc>
                <a:extLst>
                  <a:ext uri="{0D108BD9-81ED-4DB2-BD59-A6C34878D82A}">
                    <a16:rowId xmlns:a16="http://schemas.microsoft.com/office/drawing/2014/main" val="4120253008"/>
                  </a:ext>
                </a:extLst>
              </a:tr>
              <a:tr h="40134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a:t>Borr Drilling</a:t>
                      </a:r>
                    </a:p>
                  </a:txBody>
                  <a:tcPr anchor="ctr"/>
                </a:tc>
                <a:tc>
                  <a:txBody>
                    <a:bodyPr/>
                    <a:lstStyle/>
                    <a:p>
                      <a:pPr algn="ctr"/>
                      <a:r>
                        <a:rPr lang="en-US" sz="1100"/>
                        <a:t>2024-2025</a:t>
                      </a:r>
                    </a:p>
                  </a:txBody>
                  <a:tcPr anchor="ctr"/>
                </a:tc>
                <a:tc>
                  <a:txBody>
                    <a:bodyPr/>
                    <a:lstStyle/>
                    <a:p>
                      <a:pPr algn="ctr"/>
                      <a:r>
                        <a:rPr lang="en-US" sz="1100"/>
                        <a:t>Thái Lan</a:t>
                      </a:r>
                    </a:p>
                  </a:txBody>
                  <a:tcPr anchor="ctr"/>
                </a:tc>
                <a:tc>
                  <a:txBody>
                    <a:bodyPr/>
                    <a:lstStyle/>
                    <a:p>
                      <a:pPr algn="ctr"/>
                      <a:r>
                        <a:rPr lang="pt-BR" sz="1100"/>
                        <a:t>Valeura Energy</a:t>
                      </a:r>
                      <a:endParaRPr lang="en-US" sz="110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a:sym typeface="Symbol" panose="05050102010706020507" pitchFamily="18" charset="2"/>
                        </a:rPr>
                        <a:t> </a:t>
                      </a:r>
                      <a:r>
                        <a:rPr lang="en-US" sz="1100"/>
                        <a:t>170.000 USD/ngày</a:t>
                      </a:r>
                    </a:p>
                  </a:txBody>
                  <a:tcPr anchor="ctr"/>
                </a:tc>
                <a:extLst>
                  <a:ext uri="{0D108BD9-81ED-4DB2-BD59-A6C34878D82A}">
                    <a16:rowId xmlns:a16="http://schemas.microsoft.com/office/drawing/2014/main" val="3208674586"/>
                  </a:ext>
                </a:extLst>
              </a:tr>
              <a:tr h="40134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a:t>Borr Drilling</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a:t>2024-2026</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a:t>N/a</a:t>
                      </a:r>
                    </a:p>
                  </a:txBody>
                  <a:tcPr anchor="ctr"/>
                </a:tc>
                <a:tc>
                  <a:txBody>
                    <a:bodyPr/>
                    <a:lstStyle/>
                    <a:p>
                      <a:pPr algn="ctr"/>
                      <a:r>
                        <a:rPr lang="en-US" sz="1100"/>
                        <a:t>N/A</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a:sym typeface="Symbol" panose="05050102010706020507" pitchFamily="18" charset="2"/>
                        </a:rPr>
                        <a:t> </a:t>
                      </a:r>
                      <a:r>
                        <a:rPr lang="en-US" sz="1100"/>
                        <a:t>170.000 USD/ngày</a:t>
                      </a:r>
                    </a:p>
                  </a:txBody>
                  <a:tcPr anchor="ctr"/>
                </a:tc>
                <a:extLst>
                  <a:ext uri="{0D108BD9-81ED-4DB2-BD59-A6C34878D82A}">
                    <a16:rowId xmlns:a16="http://schemas.microsoft.com/office/drawing/2014/main" val="1712048609"/>
                  </a:ext>
                </a:extLst>
              </a:tr>
            </a:tbl>
          </a:graphicData>
        </a:graphic>
      </p:graphicFrame>
    </p:spTree>
    <p:extLst>
      <p:ext uri="{BB962C8B-B14F-4D97-AF65-F5344CB8AC3E}">
        <p14:creationId xmlns:p14="http://schemas.microsoft.com/office/powerpoint/2010/main" val="1329536117"/>
      </p:ext>
    </p:extLst>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4">
            <a:extLst>
              <a:ext uri="{FF2B5EF4-FFF2-40B4-BE49-F238E27FC236}">
                <a16:creationId xmlns:a16="http://schemas.microsoft.com/office/drawing/2014/main" id="{284764C7-A316-9942-BFF2-06F291E26413}"/>
              </a:ext>
            </a:extLst>
          </p:cNvPr>
          <p:cNvSpPr>
            <a:spLocks noGrp="1"/>
          </p:cNvSpPr>
          <p:nvPr>
            <p:ph type="dt" sz="half" idx="10"/>
          </p:nvPr>
        </p:nvSpPr>
        <p:spPr/>
        <p:txBody>
          <a:bodyPr/>
          <a:lstStyle/>
          <a:p>
            <a:fld id="{451E4F3B-1AF1-460F-B0D0-A6095B8B93DB}" type="datetime1">
              <a:rPr lang="vi-VN" smtClean="0"/>
              <a:t>24/04/2024</a:t>
            </a:fld>
            <a:endParaRPr lang="en-US"/>
          </a:p>
        </p:txBody>
      </p:sp>
      <p:sp>
        <p:nvSpPr>
          <p:cNvPr id="7" name="Slide Number Placeholder 6">
            <a:extLst>
              <a:ext uri="{FF2B5EF4-FFF2-40B4-BE49-F238E27FC236}">
                <a16:creationId xmlns:a16="http://schemas.microsoft.com/office/drawing/2014/main" id="{D4D6E5E0-71C6-2347-930A-6DF0C72DFDF0}"/>
              </a:ext>
            </a:extLst>
          </p:cNvPr>
          <p:cNvSpPr>
            <a:spLocks noGrp="1"/>
          </p:cNvSpPr>
          <p:nvPr>
            <p:ph type="sldNum" sz="quarter" idx="12"/>
          </p:nvPr>
        </p:nvSpPr>
        <p:spPr/>
        <p:txBody>
          <a:bodyPr/>
          <a:lstStyle/>
          <a:p>
            <a:fld id="{2DDFA90D-AFF2-4ADA-9F98-670F3E4E604F}" type="slidenum">
              <a:rPr lang="en-US" smtClean="0"/>
              <a:t>7</a:t>
            </a:fld>
            <a:endParaRPr lang="en-US"/>
          </a:p>
        </p:txBody>
      </p:sp>
      <p:sp>
        <p:nvSpPr>
          <p:cNvPr id="8" name="Text Placeholder 7">
            <a:extLst>
              <a:ext uri="{FF2B5EF4-FFF2-40B4-BE49-F238E27FC236}">
                <a16:creationId xmlns:a16="http://schemas.microsoft.com/office/drawing/2014/main" id="{20B08DFF-02C5-4447-B6DE-F488914BDD00}"/>
              </a:ext>
            </a:extLst>
          </p:cNvPr>
          <p:cNvSpPr>
            <a:spLocks noGrp="1"/>
          </p:cNvSpPr>
          <p:nvPr>
            <p:ph type="body" sz="quarter" idx="15"/>
          </p:nvPr>
        </p:nvSpPr>
        <p:spPr/>
        <p:txBody>
          <a:bodyPr/>
          <a:lstStyle/>
          <a:p>
            <a:endParaRPr lang="en-US"/>
          </a:p>
        </p:txBody>
      </p:sp>
      <p:sp>
        <p:nvSpPr>
          <p:cNvPr id="9" name="Text Placeholder 8">
            <a:extLst>
              <a:ext uri="{FF2B5EF4-FFF2-40B4-BE49-F238E27FC236}">
                <a16:creationId xmlns:a16="http://schemas.microsoft.com/office/drawing/2014/main" id="{30EC1F8A-C669-5148-87EB-09D635976B77}"/>
              </a:ext>
            </a:extLst>
          </p:cNvPr>
          <p:cNvSpPr>
            <a:spLocks noGrp="1"/>
          </p:cNvSpPr>
          <p:nvPr>
            <p:ph type="body" sz="quarter" idx="16"/>
          </p:nvPr>
        </p:nvSpPr>
        <p:spPr>
          <a:xfrm>
            <a:off x="257175" y="830263"/>
            <a:ext cx="7913711" cy="261937"/>
          </a:xfrm>
        </p:spPr>
        <p:txBody>
          <a:bodyPr/>
          <a:lstStyle/>
          <a:p>
            <a:r>
              <a:rPr lang="en-US"/>
              <a:t>MẢNG CHO THUÊ GIÀN KHOAN DUY TRÌ TĂNG TRƯỞNG ĐỀU</a:t>
            </a:r>
            <a:endParaRPr lang="en-US" dirty="0"/>
          </a:p>
          <a:p>
            <a:endParaRPr lang="en-US"/>
          </a:p>
        </p:txBody>
      </p:sp>
      <p:sp>
        <p:nvSpPr>
          <p:cNvPr id="10" name="Text Placeholder 9">
            <a:extLst>
              <a:ext uri="{FF2B5EF4-FFF2-40B4-BE49-F238E27FC236}">
                <a16:creationId xmlns:a16="http://schemas.microsoft.com/office/drawing/2014/main" id="{7BF97353-4AA7-7646-A85C-8F4886450E07}"/>
              </a:ext>
            </a:extLst>
          </p:cNvPr>
          <p:cNvSpPr>
            <a:spLocks noGrp="1"/>
          </p:cNvSpPr>
          <p:nvPr>
            <p:ph type="body" sz="quarter" idx="22"/>
          </p:nvPr>
        </p:nvSpPr>
        <p:spPr/>
        <p:txBody>
          <a:bodyPr/>
          <a:lstStyle/>
          <a:p>
            <a:r>
              <a:rPr lang="en-US"/>
              <a:t>III. TRIỂN VỌNG KINH DOANH</a:t>
            </a:r>
          </a:p>
        </p:txBody>
      </p:sp>
      <p:sp>
        <p:nvSpPr>
          <p:cNvPr id="11" name="Rectangle 10">
            <a:extLst>
              <a:ext uri="{FF2B5EF4-FFF2-40B4-BE49-F238E27FC236}">
                <a16:creationId xmlns:a16="http://schemas.microsoft.com/office/drawing/2014/main" id="{4852E7BD-0C63-DD4D-B37F-3337BF930FB8}"/>
              </a:ext>
            </a:extLst>
          </p:cNvPr>
          <p:cNvSpPr/>
          <p:nvPr/>
        </p:nvSpPr>
        <p:spPr>
          <a:xfrm>
            <a:off x="-199483" y="996095"/>
            <a:ext cx="4334585" cy="361381"/>
          </a:xfrm>
          <a:prstGeom prst="rect">
            <a:avLst/>
          </a:prstGeom>
        </p:spPr>
        <p:txBody>
          <a:bodyPr wrap="none">
            <a:spAutoFit/>
          </a:bodyPr>
          <a:lstStyle/>
          <a:p>
            <a:pPr lvl="1">
              <a:lnSpc>
                <a:spcPct val="150000"/>
              </a:lnSpc>
              <a:spcAft>
                <a:spcPts val="800"/>
              </a:spcAft>
            </a:pPr>
            <a:r>
              <a:rPr lang="en-US" sz="1300" b="1">
                <a:solidFill>
                  <a:srgbClr val="002060"/>
                </a:solidFill>
                <a:latin typeface="Calibri" panose="020F0502020204030204" pitchFamily="34" charset="0"/>
                <a:ea typeface="Calibri" panose="020F0502020204030204" pitchFamily="34" charset="0"/>
                <a:cs typeface="Times New Roman" panose="02020603050405020304" pitchFamily="18" charset="0"/>
              </a:rPr>
              <a:t>Sở hữu đội giàn khoan tự nâng trẻ, an toàn, hiệu quả</a:t>
            </a:r>
            <a:endParaRPr lang="en-US" sz="130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2" name="Rectangle 11">
            <a:extLst>
              <a:ext uri="{FF2B5EF4-FFF2-40B4-BE49-F238E27FC236}">
                <a16:creationId xmlns:a16="http://schemas.microsoft.com/office/drawing/2014/main" id="{4AEB07E2-555D-AB4C-8807-9781A1DFE074}"/>
              </a:ext>
            </a:extLst>
          </p:cNvPr>
          <p:cNvSpPr/>
          <p:nvPr/>
        </p:nvSpPr>
        <p:spPr>
          <a:xfrm>
            <a:off x="324133" y="1295653"/>
            <a:ext cx="5857592" cy="1200329"/>
          </a:xfrm>
          <a:prstGeom prst="rect">
            <a:avLst/>
          </a:prstGeom>
        </p:spPr>
        <p:txBody>
          <a:bodyPr wrap="square">
            <a:spAutoFit/>
          </a:bodyPr>
          <a:lstStyle/>
          <a:p>
            <a:pPr marL="171450" indent="-171450" algn="just">
              <a:buFontTx/>
              <a:buChar char="-"/>
            </a:pPr>
            <a:r>
              <a:rPr lang="en-US" sz="1200">
                <a:latin typeface="Calibri" panose="020F0502020204030204" pitchFamily="34" charset="0"/>
                <a:cs typeface="Calibri" panose="020F0502020204030204" pitchFamily="34" charset="0"/>
              </a:rPr>
              <a:t>PV Drilling luôn tự hào với thành tích duy trì các giàn nâng mà không để xảy ra tai nạn trong thời gian lao động (</a:t>
            </a:r>
            <a:r>
              <a:rPr lang="en-US" sz="1200"/>
              <a:t>Zero LTI)</a:t>
            </a:r>
          </a:p>
          <a:p>
            <a:pPr marL="171450" indent="-171450" algn="just">
              <a:buFontTx/>
              <a:buChar char="-"/>
            </a:pPr>
            <a:r>
              <a:rPr lang="en-US" sz="1200"/>
              <a:t>Hiệu suất hoạt động của các giàn khoan tự nâng ở mức cao, luôn duy trì 99%</a:t>
            </a:r>
          </a:p>
          <a:p>
            <a:pPr marL="171450" indent="-171450" algn="just">
              <a:buFontTx/>
              <a:buChar char="-"/>
            </a:pPr>
            <a:r>
              <a:rPr lang="en-US" sz="1200"/>
              <a:t>Đội giàn tự nâng vẫn còn trẻ so với trung bình các đối thủ trong khu vực </a:t>
            </a:r>
          </a:p>
          <a:p>
            <a:pPr marL="171450" indent="-171450" algn="just">
              <a:buFont typeface="Wingdings" panose="05000000000000000000" pitchFamily="2" charset="2"/>
              <a:buChar char="Ø"/>
            </a:pPr>
            <a:r>
              <a:rPr lang="en-US" sz="1200">
                <a:latin typeface="Calibri" panose="020F0502020204030204" pitchFamily="34" charset="0"/>
                <a:cs typeface="Calibri" panose="020F0502020204030204" pitchFamily="34" charset="0"/>
              </a:rPr>
              <a:t> Hoạt động an toàn và hiệu quả chính là lợi thế cạnh tranh lớn của PV Drilling khi tham gia đấu thầu các chiến dịch khoan tại nước ngoài</a:t>
            </a:r>
          </a:p>
        </p:txBody>
      </p:sp>
      <p:sp>
        <p:nvSpPr>
          <p:cNvPr id="18" name="TextBox 17">
            <a:extLst>
              <a:ext uri="{FF2B5EF4-FFF2-40B4-BE49-F238E27FC236}">
                <a16:creationId xmlns:a16="http://schemas.microsoft.com/office/drawing/2014/main" id="{928CCAD3-7FA0-094A-9044-45E1F035E8DB}"/>
              </a:ext>
            </a:extLst>
          </p:cNvPr>
          <p:cNvSpPr txBox="1"/>
          <p:nvPr/>
        </p:nvSpPr>
        <p:spPr>
          <a:xfrm>
            <a:off x="10535142" y="6536242"/>
            <a:ext cx="1870842" cy="230832"/>
          </a:xfrm>
          <a:prstGeom prst="rect">
            <a:avLst/>
          </a:prstGeom>
          <a:noFill/>
        </p:spPr>
        <p:txBody>
          <a:bodyPr wrap="square" rtlCol="0">
            <a:spAutoFit/>
          </a:bodyPr>
          <a:lstStyle/>
          <a:p>
            <a:pPr algn="l"/>
            <a:r>
              <a:rPr lang="en-US" sz="900" i="1" dirty="0">
                <a:solidFill>
                  <a:schemeClr val="bg1">
                    <a:lumMod val="50000"/>
                  </a:schemeClr>
                </a:solidFill>
              </a:rPr>
              <a:t>Nguồn</a:t>
            </a:r>
            <a:r>
              <a:rPr lang="en-US" sz="900" i="1">
                <a:solidFill>
                  <a:schemeClr val="bg1">
                    <a:lumMod val="50000"/>
                  </a:schemeClr>
                </a:solidFill>
              </a:rPr>
              <a:t>: PVD, </a:t>
            </a:r>
            <a:r>
              <a:rPr lang="en-US" sz="900" i="1" dirty="0">
                <a:solidFill>
                  <a:schemeClr val="bg1">
                    <a:lumMod val="50000"/>
                  </a:schemeClr>
                </a:solidFill>
              </a:rPr>
              <a:t>VFS tổng hợp</a:t>
            </a:r>
          </a:p>
        </p:txBody>
      </p:sp>
      <p:graphicFrame>
        <p:nvGraphicFramePr>
          <p:cNvPr id="2" name="Chart 1">
            <a:extLst>
              <a:ext uri="{FF2B5EF4-FFF2-40B4-BE49-F238E27FC236}">
                <a16:creationId xmlns:a16="http://schemas.microsoft.com/office/drawing/2014/main" id="{64B9A330-040F-49AE-A9C6-FFFDED6ADA95}"/>
              </a:ext>
            </a:extLst>
          </p:cNvPr>
          <p:cNvGraphicFramePr>
            <a:graphicFrameLocks/>
          </p:cNvGraphicFramePr>
          <p:nvPr>
            <p:extLst>
              <p:ext uri="{D42A27DB-BD31-4B8C-83A1-F6EECF244321}">
                <p14:modId xmlns:p14="http://schemas.microsoft.com/office/powerpoint/2010/main" val="427972255"/>
              </p:ext>
            </p:extLst>
          </p:nvPr>
        </p:nvGraphicFramePr>
        <p:xfrm>
          <a:off x="128586" y="2589995"/>
          <a:ext cx="5857592" cy="2273759"/>
        </p:xfrm>
        <a:graphic>
          <a:graphicData uri="http://schemas.openxmlformats.org/drawingml/2006/chart">
            <c:chart xmlns:c="http://schemas.openxmlformats.org/drawingml/2006/chart" xmlns:r="http://schemas.openxmlformats.org/officeDocument/2006/relationships" r:id="rId2"/>
          </a:graphicData>
        </a:graphic>
      </p:graphicFrame>
      <p:sp>
        <p:nvSpPr>
          <p:cNvPr id="13" name="Rectangle 12">
            <a:extLst>
              <a:ext uri="{FF2B5EF4-FFF2-40B4-BE49-F238E27FC236}">
                <a16:creationId xmlns:a16="http://schemas.microsoft.com/office/drawing/2014/main" id="{9BD1F315-901C-54C8-D4FA-54CB19173C13}"/>
              </a:ext>
            </a:extLst>
          </p:cNvPr>
          <p:cNvSpPr/>
          <p:nvPr/>
        </p:nvSpPr>
        <p:spPr>
          <a:xfrm>
            <a:off x="5881085" y="1016482"/>
            <a:ext cx="3937616" cy="361381"/>
          </a:xfrm>
          <a:prstGeom prst="rect">
            <a:avLst/>
          </a:prstGeom>
        </p:spPr>
        <p:txBody>
          <a:bodyPr wrap="none">
            <a:spAutoFit/>
          </a:bodyPr>
          <a:lstStyle/>
          <a:p>
            <a:pPr lvl="1">
              <a:lnSpc>
                <a:spcPct val="150000"/>
              </a:lnSpc>
              <a:spcAft>
                <a:spcPts val="800"/>
              </a:spcAft>
            </a:pPr>
            <a:r>
              <a:rPr lang="en-US" sz="1300" b="1">
                <a:solidFill>
                  <a:srgbClr val="002060"/>
                </a:solidFill>
                <a:latin typeface="Calibri" panose="020F0502020204030204" pitchFamily="34" charset="0"/>
                <a:ea typeface="Calibri" panose="020F0502020204030204" pitchFamily="34" charset="0"/>
                <a:cs typeface="Times New Roman" panose="02020603050405020304" pitchFamily="18" charset="0"/>
              </a:rPr>
              <a:t>Các giàn khoan đều có việc làm trong năm 2024</a:t>
            </a:r>
            <a:endParaRPr lang="en-US" sz="130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4" name="Rectangle 13">
            <a:extLst>
              <a:ext uri="{FF2B5EF4-FFF2-40B4-BE49-F238E27FC236}">
                <a16:creationId xmlns:a16="http://schemas.microsoft.com/office/drawing/2014/main" id="{8FE6E070-2584-9E2D-B837-CD6AC1747026}"/>
              </a:ext>
            </a:extLst>
          </p:cNvPr>
          <p:cNvSpPr/>
          <p:nvPr/>
        </p:nvSpPr>
        <p:spPr>
          <a:xfrm>
            <a:off x="6404209" y="1420133"/>
            <a:ext cx="5575689" cy="1200329"/>
          </a:xfrm>
          <a:prstGeom prst="rect">
            <a:avLst/>
          </a:prstGeom>
        </p:spPr>
        <p:txBody>
          <a:bodyPr wrap="square">
            <a:spAutoFit/>
          </a:bodyPr>
          <a:lstStyle/>
          <a:p>
            <a:pPr marL="171450" indent="-171450" algn="just">
              <a:buFontTx/>
              <a:buChar char="-"/>
            </a:pPr>
            <a:r>
              <a:rPr lang="en-US" sz="1200">
                <a:latin typeface="Calibri" panose="020F0502020204030204" pitchFamily="34" charset="0"/>
                <a:cs typeface="Calibri" panose="020F0502020204030204" pitchFamily="34" charset="0"/>
              </a:rPr>
              <a:t>Tất cả các giàn khoan tự nâng của PVD đều đang có việc làm và ký kết hợp đồng đến hết 2024 và có giàn khoan có thể tiếp tục sang 2026. Do nhu cầu khoan tại thị trường tăng cao trong khi cung hạn chế khiến cho giá thành tăng, biên lợi nhuận từ đó cũng được nới ra rộng hơn </a:t>
            </a:r>
          </a:p>
          <a:p>
            <a:pPr algn="just"/>
            <a:endParaRPr lang="en-US" sz="1200"/>
          </a:p>
          <a:p>
            <a:pPr algn="just"/>
            <a:endParaRPr lang="en-US" sz="1200">
              <a:latin typeface="Calibri" panose="020F0502020204030204" pitchFamily="34" charset="0"/>
              <a:cs typeface="Calibri" panose="020F0502020204030204" pitchFamily="34" charset="0"/>
            </a:endParaRPr>
          </a:p>
        </p:txBody>
      </p:sp>
      <p:graphicFrame>
        <p:nvGraphicFramePr>
          <p:cNvPr id="16" name="Table 15">
            <a:extLst>
              <a:ext uri="{FF2B5EF4-FFF2-40B4-BE49-F238E27FC236}">
                <a16:creationId xmlns:a16="http://schemas.microsoft.com/office/drawing/2014/main" id="{26BB0A69-1AE9-F4ED-4346-CE11B77C8F2F}"/>
              </a:ext>
            </a:extLst>
          </p:cNvPr>
          <p:cNvGraphicFramePr>
            <a:graphicFrameLocks noGrp="1"/>
          </p:cNvGraphicFramePr>
          <p:nvPr>
            <p:extLst>
              <p:ext uri="{D42A27DB-BD31-4B8C-83A1-F6EECF244321}">
                <p14:modId xmlns:p14="http://schemas.microsoft.com/office/powerpoint/2010/main" val="1471223369"/>
              </p:ext>
            </p:extLst>
          </p:nvPr>
        </p:nvGraphicFramePr>
        <p:xfrm>
          <a:off x="6481062" y="2319628"/>
          <a:ext cx="5472000" cy="4170475"/>
        </p:xfrm>
        <a:graphic>
          <a:graphicData uri="http://schemas.openxmlformats.org/drawingml/2006/table">
            <a:tbl>
              <a:tblPr firstRow="1" bandRow="1">
                <a:tableStyleId>{5C22544A-7EE6-4342-B048-85BDC9FD1C3A}</a:tableStyleId>
              </a:tblPr>
              <a:tblGrid>
                <a:gridCol w="1094400">
                  <a:extLst>
                    <a:ext uri="{9D8B030D-6E8A-4147-A177-3AD203B41FA5}">
                      <a16:colId xmlns:a16="http://schemas.microsoft.com/office/drawing/2014/main" val="3930704364"/>
                    </a:ext>
                  </a:extLst>
                </a:gridCol>
                <a:gridCol w="904659">
                  <a:extLst>
                    <a:ext uri="{9D8B030D-6E8A-4147-A177-3AD203B41FA5}">
                      <a16:colId xmlns:a16="http://schemas.microsoft.com/office/drawing/2014/main" val="3762794752"/>
                    </a:ext>
                  </a:extLst>
                </a:gridCol>
                <a:gridCol w="1139868">
                  <a:extLst>
                    <a:ext uri="{9D8B030D-6E8A-4147-A177-3AD203B41FA5}">
                      <a16:colId xmlns:a16="http://schemas.microsoft.com/office/drawing/2014/main" val="2877840122"/>
                    </a:ext>
                  </a:extLst>
                </a:gridCol>
                <a:gridCol w="1238673">
                  <a:extLst>
                    <a:ext uri="{9D8B030D-6E8A-4147-A177-3AD203B41FA5}">
                      <a16:colId xmlns:a16="http://schemas.microsoft.com/office/drawing/2014/main" val="2934258988"/>
                    </a:ext>
                  </a:extLst>
                </a:gridCol>
                <a:gridCol w="1094400">
                  <a:extLst>
                    <a:ext uri="{9D8B030D-6E8A-4147-A177-3AD203B41FA5}">
                      <a16:colId xmlns:a16="http://schemas.microsoft.com/office/drawing/2014/main" val="4172456236"/>
                    </a:ext>
                  </a:extLst>
                </a:gridCol>
              </a:tblGrid>
              <a:tr h="383640">
                <a:tc>
                  <a:txBody>
                    <a:bodyPr/>
                    <a:lstStyle/>
                    <a:p>
                      <a:pPr algn="ctr"/>
                      <a:r>
                        <a:rPr lang="en-US" sz="1100"/>
                        <a:t>Tên giàn</a:t>
                      </a:r>
                    </a:p>
                  </a:txBody>
                  <a:tcPr anchor="ctr"/>
                </a:tc>
                <a:tc>
                  <a:txBody>
                    <a:bodyPr/>
                    <a:lstStyle/>
                    <a:p>
                      <a:pPr algn="ctr"/>
                      <a:r>
                        <a:rPr lang="en-US" sz="1100"/>
                        <a:t>Thời gian</a:t>
                      </a:r>
                    </a:p>
                  </a:txBody>
                  <a:tcPr anchor="ctr"/>
                </a:tc>
                <a:tc>
                  <a:txBody>
                    <a:bodyPr/>
                    <a:lstStyle/>
                    <a:p>
                      <a:pPr algn="ctr"/>
                      <a:r>
                        <a:rPr lang="en-US" sz="1100"/>
                        <a:t>Địa điểm</a:t>
                      </a:r>
                    </a:p>
                  </a:txBody>
                  <a:tcPr anchor="ctr"/>
                </a:tc>
                <a:tc>
                  <a:txBody>
                    <a:bodyPr/>
                    <a:lstStyle/>
                    <a:p>
                      <a:pPr algn="ctr"/>
                      <a:r>
                        <a:rPr lang="en-US" sz="1100"/>
                        <a:t>Khách hàng</a:t>
                      </a:r>
                    </a:p>
                  </a:txBody>
                  <a:tcPr anchor="ctr"/>
                </a:tc>
                <a:tc>
                  <a:txBody>
                    <a:bodyPr/>
                    <a:lstStyle/>
                    <a:p>
                      <a:pPr algn="ctr"/>
                      <a:r>
                        <a:rPr lang="en-US" sz="1100"/>
                        <a:t>Mức giá cho thuê (nghìn USD/ngày)</a:t>
                      </a:r>
                    </a:p>
                  </a:txBody>
                  <a:tcPr anchor="ctr"/>
                </a:tc>
                <a:extLst>
                  <a:ext uri="{0D108BD9-81ED-4DB2-BD59-A6C34878D82A}">
                    <a16:rowId xmlns:a16="http://schemas.microsoft.com/office/drawing/2014/main" val="628695637"/>
                  </a:ext>
                </a:extLst>
              </a:tr>
              <a:tr h="383640">
                <a:tc>
                  <a:txBody>
                    <a:bodyPr/>
                    <a:lstStyle/>
                    <a:p>
                      <a:pPr algn="ctr"/>
                      <a:r>
                        <a:rPr lang="en-US" sz="1100"/>
                        <a:t>PV Drilling I</a:t>
                      </a:r>
                    </a:p>
                  </a:txBody>
                  <a:tcPr anchor="ctr"/>
                </a:tc>
                <a:tc>
                  <a:txBody>
                    <a:bodyPr/>
                    <a:lstStyle/>
                    <a:p>
                      <a:pPr algn="ctr"/>
                      <a:r>
                        <a:rPr lang="en-US" sz="1100"/>
                        <a:t>2024-2025</a:t>
                      </a:r>
                    </a:p>
                  </a:txBody>
                  <a:tcPr anchor="ctr"/>
                </a:tc>
                <a:tc>
                  <a:txBody>
                    <a:bodyPr/>
                    <a:lstStyle/>
                    <a:p>
                      <a:pPr algn="ctr"/>
                      <a:r>
                        <a:rPr lang="en-US" sz="1100"/>
                        <a:t>Malaysia </a:t>
                      </a:r>
                    </a:p>
                  </a:txBody>
                  <a:tcPr anchor="ctr"/>
                </a:tc>
                <a:tc>
                  <a:txBody>
                    <a:bodyPr/>
                    <a:lstStyle/>
                    <a:p>
                      <a:pPr algn="ctr"/>
                      <a:r>
                        <a:rPr lang="en-US" sz="1100"/>
                        <a:t>Petronas </a:t>
                      </a:r>
                      <a:r>
                        <a:rPr lang="pt-BR" sz="1100"/>
                        <a:t>Carigali Sdn Bhd (PCSB)</a:t>
                      </a:r>
                      <a:endParaRPr lang="en-US" sz="1100"/>
                    </a:p>
                  </a:txBody>
                  <a:tcPr anchor="ctr"/>
                </a:tc>
                <a:tc>
                  <a:txBody>
                    <a:bodyPr/>
                    <a:lstStyle/>
                    <a:p>
                      <a:pPr algn="ctr"/>
                      <a:r>
                        <a:rPr lang="en-US" sz="1100">
                          <a:sym typeface="Symbol" panose="05050102010706020507" pitchFamily="18" charset="2"/>
                        </a:rPr>
                        <a:t></a:t>
                      </a:r>
                      <a:r>
                        <a:rPr lang="en-US" sz="1100"/>
                        <a:t>100</a:t>
                      </a:r>
                    </a:p>
                  </a:txBody>
                  <a:tcPr anchor="ctr"/>
                </a:tc>
                <a:extLst>
                  <a:ext uri="{0D108BD9-81ED-4DB2-BD59-A6C34878D82A}">
                    <a16:rowId xmlns:a16="http://schemas.microsoft.com/office/drawing/2014/main" val="3943543776"/>
                  </a:ext>
                </a:extLst>
              </a:tr>
              <a:tr h="68507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a:t>PV Drilling II</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a:t>2023-2025</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a:t>biển Tây Bắc Java, Indonesia</a:t>
                      </a:r>
                    </a:p>
                  </a:txBody>
                  <a:tcPr anchor="ctr"/>
                </a:tc>
                <a:tc>
                  <a:txBody>
                    <a:bodyPr/>
                    <a:lstStyle/>
                    <a:p>
                      <a:pPr algn="ctr"/>
                      <a:r>
                        <a:rPr lang="fi-FI" sz="1100"/>
                        <a:t>PT Pertamina Hulu Energi ONWJ (PHE ONWJ)</a:t>
                      </a:r>
                      <a:endParaRPr lang="en-US" sz="1100"/>
                    </a:p>
                  </a:txBody>
                  <a:tcPr anchor="ctr"/>
                </a:tc>
                <a:tc>
                  <a:txBody>
                    <a:bodyPr/>
                    <a:lstStyle/>
                    <a:p>
                      <a:pPr algn="ctr"/>
                      <a:r>
                        <a:rPr lang="en-US" sz="1100">
                          <a:sym typeface="Symbol" panose="05050102010706020507" pitchFamily="18" charset="2"/>
                        </a:rPr>
                        <a:t></a:t>
                      </a:r>
                      <a:r>
                        <a:rPr lang="en-US" sz="1100"/>
                        <a:t>90</a:t>
                      </a:r>
                    </a:p>
                  </a:txBody>
                  <a:tcPr anchor="ctr"/>
                </a:tc>
                <a:extLst>
                  <a:ext uri="{0D108BD9-81ED-4DB2-BD59-A6C34878D82A}">
                    <a16:rowId xmlns:a16="http://schemas.microsoft.com/office/drawing/2014/main" val="4120253008"/>
                  </a:ext>
                </a:extLst>
              </a:tr>
              <a:tr h="534355">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a:t>PV Drilling III</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a:t>2023-2024</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t-BR" sz="1100"/>
                        <a:t>Malaysia</a:t>
                      </a:r>
                      <a:endParaRPr lang="en-US" sz="1100"/>
                    </a:p>
                  </a:txBody>
                  <a:tcPr anchor="ctr"/>
                </a:tc>
                <a:tc>
                  <a:txBody>
                    <a:bodyPr/>
                    <a:lstStyle/>
                    <a:p>
                      <a:pPr algn="ctr"/>
                      <a:r>
                        <a:rPr lang="en-US" sz="1100"/>
                        <a:t>Hibiscus Oil &amp; Gas Malaysia Limited</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a:sym typeface="Symbol" panose="05050102010706020507" pitchFamily="18" charset="2"/>
                        </a:rPr>
                        <a:t>90</a:t>
                      </a:r>
                      <a:endParaRPr lang="en-US" sz="1100"/>
                    </a:p>
                  </a:txBody>
                  <a:tcPr anchor="ctr"/>
                </a:tc>
                <a:extLst>
                  <a:ext uri="{0D108BD9-81ED-4DB2-BD59-A6C34878D82A}">
                    <a16:rowId xmlns:a16="http://schemas.microsoft.com/office/drawing/2014/main" val="1788017692"/>
                  </a:ext>
                </a:extLst>
              </a:tr>
              <a:tr h="685071">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a:t>2025-2026</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t-BR" sz="1100"/>
                        <a:t>Tây Bắc Java và Đông Nam Sumatra, Indonesia</a:t>
                      </a:r>
                      <a:endParaRPr lang="en-US" sz="1100"/>
                    </a:p>
                  </a:txBody>
                  <a:tcPr anchor="ctr"/>
                </a:tc>
                <a:tc>
                  <a:txBody>
                    <a:bodyPr/>
                    <a:lstStyle/>
                    <a:p>
                      <a:pPr algn="ctr"/>
                      <a:r>
                        <a:rPr lang="fi-FI" sz="1100"/>
                        <a:t>PT Pertamina Hulu Energi ONWJ (PHE ONWJ)</a:t>
                      </a:r>
                      <a:endParaRPr lang="en-US" sz="110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a:sym typeface="Symbol" panose="05050102010706020507" pitchFamily="18" charset="2"/>
                        </a:rPr>
                        <a:t></a:t>
                      </a:r>
                      <a:r>
                        <a:rPr lang="en-US" sz="1100"/>
                        <a:t>100</a:t>
                      </a:r>
                    </a:p>
                    <a:p>
                      <a:pPr algn="ctr"/>
                      <a:endParaRPr lang="en-US" sz="1100"/>
                    </a:p>
                  </a:txBody>
                  <a:tcPr anchor="ctr"/>
                </a:tc>
                <a:extLst>
                  <a:ext uri="{0D108BD9-81ED-4DB2-BD59-A6C34878D82A}">
                    <a16:rowId xmlns:a16="http://schemas.microsoft.com/office/drawing/2014/main" val="1730264233"/>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a:t>PV Drilling IV</a:t>
                      </a:r>
                    </a:p>
                  </a:txBody>
                  <a:tcPr anchor="ctr"/>
                </a:tc>
                <a:tc>
                  <a:txBody>
                    <a:bodyPr/>
                    <a:lstStyle/>
                    <a:p>
                      <a:pPr algn="ctr"/>
                      <a:r>
                        <a:rPr lang="en-US" sz="1100"/>
                        <a:t>2024-2025</a:t>
                      </a:r>
                    </a:p>
                  </a:txBody>
                  <a:tcPr anchor="ctr"/>
                </a:tc>
                <a:tc>
                  <a:txBody>
                    <a:bodyPr/>
                    <a:lstStyle/>
                    <a:p>
                      <a:pPr algn="ctr"/>
                      <a:r>
                        <a:rPr lang="en-US" sz="1100"/>
                        <a:t>Malaysia</a:t>
                      </a:r>
                    </a:p>
                  </a:txBody>
                  <a:tcPr anchor="ctr"/>
                </a:tc>
                <a:tc>
                  <a:txBody>
                    <a:bodyPr/>
                    <a:lstStyle/>
                    <a:p>
                      <a:pPr algn="ctr"/>
                      <a:r>
                        <a:rPr lang="pt-BR" sz="1100"/>
                        <a:t>Petronas Carigali Sdn Bhd (PCSB)</a:t>
                      </a:r>
                      <a:endParaRPr lang="en-US" sz="110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a:sym typeface="Symbol" panose="05050102010706020507" pitchFamily="18" charset="2"/>
                        </a:rPr>
                        <a:t></a:t>
                      </a:r>
                      <a:r>
                        <a:rPr lang="en-US" sz="1100"/>
                        <a:t>100</a:t>
                      </a:r>
                    </a:p>
                  </a:txBody>
                  <a:tcPr anchor="ctr"/>
                </a:tc>
                <a:extLst>
                  <a:ext uri="{0D108BD9-81ED-4DB2-BD59-A6C34878D82A}">
                    <a16:rowId xmlns:a16="http://schemas.microsoft.com/office/drawing/2014/main" val="3208674586"/>
                  </a:ext>
                </a:extLst>
              </a:tr>
              <a:tr h="3836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a:t>PV Drilling V</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a:t>2022-2027</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a:t>Brunei</a:t>
                      </a:r>
                    </a:p>
                  </a:txBody>
                  <a:tcPr anchor="ctr"/>
                </a:tc>
                <a:tc>
                  <a:txBody>
                    <a:bodyPr/>
                    <a:lstStyle/>
                    <a:p>
                      <a:pPr algn="ctr"/>
                      <a:r>
                        <a:rPr lang="en-US" sz="1100"/>
                        <a:t>Brunei Shell Petrolium(BSP)</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a:sym typeface="Symbol" panose="05050102010706020507" pitchFamily="18" charset="2"/>
                        </a:rPr>
                        <a:t>70</a:t>
                      </a:r>
                      <a:endParaRPr lang="en-US" sz="1100"/>
                    </a:p>
                  </a:txBody>
                  <a:tcPr anchor="ctr"/>
                </a:tc>
                <a:extLst>
                  <a:ext uri="{0D108BD9-81ED-4DB2-BD59-A6C34878D82A}">
                    <a16:rowId xmlns:a16="http://schemas.microsoft.com/office/drawing/2014/main" val="1712048609"/>
                  </a:ext>
                </a:extLst>
              </a:tr>
              <a:tr h="314529">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a:t>Landrig11</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kern="1200">
                          <a:solidFill>
                            <a:schemeClr val="dk1"/>
                          </a:solidFill>
                          <a:latin typeface="+mn-lt"/>
                          <a:ea typeface="+mn-ea"/>
                          <a:cs typeface="+mn-cs"/>
                        </a:rPr>
                        <a:t>2007</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kern="1200">
                          <a:solidFill>
                            <a:schemeClr val="dk1"/>
                          </a:solidFill>
                          <a:latin typeface="+mn-lt"/>
                          <a:ea typeface="+mn-ea"/>
                          <a:cs typeface="+mn-cs"/>
                        </a:rPr>
                        <a:t>Algeria </a:t>
                      </a:r>
                    </a:p>
                  </a:txBody>
                  <a:tcPr anchor="ctr"/>
                </a:tc>
                <a:tc>
                  <a:txBody>
                    <a:bodyPr/>
                    <a:lstStyle/>
                    <a:p>
                      <a:pPr algn="ctr"/>
                      <a:endParaRPr lang="en-US" sz="1100" kern="1200">
                        <a:solidFill>
                          <a:schemeClr val="dk1"/>
                        </a:solidFill>
                        <a:latin typeface="+mn-lt"/>
                        <a:ea typeface="+mn-ea"/>
                        <a:cs typeface="+mn-cs"/>
                      </a:endParaRPr>
                    </a:p>
                  </a:txBody>
                  <a:tcPr anchor="ctr"/>
                </a:tc>
                <a:tc>
                  <a:txBody>
                    <a:bodyPr/>
                    <a:lstStyle/>
                    <a:p>
                      <a:pPr algn="ctr"/>
                      <a:r>
                        <a:rPr lang="en-US" sz="1100" kern="1200">
                          <a:solidFill>
                            <a:schemeClr val="dk1"/>
                          </a:solidFill>
                          <a:latin typeface="+mn-lt"/>
                          <a:ea typeface="+mn-ea"/>
                          <a:cs typeface="+mn-cs"/>
                        </a:rPr>
                        <a:t>N.a</a:t>
                      </a:r>
                    </a:p>
                  </a:txBody>
                  <a:tcPr anchor="ctr"/>
                </a:tc>
                <a:extLst>
                  <a:ext uri="{0D108BD9-81ED-4DB2-BD59-A6C34878D82A}">
                    <a16:rowId xmlns:a16="http://schemas.microsoft.com/office/drawing/2014/main" val="1745035849"/>
                  </a:ext>
                </a:extLst>
              </a:tr>
            </a:tbl>
          </a:graphicData>
        </a:graphic>
      </p:graphicFrame>
      <p:sp>
        <p:nvSpPr>
          <p:cNvPr id="3" name="Rectangle 2">
            <a:extLst>
              <a:ext uri="{FF2B5EF4-FFF2-40B4-BE49-F238E27FC236}">
                <a16:creationId xmlns:a16="http://schemas.microsoft.com/office/drawing/2014/main" id="{EFD60477-8B73-DBDB-6DF5-031C7BFD910A}"/>
              </a:ext>
            </a:extLst>
          </p:cNvPr>
          <p:cNvSpPr/>
          <p:nvPr/>
        </p:nvSpPr>
        <p:spPr>
          <a:xfrm>
            <a:off x="-156078" y="4908507"/>
            <a:ext cx="2951001" cy="361381"/>
          </a:xfrm>
          <a:prstGeom prst="rect">
            <a:avLst/>
          </a:prstGeom>
        </p:spPr>
        <p:txBody>
          <a:bodyPr wrap="none">
            <a:spAutoFit/>
          </a:bodyPr>
          <a:lstStyle/>
          <a:p>
            <a:pPr lvl="1">
              <a:lnSpc>
                <a:spcPct val="150000"/>
              </a:lnSpc>
              <a:spcAft>
                <a:spcPts val="800"/>
              </a:spcAft>
            </a:pPr>
            <a:r>
              <a:rPr lang="en-US" sz="1300" b="1">
                <a:solidFill>
                  <a:srgbClr val="002060"/>
                </a:solidFill>
                <a:latin typeface="Calibri" panose="020F0502020204030204" pitchFamily="34" charset="0"/>
                <a:ea typeface="Calibri" panose="020F0502020204030204" pitchFamily="34" charset="0"/>
                <a:cs typeface="Times New Roman" panose="02020603050405020304" pitchFamily="18" charset="0"/>
              </a:rPr>
              <a:t>Dự định mở rộng đội giàn khoan </a:t>
            </a:r>
            <a:endParaRPr lang="en-US" sz="130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Rectangle 3">
            <a:extLst>
              <a:ext uri="{FF2B5EF4-FFF2-40B4-BE49-F238E27FC236}">
                <a16:creationId xmlns:a16="http://schemas.microsoft.com/office/drawing/2014/main" id="{02070495-5BFE-FFE1-5021-C3BBA723337C}"/>
              </a:ext>
            </a:extLst>
          </p:cNvPr>
          <p:cNvSpPr/>
          <p:nvPr/>
        </p:nvSpPr>
        <p:spPr>
          <a:xfrm>
            <a:off x="405242" y="5269888"/>
            <a:ext cx="5664451" cy="1200329"/>
          </a:xfrm>
          <a:prstGeom prst="rect">
            <a:avLst/>
          </a:prstGeom>
        </p:spPr>
        <p:txBody>
          <a:bodyPr wrap="square">
            <a:spAutoFit/>
          </a:bodyPr>
          <a:lstStyle/>
          <a:p>
            <a:pPr marL="171450" indent="-171450" algn="just">
              <a:buFontTx/>
              <a:buChar char="-"/>
            </a:pPr>
            <a:r>
              <a:rPr lang="en-US" sz="1200">
                <a:latin typeface="Calibri" panose="020F0502020204030204" pitchFamily="34" charset="0"/>
                <a:cs typeface="Calibri" panose="020F0502020204030204" pitchFamily="34" charset="0"/>
              </a:rPr>
              <a:t>B</a:t>
            </a:r>
            <a:r>
              <a:rPr lang="vi-VN" sz="1200">
                <a:latin typeface="Calibri" panose="020F0502020204030204" pitchFamily="34" charset="0"/>
                <a:cs typeface="Calibri" panose="020F0502020204030204" pitchFamily="34" charset="0"/>
              </a:rPr>
              <a:t>an lãnh đạo PV Drilling cho biết, công ty đã chuyển từ việc đầu tư giàn khoan mới có giá hơn 130 triệu USD sang mua lại giàn khoan cũ hơn (15 năm tuổi) với giá khoảng 90 triệu USD. Giàn khoan này có thể đưa vào hoạt động ngay trong cuối năm </a:t>
            </a:r>
            <a:r>
              <a:rPr lang="en-US" sz="1200">
                <a:latin typeface="Calibri" panose="020F0502020204030204" pitchFamily="34" charset="0"/>
                <a:cs typeface="Calibri" panose="020F0502020204030204" pitchFamily="34" charset="0"/>
              </a:rPr>
              <a:t>2024</a:t>
            </a:r>
            <a:r>
              <a:rPr lang="vi-VN" sz="1200">
                <a:latin typeface="Calibri" panose="020F0502020204030204" pitchFamily="34" charset="0"/>
                <a:cs typeface="Calibri" panose="020F0502020204030204" pitchFamily="34" charset="0"/>
              </a:rPr>
              <a:t> nếu việc mua lại được sớm thực hiện.</a:t>
            </a:r>
          </a:p>
          <a:p>
            <a:pPr marL="171450" indent="-171450" algn="just">
              <a:buFontTx/>
              <a:buChar char="-"/>
            </a:pPr>
            <a:r>
              <a:rPr lang="vi-VN" sz="1200">
                <a:latin typeface="Calibri" panose="020F0502020204030204" pitchFamily="34" charset="0"/>
                <a:cs typeface="Calibri" panose="020F0502020204030204" pitchFamily="34" charset="0"/>
              </a:rPr>
              <a:t>Khoản đầu tư giàn khoan trên hiện đang chờ Tập đoàn Dầu khí Việt Nam (Petrovietnam) ra quyết định phê duyệt cuối cùng</a:t>
            </a:r>
            <a:r>
              <a:rPr lang="en-US" sz="1200">
                <a:latin typeface="Calibri" panose="020F0502020204030204" pitchFamily="34" charset="0"/>
                <a:cs typeface="Calibri" panose="020F0502020204030204" pitchFamily="34" charset="0"/>
              </a:rPr>
              <a:t>.</a:t>
            </a:r>
          </a:p>
        </p:txBody>
      </p:sp>
    </p:spTree>
    <p:extLst>
      <p:ext uri="{BB962C8B-B14F-4D97-AF65-F5344CB8AC3E}">
        <p14:creationId xmlns:p14="http://schemas.microsoft.com/office/powerpoint/2010/main" val="2558489833"/>
      </p:ext>
    </p:extLst>
  </p:cSld>
  <p:clrMapOvr>
    <a:masterClrMapping/>
  </p:clrMapOvr>
  <p:transition>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4">
            <a:extLst>
              <a:ext uri="{FF2B5EF4-FFF2-40B4-BE49-F238E27FC236}">
                <a16:creationId xmlns:a16="http://schemas.microsoft.com/office/drawing/2014/main" id="{284764C7-A316-9942-BFF2-06F291E26413}"/>
              </a:ext>
            </a:extLst>
          </p:cNvPr>
          <p:cNvSpPr>
            <a:spLocks noGrp="1"/>
          </p:cNvSpPr>
          <p:nvPr>
            <p:ph type="dt" sz="half" idx="10"/>
          </p:nvPr>
        </p:nvSpPr>
        <p:spPr/>
        <p:txBody>
          <a:bodyPr/>
          <a:lstStyle/>
          <a:p>
            <a:fld id="{451E4F3B-1AF1-460F-B0D0-A6095B8B93DB}" type="datetime1">
              <a:rPr lang="vi-VN" smtClean="0"/>
              <a:t>24/04/2024</a:t>
            </a:fld>
            <a:endParaRPr lang="en-US"/>
          </a:p>
        </p:txBody>
      </p:sp>
      <p:sp>
        <p:nvSpPr>
          <p:cNvPr id="7" name="Slide Number Placeholder 6">
            <a:extLst>
              <a:ext uri="{FF2B5EF4-FFF2-40B4-BE49-F238E27FC236}">
                <a16:creationId xmlns:a16="http://schemas.microsoft.com/office/drawing/2014/main" id="{D4D6E5E0-71C6-2347-930A-6DF0C72DFDF0}"/>
              </a:ext>
            </a:extLst>
          </p:cNvPr>
          <p:cNvSpPr>
            <a:spLocks noGrp="1"/>
          </p:cNvSpPr>
          <p:nvPr>
            <p:ph type="sldNum" sz="quarter" idx="12"/>
          </p:nvPr>
        </p:nvSpPr>
        <p:spPr/>
        <p:txBody>
          <a:bodyPr/>
          <a:lstStyle/>
          <a:p>
            <a:fld id="{2DDFA90D-AFF2-4ADA-9F98-670F3E4E604F}" type="slidenum">
              <a:rPr lang="en-US" smtClean="0"/>
              <a:t>8</a:t>
            </a:fld>
            <a:endParaRPr lang="en-US"/>
          </a:p>
        </p:txBody>
      </p:sp>
      <p:sp>
        <p:nvSpPr>
          <p:cNvPr id="8" name="Text Placeholder 7">
            <a:extLst>
              <a:ext uri="{FF2B5EF4-FFF2-40B4-BE49-F238E27FC236}">
                <a16:creationId xmlns:a16="http://schemas.microsoft.com/office/drawing/2014/main" id="{20B08DFF-02C5-4447-B6DE-F488914BDD00}"/>
              </a:ext>
            </a:extLst>
          </p:cNvPr>
          <p:cNvSpPr>
            <a:spLocks noGrp="1"/>
          </p:cNvSpPr>
          <p:nvPr>
            <p:ph type="body" sz="quarter" idx="15"/>
          </p:nvPr>
        </p:nvSpPr>
        <p:spPr/>
        <p:txBody>
          <a:bodyPr/>
          <a:lstStyle/>
          <a:p>
            <a:endParaRPr lang="en-US"/>
          </a:p>
        </p:txBody>
      </p:sp>
      <p:sp>
        <p:nvSpPr>
          <p:cNvPr id="9" name="Text Placeholder 8">
            <a:extLst>
              <a:ext uri="{FF2B5EF4-FFF2-40B4-BE49-F238E27FC236}">
                <a16:creationId xmlns:a16="http://schemas.microsoft.com/office/drawing/2014/main" id="{30EC1F8A-C669-5148-87EB-09D635976B77}"/>
              </a:ext>
            </a:extLst>
          </p:cNvPr>
          <p:cNvSpPr>
            <a:spLocks noGrp="1"/>
          </p:cNvSpPr>
          <p:nvPr>
            <p:ph type="body" sz="quarter" idx="16"/>
          </p:nvPr>
        </p:nvSpPr>
        <p:spPr>
          <a:xfrm>
            <a:off x="257175" y="830263"/>
            <a:ext cx="7913711" cy="261937"/>
          </a:xfrm>
        </p:spPr>
        <p:txBody>
          <a:bodyPr/>
          <a:lstStyle/>
          <a:p>
            <a:r>
              <a:rPr lang="en-US"/>
              <a:t>MẢNG CHO THUÊ PHÁT TRIỂN KÉO THEO MẢNG DỊCH VỤ KỸ THUẬT KHOAN </a:t>
            </a:r>
            <a:endParaRPr lang="en-US" dirty="0"/>
          </a:p>
          <a:p>
            <a:endParaRPr lang="en-US"/>
          </a:p>
        </p:txBody>
      </p:sp>
      <p:sp>
        <p:nvSpPr>
          <p:cNvPr id="10" name="Text Placeholder 9">
            <a:extLst>
              <a:ext uri="{FF2B5EF4-FFF2-40B4-BE49-F238E27FC236}">
                <a16:creationId xmlns:a16="http://schemas.microsoft.com/office/drawing/2014/main" id="{7BF97353-4AA7-7646-A85C-8F4886450E07}"/>
              </a:ext>
            </a:extLst>
          </p:cNvPr>
          <p:cNvSpPr>
            <a:spLocks noGrp="1"/>
          </p:cNvSpPr>
          <p:nvPr>
            <p:ph type="body" sz="quarter" idx="22"/>
          </p:nvPr>
        </p:nvSpPr>
        <p:spPr/>
        <p:txBody>
          <a:bodyPr/>
          <a:lstStyle/>
          <a:p>
            <a:r>
              <a:rPr lang="en-US"/>
              <a:t>III. TRIỂN VỌNG KINH DOANH</a:t>
            </a:r>
          </a:p>
        </p:txBody>
      </p:sp>
      <p:sp>
        <p:nvSpPr>
          <p:cNvPr id="11" name="Rectangle 10">
            <a:extLst>
              <a:ext uri="{FF2B5EF4-FFF2-40B4-BE49-F238E27FC236}">
                <a16:creationId xmlns:a16="http://schemas.microsoft.com/office/drawing/2014/main" id="{4852E7BD-0C63-DD4D-B37F-3337BF930FB8}"/>
              </a:ext>
            </a:extLst>
          </p:cNvPr>
          <p:cNvSpPr/>
          <p:nvPr/>
        </p:nvSpPr>
        <p:spPr>
          <a:xfrm>
            <a:off x="-193785" y="1006671"/>
            <a:ext cx="6410088" cy="361381"/>
          </a:xfrm>
          <a:prstGeom prst="rect">
            <a:avLst/>
          </a:prstGeom>
        </p:spPr>
        <p:txBody>
          <a:bodyPr wrap="none">
            <a:spAutoFit/>
          </a:bodyPr>
          <a:lstStyle/>
          <a:p>
            <a:pPr lvl="1">
              <a:lnSpc>
                <a:spcPct val="150000"/>
              </a:lnSpc>
              <a:spcAft>
                <a:spcPts val="800"/>
              </a:spcAft>
            </a:pPr>
            <a:r>
              <a:rPr lang="en-US" sz="1300" b="1">
                <a:solidFill>
                  <a:srgbClr val="002060"/>
                </a:solidFill>
                <a:latin typeface="Calibri" panose="020F0502020204030204" pitchFamily="34" charset="0"/>
                <a:ea typeface="Calibri" panose="020F0502020204030204" pitchFamily="34" charset="0"/>
                <a:cs typeface="Times New Roman" panose="02020603050405020304" pitchFamily="18" charset="0"/>
              </a:rPr>
              <a:t>Tham gia chuỗi thượng nguồn đại dự án Lô B – Ô Môn và các dự án lớn trong nước</a:t>
            </a:r>
            <a:endParaRPr lang="en-US" sz="130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2" name="Rectangle 11">
            <a:extLst>
              <a:ext uri="{FF2B5EF4-FFF2-40B4-BE49-F238E27FC236}">
                <a16:creationId xmlns:a16="http://schemas.microsoft.com/office/drawing/2014/main" id="{4AEB07E2-555D-AB4C-8807-9781A1DFE074}"/>
              </a:ext>
            </a:extLst>
          </p:cNvPr>
          <p:cNvSpPr/>
          <p:nvPr/>
        </p:nvSpPr>
        <p:spPr>
          <a:xfrm>
            <a:off x="311608" y="1213325"/>
            <a:ext cx="6296976" cy="3238002"/>
          </a:xfrm>
          <a:prstGeom prst="rect">
            <a:avLst/>
          </a:prstGeom>
        </p:spPr>
        <p:txBody>
          <a:bodyPr wrap="square">
            <a:spAutoFit/>
          </a:bodyPr>
          <a:lstStyle/>
          <a:p>
            <a:pPr algn="just">
              <a:lnSpc>
                <a:spcPct val="114000"/>
              </a:lnSpc>
            </a:pPr>
            <a:endParaRPr lang="en-US" sz="1200" b="1">
              <a:latin typeface="Calibri" panose="020F0502020204030204" pitchFamily="34" charset="0"/>
              <a:cs typeface="Calibri" panose="020F0502020204030204" pitchFamily="34" charset="0"/>
            </a:endParaRPr>
          </a:p>
          <a:p>
            <a:pPr algn="just">
              <a:lnSpc>
                <a:spcPct val="114000"/>
              </a:lnSpc>
            </a:pPr>
            <a:r>
              <a:rPr lang="en-US" sz="1200" b="1">
                <a:latin typeface="Calibri" panose="020F0502020204030204" pitchFamily="34" charset="0"/>
                <a:cs typeface="Calibri" panose="020F0502020204030204" pitchFamily="34" charset="0"/>
              </a:rPr>
              <a:t>Ngày 28/03/2024 vừa qua, một số hợp đồng thương mại liên quan đến chuỗi dự án Lô B  - Ô Môn đã được ký kết góp phần đảm bảo tiến độ chung cho toàn bộ dự án và tiến tới Quyết định cuối cùng (FID)</a:t>
            </a:r>
          </a:p>
          <a:p>
            <a:pPr algn="just">
              <a:lnSpc>
                <a:spcPct val="114000"/>
              </a:lnSpc>
            </a:pPr>
            <a:r>
              <a:rPr lang="vi-VN" sz="1200">
                <a:latin typeface="Calibri" panose="020F0502020204030204" pitchFamily="34" charset="0"/>
                <a:cs typeface="Calibri" panose="020F0502020204030204" pitchFamily="34" charset="0"/>
              </a:rPr>
              <a:t>Hiện P</a:t>
            </a:r>
            <a:r>
              <a:rPr lang="en-US" sz="1200">
                <a:latin typeface="Calibri" panose="020F0502020204030204" pitchFamily="34" charset="0"/>
                <a:cs typeface="Calibri" panose="020F0502020204030204" pitchFamily="34" charset="0"/>
              </a:rPr>
              <a:t>V Drilling là một trong những nhà thầu đủ năng lực tham gia công tác khoan cũng như dịch vụ kỹ thuật khoan cho siêu dự án Lô B – Ô Môn, dự kiến bắt đầu khai thác dòng khí đầu tiên (FG) vào năm 2026. Theo kế hoạch, giai đoạn đầu tiên của dự án lô B sẽ khoan khoảng hơn 80 giếng từ năm 2025-2026 với nhu cầu 2 giàn khoan tự nâng. Trong các giai đoạn sau, các giếng khai thác bổ sung, khoảng 911 giếng sẽ cần khoan từ FG cho đến khi kết thúc vòng đời dự án. Vì vậy, dự án này sẽ đảm bảo nguồn việc dài hạn cho giàn khoan và kỹ thuật giếng khoan của PVD tại thị trường trong nước.</a:t>
            </a:r>
          </a:p>
          <a:p>
            <a:pPr algn="just">
              <a:lnSpc>
                <a:spcPct val="114000"/>
              </a:lnSpc>
            </a:pPr>
            <a:r>
              <a:rPr lang="en-US" sz="1200">
                <a:latin typeface="Calibri" panose="020F0502020204030204" pitchFamily="34" charset="0"/>
                <a:cs typeface="Calibri" panose="020F0502020204030204" pitchFamily="34" charset="0"/>
              </a:rPr>
              <a:t>* Mảng dịch vụ kỹ thuật khoan là mảng đi theo cùng với dịch vụ cho thuê giàn. Điều này khiến cho việc mảng cho thuê giàn khoan được hoạt động sôi động thì mảng dịch vụ khoan kỹ thuật cũng sẽ </a:t>
            </a:r>
            <a:r>
              <a:rPr lang="vi-VN" sz="1200">
                <a:latin typeface="Calibri" panose="020F0502020204030204" pitchFamily="34" charset="0"/>
                <a:cs typeface="Calibri" panose="020F0502020204030204" pitchFamily="34" charset="0"/>
              </a:rPr>
              <a:t>tăng trưởng tương ứng</a:t>
            </a:r>
            <a:r>
              <a:rPr lang="en-US" sz="1200">
                <a:latin typeface="Calibri" panose="020F0502020204030204" pitchFamily="34" charset="0"/>
                <a:cs typeface="Calibri" panose="020F0502020204030204" pitchFamily="34" charset="0"/>
              </a:rPr>
              <a:t>.</a:t>
            </a:r>
          </a:p>
          <a:p>
            <a:pPr algn="just">
              <a:lnSpc>
                <a:spcPct val="114000"/>
              </a:lnSpc>
            </a:pPr>
            <a:endParaRPr lang="en-US" sz="1200">
              <a:latin typeface="Calibri" panose="020F0502020204030204" pitchFamily="34" charset="0"/>
              <a:cs typeface="Calibri" panose="020F0502020204030204" pitchFamily="34" charset="0"/>
            </a:endParaRPr>
          </a:p>
        </p:txBody>
      </p:sp>
      <p:sp>
        <p:nvSpPr>
          <p:cNvPr id="18" name="TextBox 17">
            <a:extLst>
              <a:ext uri="{FF2B5EF4-FFF2-40B4-BE49-F238E27FC236}">
                <a16:creationId xmlns:a16="http://schemas.microsoft.com/office/drawing/2014/main" id="{928CCAD3-7FA0-094A-9044-45E1F035E8DB}"/>
              </a:ext>
            </a:extLst>
          </p:cNvPr>
          <p:cNvSpPr txBox="1"/>
          <p:nvPr/>
        </p:nvSpPr>
        <p:spPr>
          <a:xfrm>
            <a:off x="10173192" y="6650818"/>
            <a:ext cx="1870842" cy="230832"/>
          </a:xfrm>
          <a:prstGeom prst="rect">
            <a:avLst/>
          </a:prstGeom>
          <a:noFill/>
        </p:spPr>
        <p:txBody>
          <a:bodyPr wrap="square" rtlCol="0">
            <a:spAutoFit/>
          </a:bodyPr>
          <a:lstStyle/>
          <a:p>
            <a:pPr algn="l"/>
            <a:r>
              <a:rPr lang="en-US" sz="900" i="1" dirty="0">
                <a:solidFill>
                  <a:schemeClr val="bg1">
                    <a:lumMod val="50000"/>
                  </a:schemeClr>
                </a:solidFill>
              </a:rPr>
              <a:t>Nguồn</a:t>
            </a:r>
            <a:r>
              <a:rPr lang="en-US" sz="900" i="1">
                <a:solidFill>
                  <a:schemeClr val="bg1">
                    <a:lumMod val="50000"/>
                  </a:schemeClr>
                </a:solidFill>
              </a:rPr>
              <a:t>: Petrotime, </a:t>
            </a:r>
            <a:r>
              <a:rPr lang="en-US" sz="900" i="1" dirty="0">
                <a:solidFill>
                  <a:schemeClr val="bg1">
                    <a:lumMod val="50000"/>
                  </a:schemeClr>
                </a:solidFill>
              </a:rPr>
              <a:t>VFS tổng hợp</a:t>
            </a:r>
          </a:p>
        </p:txBody>
      </p:sp>
      <p:sp>
        <p:nvSpPr>
          <p:cNvPr id="6" name="TextBox 5">
            <a:extLst>
              <a:ext uri="{FF2B5EF4-FFF2-40B4-BE49-F238E27FC236}">
                <a16:creationId xmlns:a16="http://schemas.microsoft.com/office/drawing/2014/main" id="{9EE2DE34-953C-0338-0BE4-CFD15E55D501}"/>
              </a:ext>
            </a:extLst>
          </p:cNvPr>
          <p:cNvSpPr txBox="1"/>
          <p:nvPr/>
        </p:nvSpPr>
        <p:spPr>
          <a:xfrm>
            <a:off x="284389" y="4181811"/>
            <a:ext cx="6296976" cy="830997"/>
          </a:xfrm>
          <a:prstGeom prst="rect">
            <a:avLst/>
          </a:prstGeom>
          <a:noFill/>
        </p:spPr>
        <p:txBody>
          <a:bodyPr wrap="square">
            <a:spAutoFit/>
          </a:bodyPr>
          <a:lstStyle/>
          <a:p>
            <a:pPr algn="just"/>
            <a:r>
              <a:rPr lang="vi-VN" sz="1200" b="1">
                <a:latin typeface="Calibri" panose="020F0502020204030204" pitchFamily="34" charset="0"/>
                <a:cs typeface="Calibri" panose="020F0502020204030204" pitchFamily="34" charset="0"/>
              </a:rPr>
              <a:t>=&gt; </a:t>
            </a:r>
            <a:r>
              <a:rPr lang="en-US" sz="1200" b="1">
                <a:latin typeface="Calibri" panose="020F0502020204030204" pitchFamily="34" charset="0"/>
                <a:cs typeface="Calibri" panose="020F0502020204030204" pitchFamily="34" charset="0"/>
              </a:rPr>
              <a:t>Mảng cho thuê giàn kỳ vọng sẽ phát triển ổn định với các giàn đều có việc làm nhưng chúng tôi cho rẳng mảng kỹ thuật khoan mới là mảng tạo doanh thu bùng nổ cho PVD khi nhận các dự án trong nước. </a:t>
            </a:r>
            <a:r>
              <a:rPr lang="en-US" sz="1200">
                <a:latin typeface="Calibri" panose="020F0502020204030204" pitchFamily="34" charset="0"/>
                <a:cs typeface="Calibri" panose="020F0502020204030204" pitchFamily="34" charset="0"/>
              </a:rPr>
              <a:t>Dịch vụ kỹ thuật khoan là mảng đem lại biên lợi nhuận khá cao và đều trong 3 năm trước. Sang đến năm 2023, biên lợi nhuận mảng này đã tăng vượt bậc lên 27%.</a:t>
            </a:r>
            <a:endParaRPr lang="en-US" sz="1200"/>
          </a:p>
        </p:txBody>
      </p:sp>
      <p:graphicFrame>
        <p:nvGraphicFramePr>
          <p:cNvPr id="2" name="Chart 1">
            <a:extLst>
              <a:ext uri="{FF2B5EF4-FFF2-40B4-BE49-F238E27FC236}">
                <a16:creationId xmlns:a16="http://schemas.microsoft.com/office/drawing/2014/main" id="{FA7B6F76-0EDE-7328-DA72-DD627A379119}"/>
              </a:ext>
            </a:extLst>
          </p:cNvPr>
          <p:cNvGraphicFramePr>
            <a:graphicFrameLocks/>
          </p:cNvGraphicFramePr>
          <p:nvPr>
            <p:extLst>
              <p:ext uri="{D42A27DB-BD31-4B8C-83A1-F6EECF244321}">
                <p14:modId xmlns:p14="http://schemas.microsoft.com/office/powerpoint/2010/main" val="2408737707"/>
              </p:ext>
            </p:extLst>
          </p:nvPr>
        </p:nvGraphicFramePr>
        <p:xfrm>
          <a:off x="6574608" y="4578111"/>
          <a:ext cx="5431261" cy="2309994"/>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3" name="Chart 2">
            <a:extLst>
              <a:ext uri="{FF2B5EF4-FFF2-40B4-BE49-F238E27FC236}">
                <a16:creationId xmlns:a16="http://schemas.microsoft.com/office/drawing/2014/main" id="{CDEF9855-F061-3E4D-44E1-C0E7C1FEF12B}"/>
              </a:ext>
            </a:extLst>
          </p:cNvPr>
          <p:cNvGraphicFramePr>
            <a:graphicFrameLocks/>
          </p:cNvGraphicFramePr>
          <p:nvPr>
            <p:extLst>
              <p:ext uri="{D42A27DB-BD31-4B8C-83A1-F6EECF244321}">
                <p14:modId xmlns:p14="http://schemas.microsoft.com/office/powerpoint/2010/main" val="2965543620"/>
              </p:ext>
            </p:extLst>
          </p:nvPr>
        </p:nvGraphicFramePr>
        <p:xfrm>
          <a:off x="311604" y="4896170"/>
          <a:ext cx="6500676" cy="1870064"/>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3" name="Diagram 12">
            <a:extLst>
              <a:ext uri="{FF2B5EF4-FFF2-40B4-BE49-F238E27FC236}">
                <a16:creationId xmlns:a16="http://schemas.microsoft.com/office/drawing/2014/main" id="{9AD98657-4739-2638-D212-9856F0352F67}"/>
              </a:ext>
            </a:extLst>
          </p:cNvPr>
          <p:cNvGraphicFramePr/>
          <p:nvPr>
            <p:extLst>
              <p:ext uri="{D42A27DB-BD31-4B8C-83A1-F6EECF244321}">
                <p14:modId xmlns:p14="http://schemas.microsoft.com/office/powerpoint/2010/main" val="3374888815"/>
              </p:ext>
            </p:extLst>
          </p:nvPr>
        </p:nvGraphicFramePr>
        <p:xfrm>
          <a:off x="4307631" y="1287433"/>
          <a:ext cx="9965213" cy="3341874"/>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14" name="TextBox 13">
            <a:extLst>
              <a:ext uri="{FF2B5EF4-FFF2-40B4-BE49-F238E27FC236}">
                <a16:creationId xmlns:a16="http://schemas.microsoft.com/office/drawing/2014/main" id="{164D3814-BFAD-3792-DA85-E12BB97A74EB}"/>
              </a:ext>
            </a:extLst>
          </p:cNvPr>
          <p:cNvSpPr txBox="1"/>
          <p:nvPr/>
        </p:nvSpPr>
        <p:spPr>
          <a:xfrm>
            <a:off x="7285683" y="953700"/>
            <a:ext cx="4203170" cy="261610"/>
          </a:xfrm>
          <a:prstGeom prst="rect">
            <a:avLst/>
          </a:prstGeom>
        </p:spPr>
        <p:txBody>
          <a:bodyPr wrap="square">
            <a:spAutoFit/>
          </a:bodyPr>
          <a:lstStyle>
            <a:defPPr>
              <a:defRPr lang="en-US"/>
            </a:defPPr>
            <a:lvl2pPr lvl="1">
              <a:lnSpc>
                <a:spcPct val="150000"/>
              </a:lnSpc>
              <a:spcAft>
                <a:spcPts val="800"/>
              </a:spcAft>
              <a:defRPr sz="1300" b="1">
                <a:solidFill>
                  <a:srgbClr val="002060"/>
                </a:solidFill>
                <a:latin typeface="Calibri" panose="020F0502020204030204" pitchFamily="34" charset="0"/>
                <a:ea typeface="Calibri" panose="020F0502020204030204" pitchFamily="34" charset="0"/>
                <a:cs typeface="Times New Roman" panose="02020603050405020304" pitchFamily="18" charset="0"/>
              </a:defRPr>
            </a:lvl2pPr>
          </a:lstStyle>
          <a:p>
            <a:pPr algn="ctr"/>
            <a:r>
              <a:rPr lang="en-US" sz="1100" b="1">
                <a:solidFill>
                  <a:schemeClr val="tx2"/>
                </a:solidFill>
              </a:rPr>
              <a:t>Điều kiện để triển khai thành công chuỗi dự án Lô B – Ô Môn</a:t>
            </a:r>
            <a:endParaRPr lang="en-US" sz="1100" b="1" dirty="0">
              <a:solidFill>
                <a:schemeClr val="tx2"/>
              </a:solidFill>
            </a:endParaRPr>
          </a:p>
        </p:txBody>
      </p:sp>
      <p:sp>
        <p:nvSpPr>
          <p:cNvPr id="16" name="TextBox 15">
            <a:extLst>
              <a:ext uri="{FF2B5EF4-FFF2-40B4-BE49-F238E27FC236}">
                <a16:creationId xmlns:a16="http://schemas.microsoft.com/office/drawing/2014/main" id="{1A4CD3A7-3C42-4078-9593-6D0505AF03F6}"/>
              </a:ext>
            </a:extLst>
          </p:cNvPr>
          <p:cNvSpPr txBox="1"/>
          <p:nvPr/>
        </p:nvSpPr>
        <p:spPr>
          <a:xfrm>
            <a:off x="10153065" y="3844423"/>
            <a:ext cx="1750800" cy="430887"/>
          </a:xfrm>
          <a:prstGeom prst="rect">
            <a:avLst/>
          </a:prstGeom>
          <a:noFill/>
        </p:spPr>
        <p:txBody>
          <a:bodyPr wrap="none" rtlCol="0">
            <a:spAutoFit/>
          </a:bodyPr>
          <a:lstStyle/>
          <a:p>
            <a:pPr algn="l"/>
            <a:r>
              <a:rPr lang="en-US" sz="1100" i="1">
                <a:solidFill>
                  <a:schemeClr val="tx2"/>
                </a:solidFill>
              </a:rPr>
              <a:t>: Đã ký kết thỏa thuận xong</a:t>
            </a:r>
          </a:p>
          <a:p>
            <a:pPr algn="l"/>
            <a:r>
              <a:rPr lang="en-US" sz="1100" i="1">
                <a:solidFill>
                  <a:schemeClr val="tx2"/>
                </a:solidFill>
              </a:rPr>
              <a:t>: Chưa ký kết</a:t>
            </a:r>
            <a:endParaRPr lang="en-US" sz="1100" i="1" dirty="0">
              <a:solidFill>
                <a:schemeClr val="tx2"/>
              </a:solidFill>
            </a:endParaRPr>
          </a:p>
        </p:txBody>
      </p:sp>
      <p:sp>
        <p:nvSpPr>
          <p:cNvPr id="19" name="Rectangle 18">
            <a:extLst>
              <a:ext uri="{FF2B5EF4-FFF2-40B4-BE49-F238E27FC236}">
                <a16:creationId xmlns:a16="http://schemas.microsoft.com/office/drawing/2014/main" id="{18DA4D48-2A47-F9BF-8B10-D76318093909}"/>
              </a:ext>
            </a:extLst>
          </p:cNvPr>
          <p:cNvSpPr/>
          <p:nvPr/>
        </p:nvSpPr>
        <p:spPr>
          <a:xfrm>
            <a:off x="9977880" y="3927243"/>
            <a:ext cx="195313" cy="123825"/>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B1801DCB-D440-079A-5C54-27A5C9B8BEA1}"/>
              </a:ext>
            </a:extLst>
          </p:cNvPr>
          <p:cNvSpPr/>
          <p:nvPr/>
        </p:nvSpPr>
        <p:spPr>
          <a:xfrm>
            <a:off x="9977879" y="4102264"/>
            <a:ext cx="195313" cy="123825"/>
          </a:xfrm>
          <a:prstGeom prst="rect">
            <a:avLst/>
          </a:prstGeom>
          <a:noFill/>
          <a:ln>
            <a:prstDash val="sysDot"/>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124281678"/>
      </p:ext>
    </p:extLst>
  </p:cSld>
  <p:clrMapOvr>
    <a:masterClrMapping/>
  </p:clrMapOvr>
  <p:transition>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4">
            <a:extLst>
              <a:ext uri="{FF2B5EF4-FFF2-40B4-BE49-F238E27FC236}">
                <a16:creationId xmlns:a16="http://schemas.microsoft.com/office/drawing/2014/main" id="{C53598CF-B423-D04C-BF00-C4DB856FD673}"/>
              </a:ext>
            </a:extLst>
          </p:cNvPr>
          <p:cNvSpPr>
            <a:spLocks noGrp="1"/>
          </p:cNvSpPr>
          <p:nvPr>
            <p:ph type="dt" sz="half" idx="10"/>
          </p:nvPr>
        </p:nvSpPr>
        <p:spPr/>
        <p:txBody>
          <a:bodyPr/>
          <a:lstStyle/>
          <a:p>
            <a:fld id="{451E4F3B-1AF1-460F-B0D0-A6095B8B93DB}" type="datetime1">
              <a:rPr lang="vi-VN" smtClean="0"/>
              <a:t>24/04/2024</a:t>
            </a:fld>
            <a:endParaRPr lang="en-US"/>
          </a:p>
        </p:txBody>
      </p:sp>
      <p:sp>
        <p:nvSpPr>
          <p:cNvPr id="7" name="Slide Number Placeholder 6">
            <a:extLst>
              <a:ext uri="{FF2B5EF4-FFF2-40B4-BE49-F238E27FC236}">
                <a16:creationId xmlns:a16="http://schemas.microsoft.com/office/drawing/2014/main" id="{0A0080D2-3950-2248-945D-F00B7F024DEC}"/>
              </a:ext>
            </a:extLst>
          </p:cNvPr>
          <p:cNvSpPr>
            <a:spLocks noGrp="1"/>
          </p:cNvSpPr>
          <p:nvPr>
            <p:ph type="sldNum" sz="quarter" idx="12"/>
          </p:nvPr>
        </p:nvSpPr>
        <p:spPr/>
        <p:txBody>
          <a:bodyPr/>
          <a:lstStyle/>
          <a:p>
            <a:fld id="{2DDFA90D-AFF2-4ADA-9F98-670F3E4E604F}" type="slidenum">
              <a:rPr lang="en-US" smtClean="0"/>
              <a:t>9</a:t>
            </a:fld>
            <a:endParaRPr lang="en-US"/>
          </a:p>
        </p:txBody>
      </p:sp>
      <p:sp>
        <p:nvSpPr>
          <p:cNvPr id="8" name="Text Placeholder 7">
            <a:extLst>
              <a:ext uri="{FF2B5EF4-FFF2-40B4-BE49-F238E27FC236}">
                <a16:creationId xmlns:a16="http://schemas.microsoft.com/office/drawing/2014/main" id="{4196D34B-90F1-0649-8BE1-89FE6E53C405}"/>
              </a:ext>
            </a:extLst>
          </p:cNvPr>
          <p:cNvSpPr>
            <a:spLocks noGrp="1"/>
          </p:cNvSpPr>
          <p:nvPr>
            <p:ph type="body" sz="quarter" idx="15"/>
          </p:nvPr>
        </p:nvSpPr>
        <p:spPr/>
        <p:txBody>
          <a:bodyPr/>
          <a:lstStyle/>
          <a:p>
            <a:endParaRPr lang="en-US"/>
          </a:p>
        </p:txBody>
      </p:sp>
      <p:sp>
        <p:nvSpPr>
          <p:cNvPr id="9" name="Text Placeholder 8">
            <a:extLst>
              <a:ext uri="{FF2B5EF4-FFF2-40B4-BE49-F238E27FC236}">
                <a16:creationId xmlns:a16="http://schemas.microsoft.com/office/drawing/2014/main" id="{62003210-4948-4147-A800-B7562A887BA7}"/>
              </a:ext>
            </a:extLst>
          </p:cNvPr>
          <p:cNvSpPr>
            <a:spLocks noGrp="1"/>
          </p:cNvSpPr>
          <p:nvPr>
            <p:ph type="body" sz="quarter" idx="16"/>
          </p:nvPr>
        </p:nvSpPr>
        <p:spPr/>
        <p:txBody>
          <a:bodyPr/>
          <a:lstStyle/>
          <a:p>
            <a:r>
              <a:rPr lang="en-US"/>
              <a:t>PHÂN TÍCH TÀI CHÍNH</a:t>
            </a:r>
          </a:p>
        </p:txBody>
      </p:sp>
      <p:sp>
        <p:nvSpPr>
          <p:cNvPr id="10" name="Text Placeholder 9">
            <a:extLst>
              <a:ext uri="{FF2B5EF4-FFF2-40B4-BE49-F238E27FC236}">
                <a16:creationId xmlns:a16="http://schemas.microsoft.com/office/drawing/2014/main" id="{29F115B6-B90B-8E44-8071-17B91D359DE9}"/>
              </a:ext>
            </a:extLst>
          </p:cNvPr>
          <p:cNvSpPr>
            <a:spLocks noGrp="1"/>
          </p:cNvSpPr>
          <p:nvPr>
            <p:ph type="body" sz="quarter" idx="22"/>
          </p:nvPr>
        </p:nvSpPr>
        <p:spPr/>
        <p:txBody>
          <a:bodyPr/>
          <a:lstStyle/>
          <a:p>
            <a:r>
              <a:rPr lang="en-US"/>
              <a:t>IV. PHÂN TÍCH TÀI CHÍNH</a:t>
            </a:r>
          </a:p>
        </p:txBody>
      </p:sp>
      <p:sp>
        <p:nvSpPr>
          <p:cNvPr id="12" name="Rectangle 11">
            <a:extLst>
              <a:ext uri="{FF2B5EF4-FFF2-40B4-BE49-F238E27FC236}">
                <a16:creationId xmlns:a16="http://schemas.microsoft.com/office/drawing/2014/main" id="{41DE93CE-25A7-4C5A-8131-F4BB0D6166A1}"/>
              </a:ext>
            </a:extLst>
          </p:cNvPr>
          <p:cNvSpPr/>
          <p:nvPr/>
        </p:nvSpPr>
        <p:spPr>
          <a:xfrm>
            <a:off x="-184261" y="1082881"/>
            <a:ext cx="5271571" cy="361381"/>
          </a:xfrm>
          <a:prstGeom prst="rect">
            <a:avLst/>
          </a:prstGeom>
        </p:spPr>
        <p:txBody>
          <a:bodyPr wrap="none">
            <a:spAutoFit/>
          </a:bodyPr>
          <a:lstStyle/>
          <a:p>
            <a:pPr lvl="1">
              <a:lnSpc>
                <a:spcPct val="150000"/>
              </a:lnSpc>
              <a:spcAft>
                <a:spcPts val="800"/>
              </a:spcAft>
            </a:pPr>
            <a:r>
              <a:rPr lang="en-US" sz="1300" b="1">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Nợ </a:t>
            </a:r>
            <a:r>
              <a:rPr lang="en-US" sz="1300" b="1">
                <a:solidFill>
                  <a:srgbClr val="002060"/>
                </a:solidFill>
                <a:latin typeface="Calibri" panose="020F0502020204030204" pitchFamily="34" charset="0"/>
                <a:ea typeface="Calibri" panose="020F0502020204030204" pitchFamily="34" charset="0"/>
                <a:cs typeface="Times New Roman" panose="02020603050405020304" pitchFamily="18" charset="0"/>
              </a:rPr>
              <a:t>vay giảm nhờ dòng tiền từ hoạt động kinh doanh dương trở lại </a:t>
            </a:r>
            <a:endParaRPr lang="en-US" sz="130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4" name="Rectangle 13">
            <a:extLst>
              <a:ext uri="{FF2B5EF4-FFF2-40B4-BE49-F238E27FC236}">
                <a16:creationId xmlns:a16="http://schemas.microsoft.com/office/drawing/2014/main" id="{A663E22B-7FBD-462D-91E6-709A5771DE3E}"/>
              </a:ext>
            </a:extLst>
          </p:cNvPr>
          <p:cNvSpPr/>
          <p:nvPr/>
        </p:nvSpPr>
        <p:spPr>
          <a:xfrm>
            <a:off x="441433" y="1566155"/>
            <a:ext cx="3507238" cy="1569660"/>
          </a:xfrm>
          <a:prstGeom prst="rect">
            <a:avLst/>
          </a:prstGeom>
        </p:spPr>
        <p:txBody>
          <a:bodyPr wrap="square">
            <a:spAutoFit/>
          </a:bodyPr>
          <a:lstStyle/>
          <a:p>
            <a:pPr algn="just"/>
            <a:r>
              <a:rPr lang="en-US" sz="1200" b="1" i="0">
                <a:effectLst/>
                <a:latin typeface="Calibri" panose="020F0502020204030204" pitchFamily="34" charset="0"/>
                <a:cs typeface="Calibri" panose="020F0502020204030204" pitchFamily="34" charset="0"/>
              </a:rPr>
              <a:t>- Tỷ lệ nợ vay </a:t>
            </a:r>
            <a:r>
              <a:rPr lang="en-US" sz="1200" b="1">
                <a:latin typeface="Calibri" panose="020F0502020204030204" pitchFamily="34" charset="0"/>
                <a:cs typeface="Calibri" panose="020F0502020204030204" pitchFamily="34" charset="0"/>
              </a:rPr>
              <a:t>giảm</a:t>
            </a:r>
            <a:r>
              <a:rPr lang="en-US" sz="1200" b="1" i="0">
                <a:effectLst/>
                <a:latin typeface="Calibri" panose="020F0502020204030204" pitchFamily="34" charset="0"/>
                <a:cs typeface="Calibri" panose="020F0502020204030204" pitchFamily="34" charset="0"/>
              </a:rPr>
              <a:t> nhẹ từ năm 20</a:t>
            </a:r>
            <a:r>
              <a:rPr lang="en-US" sz="1200" b="1">
                <a:latin typeface="Calibri" panose="020F0502020204030204" pitchFamily="34" charset="0"/>
                <a:cs typeface="Calibri" panose="020F0502020204030204" pitchFamily="34" charset="0"/>
              </a:rPr>
              <a:t>21</a:t>
            </a:r>
            <a:r>
              <a:rPr lang="en-US" sz="1200" b="1" i="0">
                <a:effectLst/>
                <a:latin typeface="Calibri" panose="020F0502020204030204" pitchFamily="34" charset="0"/>
                <a:cs typeface="Calibri" panose="020F0502020204030204" pitchFamily="34" charset="0"/>
              </a:rPr>
              <a:t> cho đến nay xuống còn 22%.</a:t>
            </a:r>
            <a:r>
              <a:rPr lang="vi-VN" sz="1200" b="1" i="0">
                <a:effectLst/>
                <a:latin typeface="Calibri" panose="020F0502020204030204" pitchFamily="34" charset="0"/>
                <a:cs typeface="Calibri" panose="020F0502020204030204" pitchFamily="34" charset="0"/>
              </a:rPr>
              <a:t> </a:t>
            </a:r>
            <a:r>
              <a:rPr lang="en-US" sz="1200" i="0">
                <a:effectLst/>
                <a:latin typeface="Calibri" panose="020F0502020204030204" pitchFamily="34" charset="0"/>
                <a:cs typeface="Calibri" panose="020F0502020204030204" pitchFamily="34" charset="0"/>
              </a:rPr>
              <a:t>T</a:t>
            </a:r>
            <a:r>
              <a:rPr lang="vi-VN" sz="1200" i="0">
                <a:effectLst/>
                <a:latin typeface="Calibri" panose="020F0502020204030204" pitchFamily="34" charset="0"/>
                <a:cs typeface="Calibri" panose="020F0502020204030204" pitchFamily="34" charset="0"/>
              </a:rPr>
              <a:t>ỷ lệ </a:t>
            </a:r>
            <a:r>
              <a:rPr lang="en-US" sz="1200" i="0">
                <a:effectLst/>
                <a:latin typeface="Calibri" panose="020F0502020204030204" pitchFamily="34" charset="0"/>
                <a:cs typeface="Calibri" panose="020F0502020204030204" pitchFamily="34" charset="0"/>
              </a:rPr>
              <a:t>này</a:t>
            </a:r>
            <a:r>
              <a:rPr lang="vi-VN" sz="1200" i="0">
                <a:effectLst/>
                <a:latin typeface="Calibri" panose="020F0502020204030204" pitchFamily="34" charset="0"/>
                <a:cs typeface="Calibri" panose="020F0502020204030204" pitchFamily="34" charset="0"/>
              </a:rPr>
              <a:t> vẫn được duy trì hợp lý</a:t>
            </a:r>
            <a:r>
              <a:rPr lang="en-US" sz="1200" i="0">
                <a:effectLst/>
                <a:latin typeface="Calibri" panose="020F0502020204030204" pitchFamily="34" charset="0"/>
                <a:cs typeface="Calibri" panose="020F0502020204030204" pitchFamily="34" charset="0"/>
              </a:rPr>
              <a:t> so với trung bình ngành</a:t>
            </a:r>
            <a:r>
              <a:rPr lang="vi-VN" sz="1200" i="0">
                <a:effectLst/>
                <a:latin typeface="Calibri" panose="020F0502020204030204" pitchFamily="34" charset="0"/>
                <a:cs typeface="Calibri" panose="020F0502020204030204" pitchFamily="34" charset="0"/>
              </a:rPr>
              <a:t>, minh chứng sức khỏe tài</a:t>
            </a:r>
            <a:r>
              <a:rPr lang="en-US" sz="1200" i="0">
                <a:effectLst/>
                <a:latin typeface="Calibri" panose="020F0502020204030204" pitchFamily="34" charset="0"/>
                <a:cs typeface="Calibri" panose="020F0502020204030204" pitchFamily="34" charset="0"/>
              </a:rPr>
              <a:t> </a:t>
            </a:r>
            <a:r>
              <a:rPr lang="vi-VN" sz="1200" i="0">
                <a:effectLst/>
                <a:latin typeface="Calibri" panose="020F0502020204030204" pitchFamily="34" charset="0"/>
                <a:cs typeface="Calibri" panose="020F0502020204030204" pitchFamily="34" charset="0"/>
              </a:rPr>
              <a:t>chính PV Drilling vẫn rất lành mạnh</a:t>
            </a:r>
            <a:r>
              <a:rPr lang="en-US" sz="1200">
                <a:latin typeface="Calibri" panose="020F0502020204030204" pitchFamily="34" charset="0"/>
                <a:cs typeface="Calibri" panose="020F0502020204030204" pitchFamily="34" charset="0"/>
              </a:rPr>
              <a:t>. </a:t>
            </a:r>
            <a:r>
              <a:rPr lang="en-US" sz="1200" i="0">
                <a:effectLst/>
                <a:latin typeface="Calibri" panose="020F0502020204030204" pitchFamily="34" charset="0"/>
                <a:cs typeface="Calibri" panose="020F0502020204030204" pitchFamily="34" charset="0"/>
              </a:rPr>
              <a:t>Cơ cấu nợ vay chủ yếu tập trung vào nợ dài hạn (tỷ trọng </a:t>
            </a:r>
            <a:r>
              <a:rPr lang="en-US" sz="1200">
                <a:latin typeface="Calibri" panose="020F0502020204030204" pitchFamily="34" charset="0"/>
                <a:cs typeface="Calibri" panose="020F0502020204030204" pitchFamily="34" charset="0"/>
              </a:rPr>
              <a:t>83</a:t>
            </a:r>
            <a:r>
              <a:rPr lang="en-US" sz="1200" i="0">
                <a:effectLst/>
                <a:latin typeface="Calibri" panose="020F0502020204030204" pitchFamily="34" charset="0"/>
                <a:cs typeface="Calibri" panose="020F0502020204030204" pitchFamily="34" charset="0"/>
              </a:rPr>
              <a:t>%)</a:t>
            </a:r>
            <a:r>
              <a:rPr lang="en-US" sz="1200">
                <a:latin typeface="Calibri" panose="020F0502020204030204" pitchFamily="34" charset="0"/>
                <a:cs typeface="Calibri" panose="020F0502020204030204" pitchFamily="34" charset="0"/>
              </a:rPr>
              <a:t>.</a:t>
            </a:r>
            <a:r>
              <a:rPr lang="en-US" sz="1200" i="0">
                <a:effectLst/>
                <a:latin typeface="Calibri" panose="020F0502020204030204" pitchFamily="34" charset="0"/>
                <a:cs typeface="Calibri" panose="020F0502020204030204" pitchFamily="34" charset="0"/>
              </a:rPr>
              <a:t> Tổng nợ giảm chủ yếu do trong năm PVD đã trả </a:t>
            </a:r>
            <a:r>
              <a:rPr lang="vi-VN" sz="1200" i="0">
                <a:effectLst/>
                <a:latin typeface="Calibri" panose="020F0502020204030204" pitchFamily="34" charset="0"/>
                <a:cs typeface="Calibri" panose="020F0502020204030204" pitchFamily="34" charset="0"/>
              </a:rPr>
              <a:t>gốc vay dài hạn đầu tư giàn khoan PV DRILLING V,</a:t>
            </a:r>
            <a:r>
              <a:rPr lang="en-US" sz="1200" i="0">
                <a:effectLst/>
                <a:latin typeface="Calibri" panose="020F0502020204030204" pitchFamily="34" charset="0"/>
                <a:cs typeface="Calibri" panose="020F0502020204030204" pitchFamily="34" charset="0"/>
              </a:rPr>
              <a:t> </a:t>
            </a:r>
            <a:r>
              <a:rPr lang="vi-VN" sz="1200" i="0">
                <a:effectLst/>
                <a:latin typeface="Calibri" panose="020F0502020204030204" pitchFamily="34" charset="0"/>
                <a:cs typeface="Calibri" panose="020F0502020204030204" pitchFamily="34" charset="0"/>
              </a:rPr>
              <a:t>PV DRILLING VI</a:t>
            </a:r>
            <a:r>
              <a:rPr lang="en-US" sz="1200" i="0">
                <a:effectLst/>
                <a:latin typeface="Calibri" panose="020F0502020204030204" pitchFamily="34" charset="0"/>
                <a:cs typeface="Calibri" panose="020F0502020204030204" pitchFamily="34" charset="0"/>
              </a:rPr>
              <a:t>.</a:t>
            </a:r>
            <a:endParaRPr lang="vi-VN" sz="1200" b="1" i="0">
              <a:effectLst/>
              <a:latin typeface="Calibri" panose="020F0502020204030204" pitchFamily="34" charset="0"/>
              <a:cs typeface="Calibri" panose="020F0502020204030204" pitchFamily="34" charset="0"/>
            </a:endParaRPr>
          </a:p>
        </p:txBody>
      </p:sp>
      <p:sp>
        <p:nvSpPr>
          <p:cNvPr id="16" name="Rectangle 15">
            <a:extLst>
              <a:ext uri="{FF2B5EF4-FFF2-40B4-BE49-F238E27FC236}">
                <a16:creationId xmlns:a16="http://schemas.microsoft.com/office/drawing/2014/main" id="{196C8EF3-8B6F-4DDD-8596-2557D2FAFF36}"/>
              </a:ext>
            </a:extLst>
          </p:cNvPr>
          <p:cNvSpPr/>
          <p:nvPr/>
        </p:nvSpPr>
        <p:spPr>
          <a:xfrm>
            <a:off x="441433" y="3188727"/>
            <a:ext cx="3507237" cy="1754326"/>
          </a:xfrm>
          <a:prstGeom prst="rect">
            <a:avLst/>
          </a:prstGeom>
        </p:spPr>
        <p:txBody>
          <a:bodyPr wrap="square">
            <a:spAutoFit/>
          </a:bodyPr>
          <a:lstStyle/>
          <a:p>
            <a:pPr algn="just"/>
            <a:r>
              <a:rPr lang="en-US" sz="1200" b="1" i="0">
                <a:effectLst/>
                <a:latin typeface="Calibri" panose="020F0502020204030204" pitchFamily="34" charset="0"/>
                <a:cs typeface="Calibri" panose="020F0502020204030204" pitchFamily="34" charset="0"/>
              </a:rPr>
              <a:t>- </a:t>
            </a:r>
            <a:r>
              <a:rPr lang="en-US" sz="1200" b="1">
                <a:latin typeface="Calibri" panose="020F0502020204030204" pitchFamily="34" charset="0"/>
                <a:cs typeface="Calibri" panose="020F0502020204030204" pitchFamily="34" charset="0"/>
              </a:rPr>
              <a:t>Tổng tài sản của PVD có xu hướng giảm từ 2019 cho đến nay. </a:t>
            </a:r>
            <a:r>
              <a:rPr lang="en-US" sz="1200">
                <a:latin typeface="Calibri" panose="020F0502020204030204" pitchFamily="34" charset="0"/>
                <a:cs typeface="Calibri" panose="020F0502020204030204" pitchFamily="34" charset="0"/>
              </a:rPr>
              <a:t>Tài sản cố định vẫn là khoản mục chiếm tỷ trọng cao nhất (60,5%) trong cơ cấu tài sản và đã khấu hao được 1 nửa nguyên giá. Đây cũng là nguyên nhân khiến tài sản giảm kể cả khi các khoản mục khác đều tăng khá đều đặn. Đáng quan tâm nhất là PVD đã trích lập và xử lý xong khoản nợ xấu 3,9 triệu USD không thu hồi được của KrisEnergy (Apsara) Company Limited.</a:t>
            </a:r>
            <a:endParaRPr lang="vi-VN" sz="1200" b="1" i="0">
              <a:effectLst/>
              <a:latin typeface="Calibri" panose="020F0502020204030204" pitchFamily="34" charset="0"/>
              <a:cs typeface="Calibri" panose="020F0502020204030204" pitchFamily="34" charset="0"/>
            </a:endParaRPr>
          </a:p>
        </p:txBody>
      </p:sp>
      <p:sp>
        <p:nvSpPr>
          <p:cNvPr id="17" name="Rectangle 16">
            <a:extLst>
              <a:ext uri="{FF2B5EF4-FFF2-40B4-BE49-F238E27FC236}">
                <a16:creationId xmlns:a16="http://schemas.microsoft.com/office/drawing/2014/main" id="{64AFAE58-48EB-4C2D-8354-0218DD714837}"/>
              </a:ext>
            </a:extLst>
          </p:cNvPr>
          <p:cNvSpPr/>
          <p:nvPr/>
        </p:nvSpPr>
        <p:spPr>
          <a:xfrm>
            <a:off x="424173" y="4995965"/>
            <a:ext cx="3493363" cy="1200329"/>
          </a:xfrm>
          <a:prstGeom prst="rect">
            <a:avLst/>
          </a:prstGeom>
        </p:spPr>
        <p:txBody>
          <a:bodyPr wrap="square">
            <a:spAutoFit/>
          </a:bodyPr>
          <a:lstStyle/>
          <a:p>
            <a:pPr algn="just"/>
            <a:r>
              <a:rPr lang="en-US" sz="1200" b="1" i="0">
                <a:effectLst/>
                <a:latin typeface="Calibri" panose="020F0502020204030204" pitchFamily="34" charset="0"/>
                <a:cs typeface="Calibri" panose="020F0502020204030204" pitchFamily="34" charset="0"/>
              </a:rPr>
              <a:t>- Dòng tiền từ hoạt động kinh doanh dương trở lại. </a:t>
            </a:r>
            <a:r>
              <a:rPr lang="en-US" sz="1200" i="0">
                <a:effectLst/>
                <a:latin typeface="Calibri" panose="020F0502020204030204" pitchFamily="34" charset="0"/>
                <a:cs typeface="Calibri" panose="020F0502020204030204" pitchFamily="34" charset="0"/>
              </a:rPr>
              <a:t>Dòng tiền hoạt động kinh doanh trong 2 năm trước đều bị âm chủ yếu do </a:t>
            </a:r>
            <a:r>
              <a:rPr lang="en-US" sz="1200">
                <a:latin typeface="Calibri" panose="020F0502020204030204" pitchFamily="34" charset="0"/>
                <a:cs typeface="Calibri" panose="020F0502020204030204" pitchFamily="34" charset="0"/>
              </a:rPr>
              <a:t>t</a:t>
            </a:r>
            <a:r>
              <a:rPr lang="vi-VN" sz="1200" i="0">
                <a:effectLst/>
                <a:latin typeface="Calibri" panose="020F0502020204030204" pitchFamily="34" charset="0"/>
                <a:cs typeface="Calibri" panose="020F0502020204030204" pitchFamily="34" charset="0"/>
              </a:rPr>
              <a:t>hị trường khoan vẫn còn nhiều khó kh</a:t>
            </a:r>
            <a:r>
              <a:rPr lang="en-US" sz="1200">
                <a:latin typeface="Calibri" panose="020F0502020204030204" pitchFamily="34" charset="0"/>
                <a:cs typeface="Calibri" panose="020F0502020204030204" pitchFamily="34" charset="0"/>
              </a:rPr>
              <a:t>ă</a:t>
            </a:r>
            <a:r>
              <a:rPr lang="vi-VN" sz="1200" i="0">
                <a:effectLst/>
                <a:latin typeface="Calibri" panose="020F0502020204030204" pitchFamily="34" charset="0"/>
                <a:cs typeface="Calibri" panose="020F0502020204030204" pitchFamily="34" charset="0"/>
              </a:rPr>
              <a:t>n</a:t>
            </a:r>
            <a:r>
              <a:rPr lang="en-US" sz="1200" i="0">
                <a:effectLst/>
                <a:latin typeface="Calibri" panose="020F0502020204030204" pitchFamily="34" charset="0"/>
                <a:cs typeface="Calibri" panose="020F0502020204030204" pitchFamily="34" charset="0"/>
              </a:rPr>
              <a:t>.</a:t>
            </a:r>
            <a:r>
              <a:rPr lang="vi-VN" sz="1200" i="0">
                <a:effectLst/>
                <a:latin typeface="Calibri" panose="020F0502020204030204" pitchFamily="34" charset="0"/>
                <a:cs typeface="Calibri" panose="020F0502020204030204" pitchFamily="34" charset="0"/>
              </a:rPr>
              <a:t> </a:t>
            </a:r>
            <a:r>
              <a:rPr lang="en-US" sz="1200" i="0">
                <a:effectLst/>
                <a:latin typeface="Calibri" panose="020F0502020204030204" pitchFamily="34" charset="0"/>
                <a:cs typeface="Calibri" panose="020F0502020204030204" pitchFamily="34" charset="0"/>
              </a:rPr>
              <a:t>N</a:t>
            </a:r>
            <a:r>
              <a:rPr lang="vi-VN" sz="1200" i="0">
                <a:effectLst/>
                <a:latin typeface="Calibri" panose="020F0502020204030204" pitchFamily="34" charset="0"/>
                <a:cs typeface="Calibri" panose="020F0502020204030204" pitchFamily="34" charset="0"/>
              </a:rPr>
              <a:t>hu cầu sử dụng giàn khoan thấp, các chương trình khoan trong</a:t>
            </a:r>
            <a:r>
              <a:rPr lang="en-US" sz="1200" i="0">
                <a:effectLst/>
                <a:latin typeface="Calibri" panose="020F0502020204030204" pitchFamily="34" charset="0"/>
                <a:cs typeface="Calibri" panose="020F0502020204030204" pitchFamily="34" charset="0"/>
              </a:rPr>
              <a:t> </a:t>
            </a:r>
            <a:r>
              <a:rPr lang="vi-VN" sz="1200" i="0">
                <a:effectLst/>
                <a:latin typeface="Calibri" panose="020F0502020204030204" pitchFamily="34" charset="0"/>
                <a:cs typeface="Calibri" panose="020F0502020204030204" pitchFamily="34" charset="0"/>
              </a:rPr>
              <a:t>nước rất ít, đơn giá cho thuê giàn dưới giá vốn</a:t>
            </a:r>
            <a:r>
              <a:rPr lang="en-US" sz="1200" i="0">
                <a:effectLst/>
                <a:latin typeface="Calibri" panose="020F0502020204030204" pitchFamily="34" charset="0"/>
                <a:cs typeface="Calibri" panose="020F0502020204030204" pitchFamily="34" charset="0"/>
              </a:rPr>
              <a:t>. </a:t>
            </a:r>
            <a:endParaRPr lang="vi-VN" sz="1200" i="0">
              <a:effectLst/>
              <a:latin typeface="Calibri" panose="020F0502020204030204" pitchFamily="34" charset="0"/>
              <a:cs typeface="Calibri" panose="020F0502020204030204" pitchFamily="34" charset="0"/>
            </a:endParaRPr>
          </a:p>
        </p:txBody>
      </p:sp>
      <p:sp>
        <p:nvSpPr>
          <p:cNvPr id="19" name="TextBox 18">
            <a:extLst>
              <a:ext uri="{FF2B5EF4-FFF2-40B4-BE49-F238E27FC236}">
                <a16:creationId xmlns:a16="http://schemas.microsoft.com/office/drawing/2014/main" id="{6F6D5965-CC0F-194D-88BA-45365C9EE5C9}"/>
              </a:ext>
            </a:extLst>
          </p:cNvPr>
          <p:cNvSpPr txBox="1"/>
          <p:nvPr/>
        </p:nvSpPr>
        <p:spPr>
          <a:xfrm>
            <a:off x="10757891" y="6469949"/>
            <a:ext cx="1455130" cy="230832"/>
          </a:xfrm>
          <a:prstGeom prst="rect">
            <a:avLst/>
          </a:prstGeom>
          <a:noFill/>
        </p:spPr>
        <p:txBody>
          <a:bodyPr wrap="square" rtlCol="0">
            <a:spAutoFit/>
          </a:bodyPr>
          <a:lstStyle/>
          <a:p>
            <a:pPr algn="l"/>
            <a:r>
              <a:rPr lang="en-US" sz="900" i="1" dirty="0">
                <a:solidFill>
                  <a:schemeClr val="bg1">
                    <a:lumMod val="50000"/>
                  </a:schemeClr>
                </a:solidFill>
              </a:rPr>
              <a:t>Nguồn: FiinproX</a:t>
            </a:r>
          </a:p>
        </p:txBody>
      </p:sp>
      <p:graphicFrame>
        <p:nvGraphicFramePr>
          <p:cNvPr id="2" name="Chart 1">
            <a:extLst>
              <a:ext uri="{FF2B5EF4-FFF2-40B4-BE49-F238E27FC236}">
                <a16:creationId xmlns:a16="http://schemas.microsoft.com/office/drawing/2014/main" id="{5EF19D56-D622-C58E-551C-859772F7758A}"/>
              </a:ext>
            </a:extLst>
          </p:cNvPr>
          <p:cNvGraphicFramePr>
            <a:graphicFrameLocks/>
          </p:cNvGraphicFramePr>
          <p:nvPr>
            <p:extLst>
              <p:ext uri="{D42A27DB-BD31-4B8C-83A1-F6EECF244321}">
                <p14:modId xmlns:p14="http://schemas.microsoft.com/office/powerpoint/2010/main" val="281773027"/>
              </p:ext>
            </p:extLst>
          </p:nvPr>
        </p:nvGraphicFramePr>
        <p:xfrm>
          <a:off x="3945144" y="1386293"/>
          <a:ext cx="4068223" cy="2637424"/>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3" name="Chart 12">
            <a:extLst>
              <a:ext uri="{FF2B5EF4-FFF2-40B4-BE49-F238E27FC236}">
                <a16:creationId xmlns:a16="http://schemas.microsoft.com/office/drawing/2014/main" id="{15011A3A-D5AF-0835-70BC-9DF6961B8571}"/>
              </a:ext>
            </a:extLst>
          </p:cNvPr>
          <p:cNvGraphicFramePr>
            <a:graphicFrameLocks/>
          </p:cNvGraphicFramePr>
          <p:nvPr>
            <p:extLst>
              <p:ext uri="{D42A27DB-BD31-4B8C-83A1-F6EECF244321}">
                <p14:modId xmlns:p14="http://schemas.microsoft.com/office/powerpoint/2010/main" val="1127137196"/>
              </p:ext>
            </p:extLst>
          </p:nvPr>
        </p:nvGraphicFramePr>
        <p:xfrm>
          <a:off x="4115668" y="3840466"/>
          <a:ext cx="8097353" cy="2847325"/>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5" name="Chart 14">
            <a:extLst>
              <a:ext uri="{FF2B5EF4-FFF2-40B4-BE49-F238E27FC236}">
                <a16:creationId xmlns:a16="http://schemas.microsoft.com/office/drawing/2014/main" id="{C24D623F-19A0-3775-B6CD-3203F0C24E07}"/>
              </a:ext>
            </a:extLst>
          </p:cNvPr>
          <p:cNvGraphicFramePr>
            <a:graphicFrameLocks/>
          </p:cNvGraphicFramePr>
          <p:nvPr>
            <p:extLst>
              <p:ext uri="{D42A27DB-BD31-4B8C-83A1-F6EECF244321}">
                <p14:modId xmlns:p14="http://schemas.microsoft.com/office/powerpoint/2010/main" val="2259489226"/>
              </p:ext>
            </p:extLst>
          </p:nvPr>
        </p:nvGraphicFramePr>
        <p:xfrm>
          <a:off x="8107052" y="1444261"/>
          <a:ext cx="3874416" cy="2497837"/>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955323138"/>
      </p:ext>
    </p:extLst>
  </p:cSld>
  <p:clrMapOvr>
    <a:masterClrMapping/>
  </p:clrMapOvr>
  <p:transition>
    <p:fade/>
  </p:transition>
</p:sld>
</file>

<file path=ppt/theme/theme1.xml><?xml version="1.0" encoding="utf-8"?>
<a:theme xmlns:a="http://schemas.openxmlformats.org/drawingml/2006/main" name="BCCL bao cao chien luoc PRESENT SLIDE 17.01.2023">
  <a:themeElements>
    <a:clrScheme name="VFS">
      <a:dk1>
        <a:srgbClr val="000000"/>
      </a:dk1>
      <a:lt1>
        <a:srgbClr val="FFFFFF"/>
      </a:lt1>
      <a:dk2>
        <a:srgbClr val="002060"/>
      </a:dk2>
      <a:lt2>
        <a:srgbClr val="FFFFFF"/>
      </a:lt2>
      <a:accent1>
        <a:srgbClr val="154593"/>
      </a:accent1>
      <a:accent2>
        <a:srgbClr val="FF7401"/>
      </a:accent2>
      <a:accent3>
        <a:srgbClr val="6CB4F0"/>
      </a:accent3>
      <a:accent4>
        <a:srgbClr val="F3AA19"/>
      </a:accent4>
      <a:accent5>
        <a:srgbClr val="0F336E"/>
      </a:accent5>
      <a:accent6>
        <a:srgbClr val="FFCF37"/>
      </a:accent6>
      <a:hlink>
        <a:srgbClr val="4CB3F2"/>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rtlCol="0">
        <a:spAutoFit/>
      </a:bodyPr>
      <a:lstStyle>
        <a:defPPr algn="l">
          <a:defRPr sz="1300" dirty="0" smtClean="0"/>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9Slide.vn</Template>
  <TotalTime>12909</TotalTime>
  <Words>4407</Words>
  <Application>Microsoft Office PowerPoint</Application>
  <PresentationFormat>Widescreen</PresentationFormat>
  <Paragraphs>510</Paragraphs>
  <Slides>11</Slides>
  <Notes>1</Notes>
  <HiddenSlides>0</HiddenSlides>
  <MMClips>0</MMClips>
  <ScaleCrop>false</ScaleCrop>
  <HeadingPairs>
    <vt:vector size="6" baseType="variant">
      <vt:variant>
        <vt:lpstr>Fonts Used</vt:lpstr>
      </vt:variant>
      <vt:variant>
        <vt:i4>11</vt:i4>
      </vt:variant>
      <vt:variant>
        <vt:lpstr>Theme</vt:lpstr>
      </vt:variant>
      <vt:variant>
        <vt:i4>2</vt:i4>
      </vt:variant>
      <vt:variant>
        <vt:lpstr>Slide Titles</vt:lpstr>
      </vt:variant>
      <vt:variant>
        <vt:i4>11</vt:i4>
      </vt:variant>
    </vt:vector>
  </HeadingPairs>
  <TitlesOfParts>
    <vt:vector size="24" baseType="lpstr">
      <vt:lpstr>Abel</vt:lpstr>
      <vt:lpstr>Aptos</vt:lpstr>
      <vt:lpstr>Aptos Display</vt:lpstr>
      <vt:lpstr>Arial</vt:lpstr>
      <vt:lpstr>Calibri</vt:lpstr>
      <vt:lpstr>Calibri </vt:lpstr>
      <vt:lpstr>Calibri (Body)</vt:lpstr>
      <vt:lpstr>Calibri Light</vt:lpstr>
      <vt:lpstr>Courier New</vt:lpstr>
      <vt:lpstr>Symbol</vt:lpstr>
      <vt:lpstr>Wingdings</vt:lpstr>
      <vt:lpstr>BCCL bao cao chien luoc PRESENT SLIDE 17.01.2023</vt:lpstr>
      <vt:lpstr>Custom Design</vt:lpstr>
      <vt:lpstr>BÁO CÁO PHÂN TÍCH DOANH NGHIỆP</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Manager>9Slide.vn</Manager>
  <Company>9Slide.vn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9Slide.vn</dc:subject>
  <dc:creator>Nguyen Thi Mai</dc:creator>
  <dc:description>9Slide.vn</dc:description>
  <cp:lastModifiedBy>Nguyen Thi Mai</cp:lastModifiedBy>
  <cp:revision>97</cp:revision>
  <dcterms:created xsi:type="dcterms:W3CDTF">2023-12-18T07:43:23Z</dcterms:created>
  <dcterms:modified xsi:type="dcterms:W3CDTF">2024-04-24T10:09:25Z</dcterms:modified>
  <cp:category>9Slide.vn</cp:category>
</cp:coreProperties>
</file>